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8"/>
  </p:normalViewPr>
  <p:slideViewPr>
    <p:cSldViewPr snapToGrid="0" snapToObjects="1">
      <p:cViewPr>
        <p:scale>
          <a:sx n="72" d="100"/>
          <a:sy n="72" d="100"/>
        </p:scale>
        <p:origin x="140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5765851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020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762000"/>
            <a:ext cx="5334000" cy="8242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18300" y="762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762884"/>
            <a:ext cx="5334000" cy="8229601"/>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447604" y="1638300"/>
            <a:ext cx="10464801" cy="3302000"/>
          </a:xfrm>
          <a:prstGeom prst="rect">
            <a:avLst/>
          </a:prstGeom>
        </p:spPr>
        <p:txBody>
          <a:bodyPr/>
          <a:lstStyle>
            <a:lvl1pPr defTabSz="457200">
              <a:defRPr sz="4800">
                <a:latin typeface="Times New Roman"/>
                <a:ea typeface="Times New Roman"/>
                <a:cs typeface="Times New Roman"/>
                <a:sym typeface="Times New Roman"/>
              </a:defRPr>
            </a:lvl1pPr>
          </a:lstStyle>
          <a:p>
            <a:r>
              <a:t>Freight Management : Predicting the cost of shipment</a:t>
            </a:r>
          </a:p>
        </p:txBody>
      </p:sp>
      <p:sp>
        <p:nvSpPr>
          <p:cNvPr id="120" name="Shape 120"/>
          <p:cNvSpPr/>
          <p:nvPr/>
        </p:nvSpPr>
        <p:spPr>
          <a:xfrm>
            <a:off x="2474788" y="7037648"/>
            <a:ext cx="12583071" cy="15029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30000"/>
              </a:lnSpc>
              <a:defRPr sz="3500">
                <a:latin typeface="Times New Roman"/>
                <a:ea typeface="Times New Roman"/>
                <a:cs typeface="Times New Roman"/>
                <a:sym typeface="Times New Roman"/>
              </a:defRPr>
            </a:pPr>
            <a:r>
              <a:rPr lang="en-US" smtClean="0"/>
              <a:t>           </a:t>
            </a:r>
            <a:r>
              <a:rPr smtClean="0"/>
              <a:t>Mentor</a:t>
            </a:r>
            <a:r>
              <a:rPr dirty="0"/>
              <a:t>: </a:t>
            </a:r>
            <a:r>
              <a:rPr dirty="0" smtClean="0"/>
              <a:t>Ja</a:t>
            </a:r>
            <a:r>
              <a:rPr lang="en-US" dirty="0" smtClean="0"/>
              <a:t>gannadha Rao</a:t>
            </a:r>
            <a:endParaRPr dirty="0"/>
          </a:p>
          <a:p>
            <a:pPr>
              <a:lnSpc>
                <a:spcPct val="30000"/>
              </a:lnSpc>
              <a:defRPr sz="3500">
                <a:latin typeface="Times New Roman"/>
                <a:ea typeface="Times New Roman"/>
                <a:cs typeface="Times New Roman"/>
                <a:sym typeface="Times New Roman"/>
              </a:defRPr>
            </a:pPr>
            <a:endParaRPr dirty="0"/>
          </a:p>
          <a:p>
            <a:pPr>
              <a:defRPr sz="3500">
                <a:latin typeface="Times New Roman"/>
                <a:ea typeface="Times New Roman"/>
                <a:cs typeface="Times New Roman"/>
                <a:sym typeface="Times New Roman"/>
              </a:defRPr>
            </a:pPr>
            <a:r>
              <a:rPr dirty="0"/>
              <a:t>                 - Prasanna Kumar (Batch 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asted-image.pdf"/>
          <p:cNvPicPr>
            <a:picLocks noChangeAspect="1"/>
          </p:cNvPicPr>
          <p:nvPr/>
        </p:nvPicPr>
        <p:blipFill>
          <a:blip r:embed="rId2">
            <a:extLst/>
          </a:blip>
          <a:stretch>
            <a:fillRect/>
          </a:stretch>
        </p:blipFill>
        <p:spPr>
          <a:xfrm>
            <a:off x="1034614" y="2019300"/>
            <a:ext cx="10935572" cy="7258123"/>
          </a:xfrm>
          <a:prstGeom prst="rect">
            <a:avLst/>
          </a:prstGeom>
          <a:ln w="12700">
            <a:miter lim="400000"/>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asted-image.pdf"/>
          <p:cNvPicPr>
            <a:picLocks noChangeAspect="1"/>
          </p:cNvPicPr>
          <p:nvPr/>
        </p:nvPicPr>
        <p:blipFill>
          <a:blip r:embed="rId2">
            <a:extLst/>
          </a:blip>
          <a:stretch>
            <a:fillRect/>
          </a:stretch>
        </p:blipFill>
        <p:spPr>
          <a:xfrm>
            <a:off x="951804" y="2095500"/>
            <a:ext cx="11101192" cy="6986095"/>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asted-image.pdf"/>
          <p:cNvPicPr>
            <a:picLocks noChangeAspect="1"/>
          </p:cNvPicPr>
          <p:nvPr/>
        </p:nvPicPr>
        <p:blipFill>
          <a:blip r:embed="rId2">
            <a:extLst/>
          </a:blip>
          <a:stretch>
            <a:fillRect/>
          </a:stretch>
        </p:blipFill>
        <p:spPr>
          <a:xfrm>
            <a:off x="1167807" y="1828800"/>
            <a:ext cx="10669186" cy="7422042"/>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asted-image.pdf"/>
          <p:cNvPicPr>
            <a:picLocks noChangeAspect="1"/>
          </p:cNvPicPr>
          <p:nvPr/>
        </p:nvPicPr>
        <p:blipFill>
          <a:blip r:embed="rId2">
            <a:extLst/>
          </a:blip>
          <a:stretch>
            <a:fillRect/>
          </a:stretch>
        </p:blipFill>
        <p:spPr>
          <a:xfrm>
            <a:off x="1112689" y="1584274"/>
            <a:ext cx="10779422" cy="7726843"/>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asted-image.pdf"/>
          <p:cNvPicPr>
            <a:picLocks noChangeAspect="1"/>
          </p:cNvPicPr>
          <p:nvPr/>
        </p:nvPicPr>
        <p:blipFill>
          <a:blip r:embed="rId2">
            <a:extLst/>
          </a:blip>
          <a:stretch>
            <a:fillRect/>
          </a:stretch>
        </p:blipFill>
        <p:spPr>
          <a:xfrm>
            <a:off x="885492" y="1569529"/>
            <a:ext cx="11233816" cy="7711349"/>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asted-image.pdf"/>
          <p:cNvPicPr>
            <a:picLocks noChangeAspect="1"/>
          </p:cNvPicPr>
          <p:nvPr/>
        </p:nvPicPr>
        <p:blipFill>
          <a:blip r:embed="rId2">
            <a:extLst/>
          </a:blip>
          <a:stretch>
            <a:fillRect/>
          </a:stretch>
        </p:blipFill>
        <p:spPr>
          <a:xfrm>
            <a:off x="865016" y="1546174"/>
            <a:ext cx="11274768" cy="7835008"/>
          </a:xfrm>
          <a:prstGeom prst="rect">
            <a:avLst/>
          </a:prstGeom>
          <a:ln w="12700">
            <a:miter lim="400000"/>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asted-image.pdf"/>
          <p:cNvPicPr>
            <a:picLocks noChangeAspect="1"/>
          </p:cNvPicPr>
          <p:nvPr/>
        </p:nvPicPr>
        <p:blipFill>
          <a:blip r:embed="rId2">
            <a:extLst/>
          </a:blip>
          <a:stretch>
            <a:fillRect/>
          </a:stretch>
        </p:blipFill>
        <p:spPr>
          <a:xfrm>
            <a:off x="1172028" y="1731721"/>
            <a:ext cx="10660744" cy="7380515"/>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asted-image.pdf"/>
          <p:cNvPicPr>
            <a:picLocks noChangeAspect="1"/>
          </p:cNvPicPr>
          <p:nvPr/>
        </p:nvPicPr>
        <p:blipFill>
          <a:blip r:embed="rId2">
            <a:extLst/>
          </a:blip>
          <a:stretch>
            <a:fillRect/>
          </a:stretch>
        </p:blipFill>
        <p:spPr>
          <a:xfrm>
            <a:off x="1096367" y="1886598"/>
            <a:ext cx="10812066" cy="7508379"/>
          </a:xfrm>
          <a:prstGeom prst="rect">
            <a:avLst/>
          </a:prstGeom>
          <a:ln w="12700">
            <a:miter lim="400000"/>
          </a:ln>
        </p:spPr>
      </p:pic>
      <p:sp>
        <p:nvSpPr>
          <p:cNvPr id="162" name="Shape 162"/>
          <p:cNvSpPr/>
          <p:nvPr/>
        </p:nvSpPr>
        <p:spPr>
          <a:xfrm>
            <a:off x="3381688" y="634151"/>
            <a:ext cx="5358848" cy="688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200">
                <a:latin typeface="Times New Roman"/>
                <a:ea typeface="Times New Roman"/>
                <a:cs typeface="Times New Roman"/>
                <a:sym typeface="Times New Roman"/>
              </a:defRPr>
            </a:lvl1pPr>
          </a:lstStyle>
          <a:p>
            <a:r>
              <a:t>Apply different models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asted-image.pdf"/>
          <p:cNvPicPr>
            <a:picLocks noChangeAspect="1"/>
          </p:cNvPicPr>
          <p:nvPr/>
        </p:nvPicPr>
        <p:blipFill>
          <a:blip r:embed="rId2">
            <a:extLst/>
          </a:blip>
          <a:stretch>
            <a:fillRect/>
          </a:stretch>
        </p:blipFill>
        <p:spPr>
          <a:xfrm>
            <a:off x="1362315" y="1457454"/>
            <a:ext cx="10280170" cy="7558949"/>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pdf"/>
          <p:cNvPicPr>
            <a:picLocks noChangeAspect="1"/>
          </p:cNvPicPr>
          <p:nvPr/>
        </p:nvPicPr>
        <p:blipFill>
          <a:blip r:embed="rId2">
            <a:extLst/>
          </a:blip>
          <a:stretch>
            <a:fillRect/>
          </a:stretch>
        </p:blipFill>
        <p:spPr>
          <a:xfrm>
            <a:off x="1074206" y="1533348"/>
            <a:ext cx="10856388" cy="7457868"/>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lvl1pPr>
              <a:defRPr sz="6200">
                <a:latin typeface="Times New Roman"/>
                <a:ea typeface="Times New Roman"/>
                <a:cs typeface="Times New Roman"/>
                <a:sym typeface="Times New Roman"/>
              </a:defRPr>
            </a:lvl1pPr>
          </a:lstStyle>
          <a:p>
            <a:r>
              <a:t>Purpose</a:t>
            </a:r>
          </a:p>
        </p:txBody>
      </p:sp>
      <p:sp>
        <p:nvSpPr>
          <p:cNvPr id="123" name="Shape 123"/>
          <p:cNvSpPr/>
          <p:nvPr/>
        </p:nvSpPr>
        <p:spPr>
          <a:xfrm>
            <a:off x="991022" y="3163549"/>
            <a:ext cx="11360963" cy="44525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80473" indent="-180473" algn="l" defTabSz="457200">
              <a:lnSpc>
                <a:spcPts val="5200"/>
              </a:lnSpc>
              <a:spcBef>
                <a:spcPts val="2400"/>
              </a:spcBef>
              <a:buSzPct val="75000"/>
              <a:buChar char="•"/>
              <a:defRPr sz="3300">
                <a:latin typeface="Times New Roman"/>
                <a:ea typeface="Times New Roman"/>
                <a:cs typeface="Times New Roman"/>
                <a:sym typeface="Times New Roman"/>
              </a:defRPr>
            </a:pPr>
            <a:r>
              <a:rPr dirty="0"/>
              <a:t>The main focus of this study is building a reliable tool to create better visibility of the significance of certain variables on freight cost </a:t>
            </a:r>
          </a:p>
          <a:p>
            <a:pPr marL="180473" indent="-180473" algn="l" defTabSz="457200">
              <a:lnSpc>
                <a:spcPts val="5600"/>
              </a:lnSpc>
              <a:spcBef>
                <a:spcPts val="1200"/>
              </a:spcBef>
              <a:buSzPct val="75000"/>
              <a:buChar char="•"/>
              <a:defRPr sz="3300">
                <a:latin typeface="Times New Roman"/>
                <a:ea typeface="Times New Roman"/>
                <a:cs typeface="Times New Roman"/>
                <a:sym typeface="Times New Roman"/>
              </a:defRPr>
            </a:pPr>
            <a:r>
              <a:rPr dirty="0"/>
              <a:t>It will also work as a tool to support prediction on future transportation values enabling a wide range of cost saving opportunities. </a:t>
            </a:r>
          </a:p>
          <a:p>
            <a:pPr marL="180473" indent="-180473" algn="l" defTabSz="457200">
              <a:lnSpc>
                <a:spcPts val="5600"/>
              </a:lnSpc>
              <a:spcBef>
                <a:spcPts val="1200"/>
              </a:spcBef>
              <a:buSzPct val="75000"/>
              <a:buChar char="•"/>
              <a:defRPr sz="3300">
                <a:latin typeface="Times New Roman"/>
                <a:ea typeface="Times New Roman"/>
                <a:cs typeface="Times New Roman"/>
                <a:sym typeface="Times New Roman"/>
              </a:defRPr>
            </a:pP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asted-image.pdf"/>
          <p:cNvPicPr>
            <a:picLocks noChangeAspect="1"/>
          </p:cNvPicPr>
          <p:nvPr/>
        </p:nvPicPr>
        <p:blipFill>
          <a:blip r:embed="rId2">
            <a:extLst/>
          </a:blip>
          <a:stretch>
            <a:fillRect/>
          </a:stretch>
        </p:blipFill>
        <p:spPr>
          <a:xfrm>
            <a:off x="1166322" y="1764402"/>
            <a:ext cx="10672156" cy="6973885"/>
          </a:xfrm>
          <a:prstGeom prst="rect">
            <a:avLst/>
          </a:prstGeom>
          <a:ln w="12700">
            <a:miter lim="400000"/>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pasted-image.pdf"/>
          <p:cNvPicPr>
            <a:picLocks noChangeAspect="1"/>
          </p:cNvPicPr>
          <p:nvPr/>
        </p:nvPicPr>
        <p:blipFill>
          <a:blip r:embed="rId2">
            <a:extLst/>
          </a:blip>
          <a:stretch>
            <a:fillRect/>
          </a:stretch>
        </p:blipFill>
        <p:spPr>
          <a:xfrm>
            <a:off x="1343545" y="1494532"/>
            <a:ext cx="10317710" cy="7485398"/>
          </a:xfrm>
          <a:prstGeom prst="rect">
            <a:avLst/>
          </a:prstGeom>
          <a:ln w="12700">
            <a:miter lim="400000"/>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pasted-image.pdf"/>
          <p:cNvPicPr>
            <a:picLocks noChangeAspect="1"/>
          </p:cNvPicPr>
          <p:nvPr/>
        </p:nvPicPr>
        <p:blipFill>
          <a:blip r:embed="rId2">
            <a:extLst/>
          </a:blip>
          <a:stretch>
            <a:fillRect/>
          </a:stretch>
        </p:blipFill>
        <p:spPr>
          <a:xfrm>
            <a:off x="2063084" y="1375394"/>
            <a:ext cx="8878632" cy="5411324"/>
          </a:xfrm>
          <a:prstGeom prst="rect">
            <a:avLst/>
          </a:prstGeom>
          <a:ln w="12700">
            <a:miter lim="400000"/>
          </a:ln>
        </p:spPr>
      </p:pic>
      <p:pic>
        <p:nvPicPr>
          <p:cNvPr id="175" name="pasted-image.pdf"/>
          <p:cNvPicPr>
            <a:picLocks noChangeAspect="1"/>
          </p:cNvPicPr>
          <p:nvPr/>
        </p:nvPicPr>
        <p:blipFill>
          <a:blip r:embed="rId3">
            <a:extLst/>
          </a:blip>
          <a:stretch>
            <a:fillRect/>
          </a:stretch>
        </p:blipFill>
        <p:spPr>
          <a:xfrm>
            <a:off x="2063084" y="6855626"/>
            <a:ext cx="8878632" cy="1942202"/>
          </a:xfrm>
          <a:prstGeom prst="rect">
            <a:avLst/>
          </a:prstGeom>
          <a:ln w="12700">
            <a:miter lim="400000"/>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pasted-image.pdf"/>
          <p:cNvPicPr>
            <a:picLocks noChangeAspect="1"/>
          </p:cNvPicPr>
          <p:nvPr/>
        </p:nvPicPr>
        <p:blipFill>
          <a:blip r:embed="rId2">
            <a:extLst/>
          </a:blip>
          <a:stretch>
            <a:fillRect/>
          </a:stretch>
        </p:blipFill>
        <p:spPr>
          <a:xfrm>
            <a:off x="919617" y="1487253"/>
            <a:ext cx="11165566" cy="6779094"/>
          </a:xfrm>
          <a:prstGeom prst="rect">
            <a:avLst/>
          </a:prstGeom>
          <a:ln w="12700">
            <a:miter lim="400000"/>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pasted-image.pdf"/>
          <p:cNvPicPr>
            <a:picLocks noChangeAspect="1"/>
          </p:cNvPicPr>
          <p:nvPr/>
        </p:nvPicPr>
        <p:blipFill>
          <a:blip r:embed="rId2">
            <a:extLst/>
          </a:blip>
          <a:stretch>
            <a:fillRect/>
          </a:stretch>
        </p:blipFill>
        <p:spPr>
          <a:xfrm>
            <a:off x="1955141" y="1510748"/>
            <a:ext cx="9365284" cy="7488680"/>
          </a:xfrm>
          <a:prstGeom prst="rect">
            <a:avLst/>
          </a:prstGeom>
          <a:ln w="12700">
            <a:miter lim="400000"/>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asted-image.pdf"/>
          <p:cNvPicPr>
            <a:picLocks noChangeAspect="1"/>
          </p:cNvPicPr>
          <p:nvPr/>
        </p:nvPicPr>
        <p:blipFill>
          <a:blip r:embed="rId2">
            <a:extLst/>
          </a:blip>
          <a:stretch>
            <a:fillRect/>
          </a:stretch>
        </p:blipFill>
        <p:spPr>
          <a:xfrm>
            <a:off x="1129012" y="1470808"/>
            <a:ext cx="10746776" cy="7447327"/>
          </a:xfrm>
          <a:prstGeom prst="rect">
            <a:avLst/>
          </a:prstGeom>
          <a:ln w="12700">
            <a:miter lim="400000"/>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pasted-image.pdf"/>
          <p:cNvPicPr>
            <a:picLocks noChangeAspect="1"/>
          </p:cNvPicPr>
          <p:nvPr/>
        </p:nvPicPr>
        <p:blipFill>
          <a:blip r:embed="rId2">
            <a:extLst/>
          </a:blip>
          <a:stretch>
            <a:fillRect/>
          </a:stretch>
        </p:blipFill>
        <p:spPr>
          <a:xfrm>
            <a:off x="1068363" y="1341416"/>
            <a:ext cx="10868074" cy="7382088"/>
          </a:xfrm>
          <a:prstGeom prst="rect">
            <a:avLst/>
          </a:prstGeom>
          <a:ln w="12700">
            <a:miter lim="400000"/>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asted-image.pdf"/>
          <p:cNvPicPr>
            <a:picLocks noChangeAspect="1"/>
          </p:cNvPicPr>
          <p:nvPr/>
        </p:nvPicPr>
        <p:blipFill>
          <a:blip r:embed="rId2">
            <a:extLst/>
          </a:blip>
          <a:stretch>
            <a:fillRect/>
          </a:stretch>
        </p:blipFill>
        <p:spPr>
          <a:xfrm>
            <a:off x="1360770" y="1298900"/>
            <a:ext cx="9908015" cy="3088610"/>
          </a:xfrm>
          <a:prstGeom prst="rect">
            <a:avLst/>
          </a:prstGeom>
          <a:ln w="12700">
            <a:miter lim="400000"/>
          </a:ln>
        </p:spPr>
      </p:pic>
      <p:pic>
        <p:nvPicPr>
          <p:cNvPr id="187" name="pasted-image.pdf"/>
          <p:cNvPicPr>
            <a:picLocks noChangeAspect="1"/>
          </p:cNvPicPr>
          <p:nvPr/>
        </p:nvPicPr>
        <p:blipFill>
          <a:blip r:embed="rId3">
            <a:extLst/>
          </a:blip>
          <a:stretch>
            <a:fillRect/>
          </a:stretch>
        </p:blipFill>
        <p:spPr>
          <a:xfrm>
            <a:off x="1430600" y="4520227"/>
            <a:ext cx="9768355" cy="4715759"/>
          </a:xfrm>
          <a:prstGeom prst="rect">
            <a:avLst/>
          </a:prstGeom>
          <a:ln w="12700">
            <a:miter lim="400000"/>
          </a:ln>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asted-image.pdf"/>
          <p:cNvPicPr>
            <a:picLocks noChangeAspect="1"/>
          </p:cNvPicPr>
          <p:nvPr/>
        </p:nvPicPr>
        <p:blipFill>
          <a:blip r:embed="rId2">
            <a:extLst/>
          </a:blip>
          <a:stretch>
            <a:fillRect/>
          </a:stretch>
        </p:blipFill>
        <p:spPr>
          <a:xfrm>
            <a:off x="1037564" y="1581514"/>
            <a:ext cx="10929672" cy="7190573"/>
          </a:xfrm>
          <a:prstGeom prst="rect">
            <a:avLst/>
          </a:prstGeom>
          <a:ln w="12700">
            <a:miter lim="400000"/>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asted-image.pdf"/>
          <p:cNvPicPr>
            <a:picLocks noChangeAspect="1"/>
          </p:cNvPicPr>
          <p:nvPr/>
        </p:nvPicPr>
        <p:blipFill>
          <a:blip r:embed="rId2">
            <a:extLst/>
          </a:blip>
          <a:stretch>
            <a:fillRect/>
          </a:stretch>
        </p:blipFill>
        <p:spPr>
          <a:xfrm>
            <a:off x="818457" y="1192839"/>
            <a:ext cx="11367886" cy="8035920"/>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650748" y="1098258"/>
            <a:ext cx="4302733" cy="7498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600">
                <a:latin typeface="Times New Roman"/>
                <a:ea typeface="Times New Roman"/>
                <a:cs typeface="Times New Roman"/>
                <a:sym typeface="Times New Roman"/>
              </a:defRPr>
            </a:lvl1pPr>
          </a:lstStyle>
          <a:p>
            <a:r>
              <a:t>Quick Freight:</a:t>
            </a:r>
          </a:p>
        </p:txBody>
      </p:sp>
      <p:sp>
        <p:nvSpPr>
          <p:cNvPr id="126" name="Shape 126"/>
          <p:cNvSpPr/>
          <p:nvPr/>
        </p:nvSpPr>
        <p:spPr>
          <a:xfrm>
            <a:off x="840290" y="2814196"/>
            <a:ext cx="11796049" cy="33736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3200">
                <a:latin typeface="Times New Roman"/>
                <a:ea typeface="Times New Roman"/>
                <a:cs typeface="Times New Roman"/>
                <a:sym typeface="Times New Roman"/>
              </a:defRPr>
            </a:lvl1pPr>
          </a:lstStyle>
          <a:p>
            <a:r>
              <a:t>The middle man between the customer and freight services will charge from the customer and pay to the freight services and during the transaction they will make their profit/revenue. The challenge is, given a request from a customer for shipment they would like to decide the estimated cost for the Carriers. This information will enable them to quote the best price for the customer and reduce the revenue leakages and increase their bottom line.</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asted-image.pdf"/>
          <p:cNvPicPr>
            <a:picLocks noChangeAspect="1"/>
          </p:cNvPicPr>
          <p:nvPr/>
        </p:nvPicPr>
        <p:blipFill>
          <a:blip r:embed="rId2">
            <a:extLst/>
          </a:blip>
          <a:stretch>
            <a:fillRect/>
          </a:stretch>
        </p:blipFill>
        <p:spPr>
          <a:xfrm>
            <a:off x="980430" y="1314814"/>
            <a:ext cx="11043940" cy="7546693"/>
          </a:xfrm>
          <a:prstGeom prst="rect">
            <a:avLst/>
          </a:prstGeom>
          <a:ln w="12700">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asted-image.pdf"/>
          <p:cNvPicPr>
            <a:picLocks noChangeAspect="1"/>
          </p:cNvPicPr>
          <p:nvPr/>
        </p:nvPicPr>
        <p:blipFill>
          <a:blip r:embed="rId2">
            <a:extLst/>
          </a:blip>
          <a:stretch>
            <a:fillRect/>
          </a:stretch>
        </p:blipFill>
        <p:spPr>
          <a:xfrm>
            <a:off x="198717" y="2403177"/>
            <a:ext cx="12607366" cy="6149935"/>
          </a:xfrm>
          <a:prstGeom prst="rect">
            <a:avLst/>
          </a:prstGeom>
          <a:ln w="12700">
            <a:miter lim="400000"/>
          </a:ln>
        </p:spPr>
      </p:pic>
      <p:sp>
        <p:nvSpPr>
          <p:cNvPr id="196" name="Shape 196"/>
          <p:cNvSpPr/>
          <p:nvPr/>
        </p:nvSpPr>
        <p:spPr>
          <a:xfrm>
            <a:off x="1516131" y="842350"/>
            <a:ext cx="9236950" cy="689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atin typeface="Times New Roman"/>
                <a:ea typeface="Times New Roman"/>
                <a:cs typeface="Times New Roman"/>
                <a:sym typeface="Times New Roman"/>
              </a:defRPr>
            </a:lvl1pPr>
          </a:lstStyle>
          <a:p>
            <a:r>
              <a:t>Comparing the results of various models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asted-image.pdf"/>
          <p:cNvPicPr>
            <a:picLocks noChangeAspect="1"/>
          </p:cNvPicPr>
          <p:nvPr/>
        </p:nvPicPr>
        <p:blipFill>
          <a:blip r:embed="rId2">
            <a:extLst/>
          </a:blip>
          <a:stretch>
            <a:fillRect/>
          </a:stretch>
        </p:blipFill>
        <p:spPr>
          <a:xfrm>
            <a:off x="1487917" y="1661829"/>
            <a:ext cx="10028966" cy="1563158"/>
          </a:xfrm>
          <a:prstGeom prst="rect">
            <a:avLst/>
          </a:prstGeom>
          <a:ln w="12700">
            <a:miter lim="400000"/>
          </a:ln>
        </p:spPr>
      </p:pic>
      <p:pic>
        <p:nvPicPr>
          <p:cNvPr id="199" name="pasted-image.pdf"/>
          <p:cNvPicPr>
            <a:picLocks noChangeAspect="1"/>
          </p:cNvPicPr>
          <p:nvPr/>
        </p:nvPicPr>
        <p:blipFill>
          <a:blip r:embed="rId3">
            <a:extLst/>
          </a:blip>
          <a:stretch>
            <a:fillRect/>
          </a:stretch>
        </p:blipFill>
        <p:spPr>
          <a:xfrm>
            <a:off x="1488182" y="3253770"/>
            <a:ext cx="10028436" cy="5865690"/>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asted-image.pdf"/>
          <p:cNvPicPr>
            <a:picLocks noChangeAspect="1"/>
          </p:cNvPicPr>
          <p:nvPr/>
        </p:nvPicPr>
        <p:blipFill>
          <a:blip r:embed="rId2">
            <a:extLst/>
          </a:blip>
          <a:stretch>
            <a:fillRect/>
          </a:stretch>
        </p:blipFill>
        <p:spPr>
          <a:xfrm>
            <a:off x="818433" y="2025771"/>
            <a:ext cx="11367934" cy="7206458"/>
          </a:xfrm>
          <a:prstGeom prst="rect">
            <a:avLst/>
          </a:prstGeom>
          <a:ln w="12700">
            <a:miter lim="400000"/>
          </a:ln>
        </p:spPr>
      </p:pic>
      <p:sp>
        <p:nvSpPr>
          <p:cNvPr id="202" name="Shape 202"/>
          <p:cNvSpPr/>
          <p:nvPr/>
        </p:nvSpPr>
        <p:spPr>
          <a:xfrm>
            <a:off x="1721321" y="738116"/>
            <a:ext cx="9562158" cy="6890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4100">
                <a:latin typeface="Times New Roman"/>
                <a:ea typeface="Times New Roman"/>
                <a:cs typeface="Times New Roman"/>
                <a:sym typeface="Times New Roman"/>
              </a:defRPr>
            </a:lvl1pPr>
          </a:lstStyle>
          <a:p>
            <a:r>
              <a:t>Top 3 models based on Test data Comparison</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asted-image.pdf"/>
          <p:cNvPicPr>
            <a:picLocks noChangeAspect="1"/>
          </p:cNvPicPr>
          <p:nvPr/>
        </p:nvPicPr>
        <p:blipFill>
          <a:blip r:embed="rId2">
            <a:extLst/>
          </a:blip>
          <a:stretch>
            <a:fillRect/>
          </a:stretch>
        </p:blipFill>
        <p:spPr>
          <a:xfrm>
            <a:off x="1154803" y="1991265"/>
            <a:ext cx="10695194" cy="7033776"/>
          </a:xfrm>
          <a:prstGeom prst="rect">
            <a:avLst/>
          </a:prstGeom>
          <a:ln w="12700">
            <a:miter lim="400000"/>
          </a:ln>
        </p:spPr>
      </p:pic>
      <p:sp>
        <p:nvSpPr>
          <p:cNvPr id="205" name="Shape 205"/>
          <p:cNvSpPr/>
          <p:nvPr/>
        </p:nvSpPr>
        <p:spPr>
          <a:xfrm>
            <a:off x="886482" y="738385"/>
            <a:ext cx="11231836" cy="688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4200">
                <a:latin typeface="Times New Roman"/>
                <a:ea typeface="Times New Roman"/>
                <a:cs typeface="Times New Roman"/>
                <a:sym typeface="Times New Roman"/>
              </a:defRPr>
            </a:lvl1pPr>
          </a:lstStyle>
          <a:p>
            <a:r>
              <a:t>Top 4 models based on Evaluation data Comparison</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xfrm>
            <a:off x="681489" y="385553"/>
            <a:ext cx="11099801" cy="1775053"/>
          </a:xfrm>
          <a:prstGeom prst="rect">
            <a:avLst/>
          </a:prstGeom>
        </p:spPr>
        <p:txBody>
          <a:bodyPr/>
          <a:lstStyle>
            <a:lvl1pPr>
              <a:defRPr sz="6100">
                <a:latin typeface="Times New Roman"/>
                <a:ea typeface="Times New Roman"/>
                <a:cs typeface="Times New Roman"/>
                <a:sym typeface="Times New Roman"/>
              </a:defRPr>
            </a:lvl1pPr>
          </a:lstStyle>
          <a:p>
            <a:r>
              <a:t>Conclusion</a:t>
            </a:r>
          </a:p>
        </p:txBody>
      </p:sp>
      <p:sp>
        <p:nvSpPr>
          <p:cNvPr id="208" name="Shape 208"/>
          <p:cNvSpPr>
            <a:spLocks noGrp="1"/>
          </p:cNvSpPr>
          <p:nvPr>
            <p:ph type="body" idx="1"/>
          </p:nvPr>
        </p:nvSpPr>
        <p:spPr>
          <a:xfrm>
            <a:off x="952500" y="1306309"/>
            <a:ext cx="11099800" cy="6515573"/>
          </a:xfrm>
          <a:prstGeom prst="rect">
            <a:avLst/>
          </a:prstGeom>
        </p:spPr>
        <p:txBody>
          <a:bodyPr/>
          <a:lstStyle/>
          <a:p>
            <a:pPr algn="just">
              <a:spcBef>
                <a:spcPts val="4000"/>
              </a:spcBef>
              <a:defRPr sz="3300">
                <a:latin typeface="Times New Roman"/>
                <a:ea typeface="Times New Roman"/>
                <a:cs typeface="Times New Roman"/>
                <a:sym typeface="Times New Roman"/>
              </a:defRPr>
            </a:pPr>
            <a:r>
              <a:rPr dirty="0"/>
              <a:t>From the results, it is clear that Neural net , Cubist , Random Forest and even K-Nearest Neighbors, SVM with a radial basis Kernel gave us a good result, but random forest and cubist are the optimum ones.</a:t>
            </a:r>
          </a:p>
          <a:p>
            <a:pPr algn="just">
              <a:spcBef>
                <a:spcPts val="3600"/>
              </a:spcBef>
              <a:defRPr sz="3300">
                <a:latin typeface="Times New Roman"/>
                <a:ea typeface="Times New Roman"/>
                <a:cs typeface="Times New Roman"/>
                <a:sym typeface="Times New Roman"/>
              </a:defRPr>
            </a:pPr>
            <a:r>
              <a:rPr dirty="0"/>
              <a:t>There is also scope to stack different models and see how the combination of models perform.</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lvl1pPr>
              <a:defRPr sz="5600">
                <a:latin typeface="Times New Roman"/>
                <a:ea typeface="Times New Roman"/>
                <a:cs typeface="Times New Roman"/>
                <a:sym typeface="Times New Roman"/>
              </a:defRPr>
            </a:lvl1pPr>
          </a:lstStyle>
          <a:p>
            <a:r>
              <a:t>Steps Followed</a:t>
            </a:r>
          </a:p>
        </p:txBody>
      </p:sp>
      <p:sp>
        <p:nvSpPr>
          <p:cNvPr id="129" name="Shape 129"/>
          <p:cNvSpPr>
            <a:spLocks noGrp="1"/>
          </p:cNvSpPr>
          <p:nvPr>
            <p:ph type="body" idx="1"/>
          </p:nvPr>
        </p:nvSpPr>
        <p:spPr>
          <a:xfrm>
            <a:off x="952500" y="2114824"/>
            <a:ext cx="11099800" cy="6286501"/>
          </a:xfrm>
          <a:prstGeom prst="rect">
            <a:avLst/>
          </a:prstGeom>
        </p:spPr>
        <p:txBody>
          <a:bodyPr/>
          <a:lstStyle/>
          <a:p>
            <a:pPr marL="385010" indent="-385010" defTabSz="457200">
              <a:lnSpc>
                <a:spcPct val="209999"/>
              </a:lnSpc>
              <a:spcBef>
                <a:spcPts val="0"/>
              </a:spcBef>
              <a:defRPr sz="3200">
                <a:latin typeface="Times New Roman"/>
                <a:ea typeface="Times New Roman"/>
                <a:cs typeface="Times New Roman"/>
                <a:sym typeface="Times New Roman"/>
              </a:defRPr>
            </a:pPr>
            <a:r>
              <a:rPr dirty="0"/>
              <a:t>Understand the data</a:t>
            </a:r>
          </a:p>
          <a:p>
            <a:pPr marL="385010" indent="-385010" defTabSz="457200">
              <a:lnSpc>
                <a:spcPct val="209999"/>
              </a:lnSpc>
              <a:spcBef>
                <a:spcPts val="0"/>
              </a:spcBef>
              <a:defRPr sz="3200">
                <a:latin typeface="Times New Roman"/>
                <a:ea typeface="Times New Roman"/>
                <a:cs typeface="Times New Roman"/>
                <a:sym typeface="Times New Roman"/>
              </a:defRPr>
            </a:pPr>
            <a:r>
              <a:rPr dirty="0"/>
              <a:t>Processing of Data – Cleaning , New feature identification</a:t>
            </a:r>
          </a:p>
          <a:p>
            <a:pPr marL="385010" indent="-385010" defTabSz="457200">
              <a:lnSpc>
                <a:spcPct val="209999"/>
              </a:lnSpc>
              <a:spcBef>
                <a:spcPts val="0"/>
              </a:spcBef>
              <a:defRPr sz="3200">
                <a:latin typeface="Times New Roman"/>
                <a:ea typeface="Times New Roman"/>
                <a:cs typeface="Times New Roman"/>
                <a:sym typeface="Times New Roman"/>
              </a:defRPr>
            </a:pPr>
            <a:r>
              <a:rPr dirty="0"/>
              <a:t>Visualization</a:t>
            </a:r>
          </a:p>
          <a:p>
            <a:pPr marL="385010" indent="-385010" defTabSz="457200">
              <a:lnSpc>
                <a:spcPct val="209999"/>
              </a:lnSpc>
              <a:spcBef>
                <a:spcPts val="0"/>
              </a:spcBef>
              <a:defRPr sz="3200">
                <a:latin typeface="Times New Roman"/>
                <a:ea typeface="Times New Roman"/>
                <a:cs typeface="Times New Roman"/>
                <a:sym typeface="Times New Roman"/>
              </a:defRPr>
            </a:pPr>
            <a:r>
              <a:rPr dirty="0"/>
              <a:t>Apply Different Models</a:t>
            </a:r>
          </a:p>
          <a:p>
            <a:pPr marL="385010" indent="-385010" defTabSz="457200">
              <a:lnSpc>
                <a:spcPct val="209999"/>
              </a:lnSpc>
              <a:spcBef>
                <a:spcPts val="0"/>
              </a:spcBef>
              <a:defRPr sz="3200">
                <a:latin typeface="Times New Roman"/>
                <a:ea typeface="Times New Roman"/>
                <a:cs typeface="Times New Roman"/>
                <a:sym typeface="Times New Roman"/>
              </a:defRPr>
            </a:pPr>
            <a:r>
              <a:rPr dirty="0"/>
              <a:t>Compare the result of Models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xfrm>
            <a:off x="744030" y="406400"/>
            <a:ext cx="11099801" cy="1447643"/>
          </a:xfrm>
          <a:prstGeom prst="rect">
            <a:avLst/>
          </a:prstGeom>
        </p:spPr>
        <p:txBody>
          <a:bodyPr/>
          <a:lstStyle>
            <a:lvl1pPr>
              <a:defRPr sz="5100">
                <a:latin typeface="Times New Roman"/>
                <a:ea typeface="Times New Roman"/>
                <a:cs typeface="Times New Roman"/>
                <a:sym typeface="Times New Roman"/>
              </a:defRPr>
            </a:lvl1pPr>
          </a:lstStyle>
          <a:p>
            <a:r>
              <a:t>Raw data</a:t>
            </a:r>
          </a:p>
        </p:txBody>
      </p:sp>
      <p:pic>
        <p:nvPicPr>
          <p:cNvPr id="132" name="pasted-image.pdf"/>
          <p:cNvPicPr>
            <a:picLocks noChangeAspect="1"/>
          </p:cNvPicPr>
          <p:nvPr/>
        </p:nvPicPr>
        <p:blipFill>
          <a:blip r:embed="rId2">
            <a:extLst/>
          </a:blip>
          <a:stretch>
            <a:fillRect/>
          </a:stretch>
        </p:blipFill>
        <p:spPr>
          <a:xfrm>
            <a:off x="1262339" y="1781284"/>
            <a:ext cx="10480122" cy="7446402"/>
          </a:xfrm>
          <a:prstGeom prst="rect">
            <a:avLst/>
          </a:prstGeom>
          <a:ln w="12700">
            <a:miter lim="400000"/>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952500" y="347421"/>
            <a:ext cx="11099800" cy="1422257"/>
          </a:xfrm>
          <a:prstGeom prst="rect">
            <a:avLst/>
          </a:prstGeom>
        </p:spPr>
        <p:txBody>
          <a:bodyPr/>
          <a:lstStyle>
            <a:lvl1pPr>
              <a:defRPr sz="4400">
                <a:latin typeface="Times New Roman"/>
                <a:ea typeface="Times New Roman"/>
                <a:cs typeface="Times New Roman"/>
                <a:sym typeface="Times New Roman"/>
              </a:defRPr>
            </a:lvl1pPr>
          </a:lstStyle>
          <a:p>
            <a:r>
              <a:t>Cleaning the data and adding significant features</a:t>
            </a:r>
          </a:p>
        </p:txBody>
      </p:sp>
      <p:pic>
        <p:nvPicPr>
          <p:cNvPr id="135" name="pasted-image.pdf"/>
          <p:cNvPicPr>
            <a:picLocks noChangeAspect="1"/>
          </p:cNvPicPr>
          <p:nvPr/>
        </p:nvPicPr>
        <p:blipFill>
          <a:blip r:embed="rId2">
            <a:extLst/>
          </a:blip>
          <a:stretch>
            <a:fillRect/>
          </a:stretch>
        </p:blipFill>
        <p:spPr>
          <a:xfrm>
            <a:off x="854951" y="2217114"/>
            <a:ext cx="11294898" cy="7336857"/>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asted-image.pdf"/>
          <p:cNvPicPr>
            <a:picLocks noChangeAspect="1"/>
          </p:cNvPicPr>
          <p:nvPr/>
        </p:nvPicPr>
        <p:blipFill>
          <a:blip r:embed="rId2">
            <a:extLst/>
          </a:blip>
          <a:stretch>
            <a:fillRect/>
          </a:stretch>
        </p:blipFill>
        <p:spPr>
          <a:xfrm>
            <a:off x="1143558" y="1660100"/>
            <a:ext cx="10717684" cy="7812891"/>
          </a:xfrm>
          <a:prstGeom prst="rect">
            <a:avLst/>
          </a:prstGeom>
          <a:ln w="12700">
            <a:miter lim="400000"/>
          </a:ln>
        </p:spPr>
      </p:pic>
      <p:sp>
        <p:nvSpPr>
          <p:cNvPr id="138" name="Shape 138"/>
          <p:cNvSpPr>
            <a:spLocks noGrp="1"/>
          </p:cNvSpPr>
          <p:nvPr>
            <p:ph type="title"/>
          </p:nvPr>
        </p:nvSpPr>
        <p:spPr>
          <a:xfrm>
            <a:off x="849287" y="303187"/>
            <a:ext cx="11099801" cy="1422257"/>
          </a:xfrm>
          <a:prstGeom prst="rect">
            <a:avLst/>
          </a:prstGeom>
        </p:spPr>
        <p:txBody>
          <a:bodyPr/>
          <a:lstStyle>
            <a:lvl1pPr>
              <a:defRPr sz="4300">
                <a:latin typeface="Times New Roman"/>
                <a:ea typeface="Times New Roman"/>
                <a:cs typeface="Times New Roman"/>
                <a:sym typeface="Times New Roman"/>
              </a:defRPr>
            </a:lvl1pPr>
          </a:lstStyle>
          <a:p>
            <a:r>
              <a:t>Cleaning the data and adding significant features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pasted-image.pdf"/>
          <p:cNvPicPr>
            <a:picLocks noChangeAspect="1"/>
          </p:cNvPicPr>
          <p:nvPr/>
        </p:nvPicPr>
        <p:blipFill>
          <a:blip r:embed="rId2">
            <a:extLst/>
          </a:blip>
          <a:stretch>
            <a:fillRect/>
          </a:stretch>
        </p:blipFill>
        <p:spPr>
          <a:xfrm>
            <a:off x="808745" y="1895208"/>
            <a:ext cx="11387310" cy="7457176"/>
          </a:xfrm>
          <a:prstGeom prst="rect">
            <a:avLst/>
          </a:prstGeom>
          <a:ln w="12700">
            <a:miter lim="400000"/>
          </a:ln>
        </p:spPr>
      </p:pic>
      <p:sp>
        <p:nvSpPr>
          <p:cNvPr id="141" name="Shape 141"/>
          <p:cNvSpPr/>
          <p:nvPr/>
        </p:nvSpPr>
        <p:spPr>
          <a:xfrm>
            <a:off x="6015977" y="4533899"/>
            <a:ext cx="972846" cy="685801"/>
          </a:xfrm>
          <a:prstGeom prst="rect">
            <a:avLst/>
          </a:prstGeom>
          <a:ln w="12700">
            <a:miter lim="400000"/>
          </a:ln>
        </p:spPr>
        <p:txBody>
          <a:bodyPr wrap="none" lIns="50800" tIns="50800" rIns="50800" bIns="50800" anchor="ctr">
            <a:spAutoFit/>
          </a:bodyPr>
          <a:lstStyle/>
          <a:p>
            <a:endParaRPr/>
          </a:p>
        </p:txBody>
      </p:sp>
      <p:sp>
        <p:nvSpPr>
          <p:cNvPr id="142" name="Shape 142"/>
          <p:cNvSpPr/>
          <p:nvPr/>
        </p:nvSpPr>
        <p:spPr>
          <a:xfrm>
            <a:off x="6142977" y="4660899"/>
            <a:ext cx="972846" cy="685801"/>
          </a:xfrm>
          <a:prstGeom prst="rect">
            <a:avLst/>
          </a:prstGeom>
          <a:ln w="12700">
            <a:miter lim="400000"/>
          </a:ln>
        </p:spPr>
        <p:txBody>
          <a:bodyPr wrap="none" lIns="50800" tIns="50800" rIns="50800" bIns="50800" anchor="ctr">
            <a:spAutoFit/>
          </a:bodyPr>
          <a:lstStyle/>
          <a:p>
            <a:endParaRPr/>
          </a:p>
        </p:txBody>
      </p:sp>
      <p:sp>
        <p:nvSpPr>
          <p:cNvPr id="143" name="Shape 143"/>
          <p:cNvSpPr/>
          <p:nvPr/>
        </p:nvSpPr>
        <p:spPr>
          <a:xfrm>
            <a:off x="4474410" y="595277"/>
            <a:ext cx="4309980" cy="7255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400">
                <a:latin typeface="Times New Roman"/>
                <a:ea typeface="Times New Roman"/>
                <a:cs typeface="Times New Roman"/>
                <a:sym typeface="Times New Roman"/>
              </a:defRPr>
            </a:lvl1pPr>
          </a:lstStyle>
          <a:p>
            <a:r>
              <a:t>Data Visualization</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asted-image.pdf"/>
          <p:cNvPicPr>
            <a:picLocks noChangeAspect="1"/>
          </p:cNvPicPr>
          <p:nvPr/>
        </p:nvPicPr>
        <p:blipFill>
          <a:blip r:embed="rId2">
            <a:extLst/>
          </a:blip>
          <a:stretch>
            <a:fillRect/>
          </a:stretch>
        </p:blipFill>
        <p:spPr>
          <a:xfrm>
            <a:off x="1001765" y="1901342"/>
            <a:ext cx="11001270" cy="7366923"/>
          </a:xfrm>
          <a:prstGeom prst="rect">
            <a:avLst/>
          </a:prstGeom>
          <a:ln w="12700">
            <a:miter lim="400000"/>
          </a:ln>
        </p:spPr>
      </p:pic>
    </p:spTree>
  </p:cSld>
  <p:clrMapOvr>
    <a:masterClrMapping/>
  </p:clrMapOvr>
  <p:transition spd="slow"/>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TotalTime>
  <Words>277</Words>
  <Application>Microsoft Macintosh PowerPoint</Application>
  <PresentationFormat>Custom</PresentationFormat>
  <Paragraphs>26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Helvetica</vt:lpstr>
      <vt:lpstr>Helvetica Light</vt:lpstr>
      <vt:lpstr>Helvetica Neue</vt:lpstr>
      <vt:lpstr>Times New Roman</vt:lpstr>
      <vt:lpstr>Gradient</vt:lpstr>
      <vt:lpstr>Freight Management : Predicting the cost of shipment</vt:lpstr>
      <vt:lpstr>Purpose</vt:lpstr>
      <vt:lpstr>PowerPoint Presentation</vt:lpstr>
      <vt:lpstr>Steps Followed</vt:lpstr>
      <vt:lpstr>Raw data</vt:lpstr>
      <vt:lpstr>Cleaning the data and adding significant features</vt:lpstr>
      <vt:lpstr>Cleaning the data and adding significant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Freight Management : Predicting the cost of shipment</dc:title>
  <cp:lastModifiedBy>Prasanna Kumar Challa</cp:lastModifiedBy>
  <cp:revision>3</cp:revision>
  <dcterms:modified xsi:type="dcterms:W3CDTF">2016-10-15T08:48:13Z</dcterms:modified>
</cp:coreProperties>
</file>