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5" r:id="rId14"/>
    <p:sldId id="266" r:id="rId15"/>
  </p:sldIdLst>
  <p:sldSz cx="18288000" cy="10287000"/>
  <p:notesSz cx="6858000" cy="9144000"/>
  <p:embeddedFontLst>
    <p:embeddedFont>
      <p:font typeface="Clear Sans Regular Bold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488"/>
    <a:srgbClr val="A100FF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4" d="100"/>
          <a:sy n="34" d="100"/>
        </p:scale>
        <p:origin x="1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U\Downloads\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U\Downloads\Task%203_Final%20Content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U\Downloads\Task%203_Final%20Content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U\Downloads\Task%203_Final%20Content%20Data%20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U\Downloads\Task%203_Final%20Content%20Data%20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Topmost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insights data'!$B$1</c:f>
              <c:strCache>
                <c:ptCount val="1"/>
                <c:pt idx="0">
                  <c:v>Sum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errBars>
            <c:errBarType val="both"/>
            <c:errValType val="stdErr"/>
            <c:noEndCap val="0"/>
            <c:spPr>
              <a:noFill/>
              <a:ln w="9525">
                <a:solidFill>
                  <a:schemeClr val="dk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'Final insights data'!$A$2:$A$6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'Final insights data'!$B$2:$B$6</c:f>
              <c:numCache>
                <c:formatCode>General</c:formatCode>
                <c:ptCount val="5"/>
                <c:pt idx="0" formatCode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2-440E-87A7-16EB0FAB0F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46481512"/>
        <c:axId val="546486552"/>
      </c:barChart>
      <c:catAx>
        <c:axId val="546481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Categories</a:t>
                </a:r>
              </a:p>
            </c:rich>
          </c:tx>
          <c:layout>
            <c:manualLayout>
              <c:xMode val="edge"/>
              <c:yMode val="edge"/>
              <c:x val="0.4143875765529309"/>
              <c:y val="0.92599518810148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6486552"/>
        <c:crosses val="autoZero"/>
        <c:auto val="0"/>
        <c:lblAlgn val="ctr"/>
        <c:lblOffset val="100"/>
        <c:noMultiLvlLbl val="0"/>
      </c:catAx>
      <c:valAx>
        <c:axId val="546486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6481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Posts Count Rate</a:t>
            </a:r>
          </a:p>
        </c:rich>
      </c:tx>
      <c:layout>
        <c:manualLayout>
          <c:xMode val="edge"/>
          <c:yMode val="edge"/>
          <c:x val="0.38601555776474572"/>
          <c:y val="4.6457996895179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42825896762904"/>
          <c:y val="0.19432888597258677"/>
          <c:w val="0.82201618547681543"/>
          <c:h val="0.57178769320501599"/>
        </c:manualLayout>
      </c:layout>
      <c:lineChart>
        <c:grouping val="standard"/>
        <c:varyColors val="0"/>
        <c:ser>
          <c:idx val="0"/>
          <c:order val="0"/>
          <c:tx>
            <c:strRef>
              <c:f>'Final insights data'!$E$1</c:f>
              <c:strCache>
                <c:ptCount val="1"/>
                <c:pt idx="0">
                  <c:v>Post Count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'Final insights data'!$D$2:$D$13</c:f>
              <c:strCache>
                <c:ptCount val="12"/>
                <c:pt idx="0">
                  <c:v>May</c:v>
                </c:pt>
                <c:pt idx="1">
                  <c:v>January</c:v>
                </c:pt>
                <c:pt idx="2">
                  <c:v>August</c:v>
                </c:pt>
                <c:pt idx="3">
                  <c:v>December</c:v>
                </c:pt>
                <c:pt idx="4">
                  <c:v>July</c:v>
                </c:pt>
                <c:pt idx="5">
                  <c:v>October</c:v>
                </c:pt>
                <c:pt idx="6">
                  <c:v>January</c:v>
                </c:pt>
                <c:pt idx="7">
                  <c:v>September</c:v>
                </c:pt>
                <c:pt idx="8">
                  <c:v>June</c:v>
                </c:pt>
                <c:pt idx="9">
                  <c:v>March</c:v>
                </c:pt>
                <c:pt idx="10">
                  <c:v>April</c:v>
                </c:pt>
                <c:pt idx="11">
                  <c:v>February</c:v>
                </c:pt>
              </c:strCache>
            </c:strRef>
          </c:cat>
          <c:val>
            <c:numRef>
              <c:f>'Final insights data'!$E$2:$E$13</c:f>
              <c:numCache>
                <c:formatCode>General</c:formatCode>
                <c:ptCount val="12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2021</c:v>
                </c:pt>
                <c:pt idx="9">
                  <c:v>2012</c:v>
                </c:pt>
                <c:pt idx="10">
                  <c:v>1974</c:v>
                </c:pt>
                <c:pt idx="11">
                  <c:v>1914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D-4125-854E-61D2527AA4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91553408"/>
        <c:axId val="591551608"/>
      </c:lineChart>
      <c:dateAx>
        <c:axId val="5915534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Months</a:t>
                </a:r>
              </a:p>
            </c:rich>
          </c:tx>
          <c:layout>
            <c:manualLayout>
              <c:xMode val="edge"/>
              <c:yMode val="edge"/>
              <c:x val="0.44436128629345117"/>
              <c:y val="0.87351596675415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cmpd="dbl">
            <a:solidFill>
              <a:schemeClr val="accent1"/>
            </a:solidFill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551608"/>
        <c:crosses val="autoZero"/>
        <c:auto val="0"/>
        <c:lblOffset val="100"/>
        <c:baseTimeUnit val="days"/>
      </c:dateAx>
      <c:valAx>
        <c:axId val="5915516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Post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55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bg1"/>
                </a:solidFill>
              </a:rPr>
              <a:t>TOPMOST REACTIONS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2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06-4010-91E0-3BD3D53B8BF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06-4010-91E0-3BD3D53B8BF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06-4010-91E0-3BD3D53B8BF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06-4010-91E0-3BD3D53B8BF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306-4010-91E0-3BD3D53B8BF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F4818E1-F459-43A4-8EEB-A784D2F2A53F}" type="CATEGORYNAME">
                      <a:rPr lang="en-US"/>
                      <a:pPr/>
                      <a:t>[CATEGORY NAME]</a:t>
                    </a:fld>
                    <a:endParaRPr lang="en-US" baseline="0"/>
                  </a:p>
                  <a:p>
                    <a:r>
                      <a:rPr lang="en-US" baseline="0"/>
                      <a:t> </a:t>
                    </a:r>
                    <a:fld id="{4C47CD17-BD89-4ABF-BD6C-7B4A7FE92D8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306-4010-91E0-3BD3D53B8BF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398CA4B-FF1C-4DAE-9215-6CF86B20B225}" type="CATEGORYNAME">
                      <a:rPr lang="en-US" sz="240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endParaRPr lang="en-US" sz="2400" baseline="0">
                      <a:solidFill>
                        <a:schemeClr val="tx1"/>
                      </a:solidFill>
                    </a:endParaRPr>
                  </a:p>
                  <a:p>
                    <a:pPr>
                      <a:defRPr sz="2400">
                        <a:solidFill>
                          <a:schemeClr val="tx1"/>
                        </a:solidFill>
                      </a:defRPr>
                    </a:pPr>
                    <a:fld id="{B4594AE0-243A-4B2B-8978-427A211BCE0E}" type="VALUE">
                      <a:rPr lang="en-US" sz="2400" baseline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912305412159879"/>
                      <c:h val="0.175405671098611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306-4010-91E0-3BD3D53B8BF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DE4B8A8-11A3-465B-B925-A78359851281}" type="CATEGORYNAME">
                      <a:rPr lang="en-US"/>
                      <a:pPr/>
                      <a:t>[CATEGORY NAME]</a:t>
                    </a:fld>
                    <a:endParaRPr lang="en-US" baseline="0"/>
                  </a:p>
                  <a:p>
                    <a:r>
                      <a:rPr lang="en-US" baseline="0"/>
                      <a:t> </a:t>
                    </a:r>
                    <a:fld id="{71F0430C-E99A-479C-8AEC-221F81801EA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306-4010-91E0-3BD3D53B8BF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16D919-82A5-4C5F-8B4F-F481FBAB34A3}" type="CATEGORYNAME">
                      <a:rPr lang="en-US" sz="240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endParaRPr lang="en-US" sz="2400" baseline="0">
                      <a:solidFill>
                        <a:schemeClr val="tx1"/>
                      </a:solidFill>
                    </a:endParaRPr>
                  </a:p>
                  <a:p>
                    <a:pPr>
                      <a:defRPr sz="2400">
                        <a:solidFill>
                          <a:schemeClr val="tx1"/>
                        </a:solidFill>
                      </a:defRPr>
                    </a:pPr>
                    <a:fld id="{9D808F1B-DBD6-4A0A-BF2C-792815BF96E0}" type="VALUE">
                      <a:rPr lang="en-US" sz="2400" baseline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436523947542643"/>
                      <c:h val="0.180777070974238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306-4010-91E0-3BD3D53B8BF9}"/>
                </c:ext>
              </c:extLst>
            </c:dLbl>
            <c:dLbl>
              <c:idx val="4"/>
              <c:layout>
                <c:manualLayout>
                  <c:x val="0.13123179895911544"/>
                  <c:y val="0.1570178023259576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7A78536-9535-4FE1-8619-3F83B3611CD1}" type="CATEGORYNAME">
                      <a:rPr lang="en-US" sz="2400" smtClean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sz="2400">
                        <a:solidFill>
                          <a:schemeClr val="tx1"/>
                        </a:solidFill>
                      </a:defRPr>
                    </a:pPr>
                    <a:fld id="{104C629C-7E68-4EA1-9FF9-3B3344AA1FE9}" type="VALUE">
                      <a:rPr lang="en-US" sz="2400" baseline="0" smtClean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37326813365933"/>
                      <c:h val="0.126644765149601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306-4010-91E0-3BD3D53B8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insights data'!$G$2:$G$6</c:f>
              <c:strCache>
                <c:ptCount val="5"/>
                <c:pt idx="0">
                  <c:v>heart</c:v>
                </c:pt>
                <c:pt idx="1">
                  <c:v>scared</c:v>
                </c:pt>
                <c:pt idx="2">
                  <c:v>peeking</c:v>
                </c:pt>
                <c:pt idx="3">
                  <c:v>hate</c:v>
                </c:pt>
                <c:pt idx="4">
                  <c:v>interested</c:v>
                </c:pt>
              </c:strCache>
            </c:strRef>
          </c:cat>
          <c:val>
            <c:numRef>
              <c:f>'Final insights data'!$H$2:$H$6</c:f>
              <c:numCache>
                <c:formatCode>General</c:formatCode>
                <c:ptCount val="5"/>
                <c:pt idx="0">
                  <c:v>1622</c:v>
                </c:pt>
                <c:pt idx="1">
                  <c:v>1572</c:v>
                </c:pt>
                <c:pt idx="2">
                  <c:v>1559</c:v>
                </c:pt>
                <c:pt idx="3">
                  <c:v>1552</c:v>
                </c:pt>
                <c:pt idx="4">
                  <c:v>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06-4010-91E0-3BD3D53B8BF9}"/>
            </c:ext>
          </c:extLst>
        </c:ser>
        <c:ser>
          <c:idx val="2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306-4010-91E0-3BD3D53B8BF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306-4010-91E0-3BD3D53B8BF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306-4010-91E0-3BD3D53B8BF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306-4010-91E0-3BD3D53B8BF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7306-4010-91E0-3BD3D53B8B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insights data'!$G$2:$G$6</c:f>
              <c:strCache>
                <c:ptCount val="5"/>
                <c:pt idx="0">
                  <c:v>heart</c:v>
                </c:pt>
                <c:pt idx="1">
                  <c:v>scared</c:v>
                </c:pt>
                <c:pt idx="2">
                  <c:v>peeking</c:v>
                </c:pt>
                <c:pt idx="3">
                  <c:v>hate</c:v>
                </c:pt>
                <c:pt idx="4">
                  <c:v>interested</c:v>
                </c:pt>
              </c:strCache>
            </c:strRef>
          </c:cat>
          <c:val>
            <c:numRef>
              <c:f>'Final insights data'!$H$2:$H$6</c:f>
              <c:numCache>
                <c:formatCode>General</c:formatCode>
                <c:ptCount val="5"/>
                <c:pt idx="0">
                  <c:v>1622</c:v>
                </c:pt>
                <c:pt idx="1">
                  <c:v>1572</c:v>
                </c:pt>
                <c:pt idx="2">
                  <c:v>1559</c:v>
                </c:pt>
                <c:pt idx="3">
                  <c:v>1552</c:v>
                </c:pt>
                <c:pt idx="4">
                  <c:v>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306-4010-91E0-3BD3D53B8BF9}"/>
            </c:ext>
          </c:extLst>
        </c:ser>
        <c:ser>
          <c:idx val="0"/>
          <c:order val="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7306-4010-91E0-3BD3D53B8BF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7306-4010-91E0-3BD3D53B8BF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7306-4010-91E0-3BD3D53B8BF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7306-4010-91E0-3BD3D53B8BF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7306-4010-91E0-3BD3D53B8BF9}"/>
              </c:ext>
            </c:extLst>
          </c:dPt>
          <c:dLbls>
            <c:dLbl>
              <c:idx val="2"/>
              <c:layout>
                <c:manualLayout>
                  <c:x val="1.3497285442059373E-2"/>
                  <c:y val="-0.1903681831437736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306-4010-91E0-3BD3D53B8BF9}"/>
                </c:ext>
              </c:extLst>
            </c:dLbl>
            <c:dLbl>
              <c:idx val="3"/>
              <c:layout>
                <c:manualLayout>
                  <c:x val="0.13189412967214714"/>
                  <c:y val="-6.699146981627304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306-4010-91E0-3BD3D53B8BF9}"/>
                </c:ext>
              </c:extLst>
            </c:dLbl>
            <c:dLbl>
              <c:idx val="4"/>
              <c:layout>
                <c:manualLayout>
                  <c:x val="0.11584449204123458"/>
                  <c:y val="0.1854115631379410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306-4010-91E0-3BD3D53B8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 3_Final Data set'!$Q$2:$Q$6</c:f>
              <c:strCache>
                <c:ptCount val="5"/>
                <c:pt idx="0">
                  <c:v>heart</c:v>
                </c:pt>
                <c:pt idx="1">
                  <c:v>scared</c:v>
                </c:pt>
                <c:pt idx="2">
                  <c:v>peeking</c:v>
                </c:pt>
                <c:pt idx="3">
                  <c:v>hate</c:v>
                </c:pt>
                <c:pt idx="4">
                  <c:v>interested</c:v>
                </c:pt>
              </c:strCache>
            </c:strRef>
          </c:cat>
          <c:val>
            <c:numRef>
              <c:f>'Task 3_Final Data set'!$R$2:$R$6</c:f>
              <c:numCache>
                <c:formatCode>0</c:formatCode>
                <c:ptCount val="5"/>
                <c:pt idx="0">
                  <c:v>1622</c:v>
                </c:pt>
                <c:pt idx="1">
                  <c:v>1572</c:v>
                </c:pt>
                <c:pt idx="2">
                  <c:v>1559</c:v>
                </c:pt>
                <c:pt idx="3">
                  <c:v>1552</c:v>
                </c:pt>
                <c:pt idx="4">
                  <c:v>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306-4010-91E0-3BD3D53B8BF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tx1">
        <a:lumMod val="85000"/>
        <a:lumOff val="1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en-US" sz="2000" baseline="0">
                <a:latin typeface="Arial" panose="020B0604020202020204" pitchFamily="34" charset="0"/>
                <a:cs typeface="Arial" panose="020B0604020202020204" pitchFamily="34" charset="0"/>
              </a:rPr>
              <a:t> Counts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8137464897307416"/>
          <c:y val="8.8302789085081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13908969569929"/>
          <c:y val="0.15924209930774863"/>
          <c:w val="0.80858130058917443"/>
          <c:h val="0.78128031968512002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'Final insights data'!$G$2:$G$17</c:f>
              <c:strCache>
                <c:ptCount val="16"/>
                <c:pt idx="0">
                  <c:v>heart</c:v>
                </c:pt>
                <c:pt idx="1">
                  <c:v>scared</c:v>
                </c:pt>
                <c:pt idx="2">
                  <c:v>peeking</c:v>
                </c:pt>
                <c:pt idx="3">
                  <c:v>hate</c:v>
                </c:pt>
                <c:pt idx="4">
                  <c:v>interested</c:v>
                </c:pt>
                <c:pt idx="5">
                  <c:v>dislike</c:v>
                </c:pt>
                <c:pt idx="6">
                  <c:v>adore</c:v>
                </c:pt>
                <c:pt idx="7">
                  <c:v>want</c:v>
                </c:pt>
                <c:pt idx="8">
                  <c:v>love</c:v>
                </c:pt>
                <c:pt idx="9">
                  <c:v>disgust</c:v>
                </c:pt>
                <c:pt idx="10">
                  <c:v>like</c:v>
                </c:pt>
                <c:pt idx="11">
                  <c:v>super love</c:v>
                </c:pt>
                <c:pt idx="12">
                  <c:v>indifferent</c:v>
                </c:pt>
                <c:pt idx="13">
                  <c:v>cherish</c:v>
                </c:pt>
                <c:pt idx="14">
                  <c:v>worried</c:v>
                </c:pt>
                <c:pt idx="15">
                  <c:v>intrigued</c:v>
                </c:pt>
              </c:strCache>
            </c:strRef>
          </c:cat>
          <c:val>
            <c:numRef>
              <c:f>'Final insights data'!$H$2:$H$17</c:f>
              <c:numCache>
                <c:formatCode>General</c:formatCode>
                <c:ptCount val="16"/>
                <c:pt idx="0">
                  <c:v>1622</c:v>
                </c:pt>
                <c:pt idx="1">
                  <c:v>1572</c:v>
                </c:pt>
                <c:pt idx="2">
                  <c:v>1559</c:v>
                </c:pt>
                <c:pt idx="3">
                  <c:v>1552</c:v>
                </c:pt>
                <c:pt idx="4">
                  <c:v>1549</c:v>
                </c:pt>
                <c:pt idx="5">
                  <c:v>1548</c:v>
                </c:pt>
                <c:pt idx="6">
                  <c:v>1548</c:v>
                </c:pt>
                <c:pt idx="7">
                  <c:v>1539</c:v>
                </c:pt>
                <c:pt idx="8">
                  <c:v>1534</c:v>
                </c:pt>
                <c:pt idx="9">
                  <c:v>1526</c:v>
                </c:pt>
                <c:pt idx="10">
                  <c:v>1520</c:v>
                </c:pt>
                <c:pt idx="11">
                  <c:v>1519</c:v>
                </c:pt>
                <c:pt idx="12">
                  <c:v>1512</c:v>
                </c:pt>
                <c:pt idx="13">
                  <c:v>1501</c:v>
                </c:pt>
                <c:pt idx="14">
                  <c:v>1497</c:v>
                </c:pt>
                <c:pt idx="15">
                  <c:v>1475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8-45CC-91DE-C628765F52F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34915632"/>
        <c:axId val="534912392"/>
      </c:barChart>
      <c:catAx>
        <c:axId val="534915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912392"/>
        <c:crosses val="autoZero"/>
        <c:auto val="1"/>
        <c:lblAlgn val="ctr"/>
        <c:lblOffset val="100"/>
        <c:noMultiLvlLbl val="0"/>
      </c:catAx>
      <c:valAx>
        <c:axId val="53491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91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Count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'Final insights data'!$K$1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CE-4DB8-BC0A-8AD8C11823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CE-4DB8-BC0A-8AD8C11823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9CE-4DB8-BC0A-8AD8C1182397}"/>
              </c:ext>
            </c:extLst>
          </c:dPt>
          <c:dLbls>
            <c:dLbl>
              <c:idx val="1"/>
              <c:layout>
                <c:manualLayout>
                  <c:x val="0.13645181990118882"/>
                  <c:y val="-0.302153866139388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CE-4DB8-BC0A-8AD8C11823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insights data'!$J$2:$J$4</c:f>
              <c:strCache>
                <c:ptCount val="3"/>
                <c:pt idx="0">
                  <c:v>negative</c:v>
                </c:pt>
                <c:pt idx="1">
                  <c:v>positive</c:v>
                </c:pt>
                <c:pt idx="2">
                  <c:v>neutral</c:v>
                </c:pt>
              </c:strCache>
            </c:strRef>
          </c:cat>
          <c:val>
            <c:numRef>
              <c:f>'Final insights data'!$K$2:$K$4</c:f>
              <c:numCache>
                <c:formatCode>General</c:formatCode>
                <c:ptCount val="3"/>
                <c:pt idx="0">
                  <c:v>7695</c:v>
                </c:pt>
                <c:pt idx="1">
                  <c:v>13807</c:v>
                </c:pt>
                <c:pt idx="2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CE-4DB8-BC0A-8AD8C118239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36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824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240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07A0095-7034-4CA9-A7BD-D0EA1C1D0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232781"/>
              </p:ext>
            </p:extLst>
          </p:nvPr>
        </p:nvGraphicFramePr>
        <p:xfrm>
          <a:off x="4267200" y="1231450"/>
          <a:ext cx="11372885" cy="709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7456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679EDB-B894-DAF6-1B14-7CA53073F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493918"/>
              </p:ext>
            </p:extLst>
          </p:nvPr>
        </p:nvGraphicFramePr>
        <p:xfrm>
          <a:off x="3169898" y="1231450"/>
          <a:ext cx="1283210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3030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BB5FBB3-6C32-E68D-53F6-9417E1688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504172"/>
              </p:ext>
            </p:extLst>
          </p:nvPr>
        </p:nvGraphicFramePr>
        <p:xfrm>
          <a:off x="3069359" y="1685151"/>
          <a:ext cx="13445887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38734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365918" y="4904981"/>
            <a:ext cx="942466" cy="3345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3384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288234" y="7766348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582914" y="109058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i="1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2">
            <a:extLst>
              <a:ext uri="{FF2B5EF4-FFF2-40B4-BE49-F238E27FC236}">
                <a16:creationId xmlns:a16="http://schemas.microsoft.com/office/drawing/2014/main" id="{86AE54A3-D53E-3C01-C46A-C071D11857BA}"/>
              </a:ext>
            </a:extLst>
          </p:cNvPr>
          <p:cNvSpPr txBox="1"/>
          <p:nvPr/>
        </p:nvSpPr>
        <p:spPr>
          <a:xfrm>
            <a:off x="11201401" y="837474"/>
            <a:ext cx="6721204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9634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000" b="0" i="0" dirty="0">
                <a:solidFill>
                  <a:srgbClr val="963488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963488"/>
              </a:solidFill>
              <a:effectLst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963488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963488"/>
              </a:solidFill>
              <a:effectLst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63488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May</a:t>
            </a:r>
            <a:r>
              <a:rPr lang="en-US" sz="2000" b="0" i="0" dirty="0">
                <a:solidFill>
                  <a:srgbClr val="963488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963488"/>
              </a:solidFill>
              <a:effectLst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algn="l" fontAlgn="base"/>
            <a:r>
              <a:rPr lang="en-US" sz="2000" dirty="0">
                <a:solidFill>
                  <a:srgbClr val="963488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963488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963488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Social Buzz should focus more on </a:t>
            </a:r>
            <a:r>
              <a:rPr lang="en-US" sz="2000" dirty="0">
                <a:solidFill>
                  <a:srgbClr val="963488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the top 5 categories that’s Animal, Technology, Science, Healthy eating and food </a:t>
            </a:r>
            <a:r>
              <a:rPr lang="en-US" sz="2000" dirty="0">
                <a:solidFill>
                  <a:srgbClr val="9634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634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21781"/>
            <a:chOff x="0" y="0"/>
            <a:chExt cx="11564591" cy="736237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64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recap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Analytics team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5522" y="25549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C4004B-2BD5-1B89-DA18-A99224C5746D}"/>
              </a:ext>
            </a:extLst>
          </p:cNvPr>
          <p:cNvSpPr txBox="1"/>
          <p:nvPr/>
        </p:nvSpPr>
        <p:spPr>
          <a:xfrm>
            <a:off x="8499198" y="2400299"/>
            <a:ext cx="74266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5021" y="473143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79C50F-2781-B01F-00BF-F9DC8D666E09}"/>
              </a:ext>
            </a:extLst>
          </p:cNvPr>
          <p:cNvSpPr txBox="1"/>
          <p:nvPr/>
        </p:nvSpPr>
        <p:spPr>
          <a:xfrm>
            <a:off x="1872757" y="4110710"/>
            <a:ext cx="79325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99179" y="7132442"/>
            <a:ext cx="2085137" cy="2085137"/>
            <a:chOff x="-248136" y="-101706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-248136" y="-101706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24486" y="7010493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8161" y="108880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i="1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8B690D-4407-ECA0-E070-0E36BF3F14AB}"/>
              </a:ext>
            </a:extLst>
          </p:cNvPr>
          <p:cNvSpPr txBox="1"/>
          <p:nvPr/>
        </p:nvSpPr>
        <p:spPr>
          <a:xfrm>
            <a:off x="14157955" y="1430623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3B47A-F34F-65F0-92B3-C00C4AD098C8}"/>
              </a:ext>
            </a:extLst>
          </p:cNvPr>
          <p:cNvSpPr txBox="1"/>
          <p:nvPr/>
        </p:nvSpPr>
        <p:spPr>
          <a:xfrm>
            <a:off x="14077009" y="4405567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32C96D-F991-E0C4-D75F-FF79F14CD9F8}"/>
              </a:ext>
            </a:extLst>
          </p:cNvPr>
          <p:cNvSpPr txBox="1"/>
          <p:nvPr/>
        </p:nvSpPr>
        <p:spPr>
          <a:xfrm>
            <a:off x="14264517" y="7421293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/>
              <a:t>Sunu</a:t>
            </a:r>
            <a:r>
              <a:rPr lang="en-US" sz="2800" b="1" dirty="0"/>
              <a:t> </a:t>
            </a:r>
            <a:r>
              <a:rPr lang="en-US" sz="2800" b="1" dirty="0" err="1"/>
              <a:t>Sukesan</a:t>
            </a:r>
            <a:endParaRPr lang="en-US" sz="2800" b="1" dirty="0"/>
          </a:p>
          <a:p>
            <a:pPr algn="just"/>
            <a:r>
              <a:rPr lang="en-US" sz="2800" dirty="0"/>
              <a:t> Junior 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179806" y="492236"/>
            <a:ext cx="4133328" cy="1254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21A0DB-E10F-5973-787B-131131A78A8C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CD443B-8CE6-66B1-A2C4-E6B4F97C482A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3CFBA8-498D-3D84-DA82-445588E181B1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8EB857-610E-8292-EEC4-7E3ABB98A1D9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1162E-862B-E3D1-64E5-7EB65D6A7F6F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3B10CF7B-3A05-5CDC-7E8B-4ABCD9444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6500992"/>
            <a:ext cx="2972219" cy="881758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962BF4D1-B12B-C499-458D-0D548DB3B7F0}"/>
              </a:ext>
            </a:extLst>
          </p:cNvPr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145D6445-F920-BB45-DD98-0D266EFD42C2}"/>
              </a:ext>
            </a:extLst>
          </p:cNvPr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0B0DED37-6390-937B-3DA7-EC19260F9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F260FA7E-05D9-DBB0-742A-46BD2F195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7">
              <a:extLst>
                <a:ext uri="{FF2B5EF4-FFF2-40B4-BE49-F238E27FC236}">
                  <a16:creationId xmlns:a16="http://schemas.microsoft.com/office/drawing/2014/main" id="{924E15E8-1B54-F3D0-77E1-5023A575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507CD376-80DE-EC2A-2726-ACED81406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9">
              <a:extLst>
                <a:ext uri="{FF2B5EF4-FFF2-40B4-BE49-F238E27FC236}">
                  <a16:creationId xmlns:a16="http://schemas.microsoft.com/office/drawing/2014/main" id="{594638C1-DF22-9094-B2ED-47B7A300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64D67DC0-5FC9-3355-AD60-69CB4C6DF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11">
              <a:extLst>
                <a:ext uri="{FF2B5EF4-FFF2-40B4-BE49-F238E27FC236}">
                  <a16:creationId xmlns:a16="http://schemas.microsoft.com/office/drawing/2014/main" id="{509F83C1-BC7D-D217-D95F-AF12A132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4" name="Picture 12">
            <a:extLst>
              <a:ext uri="{FF2B5EF4-FFF2-40B4-BE49-F238E27FC236}">
                <a16:creationId xmlns:a16="http://schemas.microsoft.com/office/drawing/2014/main" id="{3E64E8DF-1607-4D99-E7AC-1639751C4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365819" y="6641532"/>
            <a:ext cx="2972219" cy="881758"/>
          </a:xfrm>
          <a:prstGeom prst="rect">
            <a:avLst/>
          </a:prstGeom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50AC05C5-06D9-D28D-127B-CA418E6DB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746429" y="6516385"/>
            <a:ext cx="2972219" cy="881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EFEE85-08F2-64EA-4CB3-5290F33A9516}"/>
              </a:ext>
            </a:extLst>
          </p:cNvPr>
          <p:cNvSpPr txBox="1"/>
          <p:nvPr/>
        </p:nvSpPr>
        <p:spPr>
          <a:xfrm>
            <a:off x="-165024" y="5143500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Various Categories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DEAB7-F995-B988-BFC1-6DEDC898CA78}"/>
              </a:ext>
            </a:extLst>
          </p:cNvPr>
          <p:cNvSpPr txBox="1"/>
          <p:nvPr/>
        </p:nvSpPr>
        <p:spPr>
          <a:xfrm>
            <a:off x="4283019" y="5143500"/>
            <a:ext cx="4848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Top Category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E7C7A-5D62-0442-9408-0DC30263A026}"/>
              </a:ext>
            </a:extLst>
          </p:cNvPr>
          <p:cNvSpPr txBox="1"/>
          <p:nvPr/>
        </p:nvSpPr>
        <p:spPr>
          <a:xfrm>
            <a:off x="8642642" y="5130487"/>
            <a:ext cx="5529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Month with high posts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E71CE-16C4-B3FA-E38A-42837BAF7845}"/>
              </a:ext>
            </a:extLst>
          </p:cNvPr>
          <p:cNvSpPr txBox="1"/>
          <p:nvPr/>
        </p:nvSpPr>
        <p:spPr>
          <a:xfrm>
            <a:off x="-527833" y="3878760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FDF9D0-9517-9C29-0C2F-69606E3ACF28}"/>
              </a:ext>
            </a:extLst>
          </p:cNvPr>
          <p:cNvSpPr txBox="1"/>
          <p:nvPr/>
        </p:nvSpPr>
        <p:spPr>
          <a:xfrm>
            <a:off x="4465346" y="407594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EEF88-2D54-4D46-F32B-592A080A7E1A}"/>
              </a:ext>
            </a:extLst>
          </p:cNvPr>
          <p:cNvSpPr txBox="1"/>
          <p:nvPr/>
        </p:nvSpPr>
        <p:spPr>
          <a:xfrm>
            <a:off x="8975780" y="402641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86BBD966-952B-B192-9CBC-EAF0506D1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611683" y="6612042"/>
            <a:ext cx="2972219" cy="8817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383B1E1-F7B0-6DB5-E317-6A58F3FDFAFF}"/>
              </a:ext>
            </a:extLst>
          </p:cNvPr>
          <p:cNvSpPr txBox="1"/>
          <p:nvPr/>
        </p:nvSpPr>
        <p:spPr>
          <a:xfrm>
            <a:off x="13087384" y="4088463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Heart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DF2A09-1C27-30CA-6B5C-A0C0CC5624AE}"/>
              </a:ext>
            </a:extLst>
          </p:cNvPr>
          <p:cNvSpPr txBox="1"/>
          <p:nvPr/>
        </p:nvSpPr>
        <p:spPr>
          <a:xfrm>
            <a:off x="13857534" y="5092263"/>
            <a:ext cx="4480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Top Most Reaction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6D8AB77-5073-70AC-27D5-8FB6B9D62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99870"/>
              </p:ext>
            </p:extLst>
          </p:nvPr>
        </p:nvGraphicFramePr>
        <p:xfrm>
          <a:off x="3169897" y="2023501"/>
          <a:ext cx="12908303" cy="702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EE67C39-9ACC-5AC9-C386-E867615A2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182156"/>
              </p:ext>
            </p:extLst>
          </p:nvPr>
        </p:nvGraphicFramePr>
        <p:xfrm>
          <a:off x="3169898" y="1383832"/>
          <a:ext cx="13345347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359</Words>
  <Application>Microsoft Office PowerPoint</Application>
  <PresentationFormat>Custom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Wingdings</vt:lpstr>
      <vt:lpstr>Clear Sans Regular Bold</vt:lpstr>
      <vt:lpstr>Graphik Regular</vt:lpstr>
      <vt:lpstr>Times New Roman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SUNU SUKESAN</cp:lastModifiedBy>
  <cp:revision>13</cp:revision>
  <dcterms:created xsi:type="dcterms:W3CDTF">2006-08-16T00:00:00Z</dcterms:created>
  <dcterms:modified xsi:type="dcterms:W3CDTF">2024-10-06T09:24:49Z</dcterms:modified>
  <dc:identifier>DAEhDyfaYKE</dc:identifier>
</cp:coreProperties>
</file>