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3" r:id="rId7"/>
    <p:sldId id="267" r:id="rId8"/>
    <p:sldId id="264" r:id="rId9"/>
    <p:sldId id="268" r:id="rId10"/>
    <p:sldId id="265" r:id="rId11"/>
    <p:sldId id="269" r:id="rId12"/>
    <p:sldId id="270" r:id="rId13"/>
    <p:sldId id="272" r:id="rId14"/>
    <p:sldId id="273" r:id="rId15"/>
    <p:sldId id="274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EB351-4EE9-40F9-BF05-3CAD576C066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EDCD2960-8426-46BA-A1D9-6F729EC21DFD}">
      <dgm:prSet phldrT="[Text]" custT="1"/>
      <dgm:spPr/>
      <dgm:t>
        <a:bodyPr/>
        <a:lstStyle/>
        <a:p>
          <a:pPr algn="ctr"/>
          <a:r>
            <a:rPr lang="en-US" sz="2000" dirty="0">
              <a:latin typeface="Palatino Linotype" panose="02040502050505030304" pitchFamily="18" charset="0"/>
            </a:rPr>
            <a:t>Analysis and Approach 1</a:t>
          </a:r>
        </a:p>
        <a:p>
          <a:pPr algn="ctr"/>
          <a:r>
            <a:rPr lang="en-US" sz="2000" dirty="0">
              <a:latin typeface="Palatino Linotype" panose="02040502050505030304" pitchFamily="18" charset="0"/>
            </a:rPr>
            <a:t>(Datasets and Code Carbon)</a:t>
          </a:r>
          <a:endParaRPr lang="en-IN" sz="2000" dirty="0">
            <a:latin typeface="Palatino Linotype" panose="02040502050505030304" pitchFamily="18" charset="0"/>
          </a:endParaRPr>
        </a:p>
      </dgm:t>
    </dgm:pt>
    <dgm:pt modelId="{536D2E2B-2A01-4C5C-9761-962E17EEC64D}" type="parTrans" cxnId="{0A64E9A4-5674-405D-A228-24EFBF83E1CD}">
      <dgm:prSet/>
      <dgm:spPr/>
      <dgm:t>
        <a:bodyPr/>
        <a:lstStyle/>
        <a:p>
          <a:endParaRPr lang="en-IN" sz="2000">
            <a:latin typeface="Palatino Linotype" panose="02040502050505030304" pitchFamily="18" charset="0"/>
          </a:endParaRPr>
        </a:p>
      </dgm:t>
    </dgm:pt>
    <dgm:pt modelId="{9DD69592-648E-4EAE-94CA-3C29CFBF8173}" type="sibTrans" cxnId="{0A64E9A4-5674-405D-A228-24EFBF83E1CD}">
      <dgm:prSet/>
      <dgm:spPr/>
      <dgm:t>
        <a:bodyPr/>
        <a:lstStyle/>
        <a:p>
          <a:endParaRPr lang="en-IN" sz="2000">
            <a:latin typeface="Palatino Linotype" panose="02040502050505030304" pitchFamily="18" charset="0"/>
          </a:endParaRPr>
        </a:p>
      </dgm:t>
    </dgm:pt>
    <dgm:pt modelId="{806A72F3-2D63-4BDB-A523-D6A27CF9E306}">
      <dgm:prSet phldrT="[Text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 pitchFamily="18" charset="0"/>
              <a:ea typeface="+mn-ea"/>
              <a:cs typeface="+mn-cs"/>
            </a:rPr>
            <a:t>Approach 2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 pitchFamily="18" charset="0"/>
              <a:ea typeface="+mn-ea"/>
              <a:cs typeface="+mn-cs"/>
            </a:rPr>
            <a:t>(Websites and Formula)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Palatino Linotype" panose="02040502050505030304" pitchFamily="18" charset="0"/>
            <a:ea typeface="+mn-ea"/>
            <a:cs typeface="+mn-cs"/>
          </a:endParaRPr>
        </a:p>
      </dgm:t>
    </dgm:pt>
    <dgm:pt modelId="{1E440275-DF6B-4BE7-99CB-5035A23EDC8D}" type="parTrans" cxnId="{4BA56D5A-76AB-407B-9935-A357D05D3BB0}">
      <dgm:prSet/>
      <dgm:spPr/>
      <dgm:t>
        <a:bodyPr/>
        <a:lstStyle/>
        <a:p>
          <a:endParaRPr lang="en-IN" sz="2000">
            <a:latin typeface="Palatino Linotype" panose="02040502050505030304" pitchFamily="18" charset="0"/>
          </a:endParaRPr>
        </a:p>
      </dgm:t>
    </dgm:pt>
    <dgm:pt modelId="{4C1CBC36-0827-4EEE-9262-7C657A8E89D8}" type="sibTrans" cxnId="{4BA56D5A-76AB-407B-9935-A357D05D3BB0}">
      <dgm:prSet/>
      <dgm:spPr/>
      <dgm:t>
        <a:bodyPr/>
        <a:lstStyle/>
        <a:p>
          <a:endParaRPr lang="en-IN" sz="2000">
            <a:latin typeface="Palatino Linotype" panose="02040502050505030304" pitchFamily="18" charset="0"/>
          </a:endParaRPr>
        </a:p>
      </dgm:t>
    </dgm:pt>
    <dgm:pt modelId="{A28850A7-C341-41AC-B3DC-1866DF51326F}">
      <dgm:prSet phldrT="[Text]" custT="1"/>
      <dgm:spPr/>
      <dgm:t>
        <a:bodyPr/>
        <a:lstStyle/>
        <a:p>
          <a:r>
            <a:rPr lang="en-US" sz="2000" dirty="0">
              <a:latin typeface="Palatino Linotype" panose="02040502050505030304" pitchFamily="18" charset="0"/>
            </a:rPr>
            <a:t>Mentoring Session 1 </a:t>
          </a:r>
        </a:p>
        <a:p>
          <a:r>
            <a:rPr lang="en-US" sz="2000" dirty="0">
              <a:latin typeface="Palatino Linotype" panose="02040502050505030304" pitchFamily="18" charset="0"/>
            </a:rPr>
            <a:t>(Approach confirmed)</a:t>
          </a:r>
          <a:endParaRPr lang="en-IN" sz="2000" dirty="0">
            <a:latin typeface="Palatino Linotype" panose="02040502050505030304" pitchFamily="18" charset="0"/>
          </a:endParaRPr>
        </a:p>
      </dgm:t>
    </dgm:pt>
    <dgm:pt modelId="{78A59A3B-F11F-4429-B4B6-40D711911813}" type="parTrans" cxnId="{D5E03C77-03D6-4FD4-AEF5-60B536F77896}">
      <dgm:prSet/>
      <dgm:spPr/>
      <dgm:t>
        <a:bodyPr/>
        <a:lstStyle/>
        <a:p>
          <a:endParaRPr lang="en-IN" sz="2000">
            <a:latin typeface="Palatino Linotype" panose="02040502050505030304" pitchFamily="18" charset="0"/>
          </a:endParaRPr>
        </a:p>
      </dgm:t>
    </dgm:pt>
    <dgm:pt modelId="{9602D51E-7266-4154-A5C7-2280BA7D6AA8}" type="sibTrans" cxnId="{D5E03C77-03D6-4FD4-AEF5-60B536F77896}">
      <dgm:prSet/>
      <dgm:spPr/>
      <dgm:t>
        <a:bodyPr/>
        <a:lstStyle/>
        <a:p>
          <a:endParaRPr lang="en-IN" sz="2000">
            <a:latin typeface="Palatino Linotype" panose="02040502050505030304" pitchFamily="18" charset="0"/>
          </a:endParaRPr>
        </a:p>
      </dgm:t>
    </dgm:pt>
    <dgm:pt modelId="{59047AFE-C776-4F8A-9E48-D1DA4B925BA5}">
      <dgm:prSet phldrT="[Text]" custT="1"/>
      <dgm:spPr/>
      <dgm:t>
        <a:bodyPr/>
        <a:lstStyle/>
        <a:p>
          <a:r>
            <a:rPr lang="en-US" sz="2000" dirty="0">
              <a:latin typeface="Palatino Linotype" panose="02040502050505030304" pitchFamily="18" charset="0"/>
            </a:rPr>
            <a:t>Formula Developed</a:t>
          </a:r>
        </a:p>
        <a:p>
          <a:r>
            <a:rPr lang="en-US" sz="2000" dirty="0">
              <a:latin typeface="Palatino Linotype" panose="02040502050505030304" pitchFamily="18" charset="0"/>
            </a:rPr>
            <a:t>+</a:t>
          </a:r>
        </a:p>
        <a:p>
          <a:r>
            <a:rPr lang="en-US" sz="2000" dirty="0">
              <a:latin typeface="Palatino Linotype" panose="02040502050505030304" pitchFamily="18" charset="0"/>
            </a:rPr>
            <a:t>Working on </a:t>
          </a:r>
          <a:r>
            <a:rPr lang="en-US" sz="2000" dirty="0" err="1">
              <a:latin typeface="Palatino Linotype" panose="02040502050505030304" pitchFamily="18" charset="0"/>
            </a:rPr>
            <a:t>Optimisation</a:t>
          </a:r>
          <a:endParaRPr lang="en-IN" sz="2000" dirty="0">
            <a:latin typeface="Palatino Linotype" panose="02040502050505030304" pitchFamily="18" charset="0"/>
          </a:endParaRPr>
        </a:p>
      </dgm:t>
    </dgm:pt>
    <dgm:pt modelId="{0DA3D878-1B33-424E-89A5-C185A6F7330A}" type="parTrans" cxnId="{6144F650-CB97-40D6-86D2-DF869D2C6823}">
      <dgm:prSet/>
      <dgm:spPr/>
      <dgm:t>
        <a:bodyPr/>
        <a:lstStyle/>
        <a:p>
          <a:endParaRPr lang="en-IN" sz="2000"/>
        </a:p>
      </dgm:t>
    </dgm:pt>
    <dgm:pt modelId="{FF1BDDC3-A88B-4A84-9575-2F911A097E4C}" type="sibTrans" cxnId="{6144F650-CB97-40D6-86D2-DF869D2C6823}">
      <dgm:prSet/>
      <dgm:spPr/>
      <dgm:t>
        <a:bodyPr/>
        <a:lstStyle/>
        <a:p>
          <a:endParaRPr lang="en-IN" sz="2000"/>
        </a:p>
      </dgm:t>
    </dgm:pt>
    <dgm:pt modelId="{CCCB2ACB-E86D-457F-96DA-525D3865C134}">
      <dgm:prSet phldrT="[Text]" custT="1"/>
      <dgm:spPr/>
      <dgm:t>
        <a:bodyPr/>
        <a:lstStyle/>
        <a:p>
          <a:r>
            <a:rPr lang="en-US" sz="2000" dirty="0">
              <a:latin typeface="Palatino Linotype" panose="02040502050505030304" pitchFamily="18" charset="0"/>
            </a:rPr>
            <a:t>Mentoring Session 2 </a:t>
          </a:r>
        </a:p>
        <a:p>
          <a:r>
            <a:rPr lang="en-US" sz="2000" dirty="0">
              <a:latin typeface="Palatino Linotype" panose="02040502050505030304" pitchFamily="18" charset="0"/>
            </a:rPr>
            <a:t>(Working on prototype)</a:t>
          </a:r>
          <a:endParaRPr lang="en-IN" sz="2000" dirty="0">
            <a:latin typeface="Palatino Linotype" panose="02040502050505030304" pitchFamily="18" charset="0"/>
          </a:endParaRPr>
        </a:p>
      </dgm:t>
    </dgm:pt>
    <dgm:pt modelId="{04BE42DA-4988-4841-8995-5E8BCFF22B52}" type="parTrans" cxnId="{92396336-8BE1-488B-90A9-5EA61EB74D53}">
      <dgm:prSet/>
      <dgm:spPr/>
      <dgm:t>
        <a:bodyPr/>
        <a:lstStyle/>
        <a:p>
          <a:endParaRPr lang="en-IN" sz="2000"/>
        </a:p>
      </dgm:t>
    </dgm:pt>
    <dgm:pt modelId="{8F47A42C-0507-4932-8621-F030BBB307FD}" type="sibTrans" cxnId="{92396336-8BE1-488B-90A9-5EA61EB74D53}">
      <dgm:prSet/>
      <dgm:spPr/>
      <dgm:t>
        <a:bodyPr/>
        <a:lstStyle/>
        <a:p>
          <a:endParaRPr lang="en-IN" sz="2000"/>
        </a:p>
      </dgm:t>
    </dgm:pt>
    <dgm:pt modelId="{7637B583-3D5F-49B2-975E-51DB86FFA1E9}" type="pres">
      <dgm:prSet presAssocID="{C4CEB351-4EE9-40F9-BF05-3CAD576C066A}" presName="Name0" presStyleCnt="0">
        <dgm:presLayoutVars>
          <dgm:dir/>
          <dgm:resizeHandles val="exact"/>
        </dgm:presLayoutVars>
      </dgm:prSet>
      <dgm:spPr/>
    </dgm:pt>
    <dgm:pt modelId="{4ED095D2-5D47-4052-BC90-B7780BEDF124}" type="pres">
      <dgm:prSet presAssocID="{C4CEB351-4EE9-40F9-BF05-3CAD576C066A}" presName="arrow" presStyleLbl="bgShp" presStyleIdx="0" presStyleCnt="1" custLinFactNeighborY="-13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</dgm:spPr>
    </dgm:pt>
    <dgm:pt modelId="{CD2D36F2-8934-4DAC-BD6D-D0B74CEDFD41}" type="pres">
      <dgm:prSet presAssocID="{C4CEB351-4EE9-40F9-BF05-3CAD576C066A}" presName="points" presStyleCnt="0"/>
      <dgm:spPr/>
    </dgm:pt>
    <dgm:pt modelId="{53FCDC46-02B7-4109-9C91-AD40A07A2BB9}" type="pres">
      <dgm:prSet presAssocID="{EDCD2960-8426-46BA-A1D9-6F729EC21DFD}" presName="compositeA" presStyleCnt="0"/>
      <dgm:spPr/>
    </dgm:pt>
    <dgm:pt modelId="{8A231FCE-C45B-4B7F-9FC3-A85C99796A77}" type="pres">
      <dgm:prSet presAssocID="{EDCD2960-8426-46BA-A1D9-6F729EC21DFD}" presName="textA" presStyleLbl="revTx" presStyleIdx="0" presStyleCnt="5">
        <dgm:presLayoutVars>
          <dgm:bulletEnabled val="1"/>
        </dgm:presLayoutVars>
      </dgm:prSet>
      <dgm:spPr/>
    </dgm:pt>
    <dgm:pt modelId="{811213D1-D248-42B8-A355-AB0AB07FAF67}" type="pres">
      <dgm:prSet presAssocID="{EDCD2960-8426-46BA-A1D9-6F729EC21DFD}" presName="circleA" presStyleLbl="node1" presStyleIdx="0" presStyleCnt="5" custLinFactNeighborX="52495" custLinFactNeighborY="-53"/>
      <dgm:spPr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</dgm:pt>
    <dgm:pt modelId="{26A7E9D9-1B19-4C51-A669-E8E27B6C75D3}" type="pres">
      <dgm:prSet presAssocID="{EDCD2960-8426-46BA-A1D9-6F729EC21DFD}" presName="spaceA" presStyleCnt="0"/>
      <dgm:spPr/>
    </dgm:pt>
    <dgm:pt modelId="{C617100E-747B-449B-80AE-8BED2834FF84}" type="pres">
      <dgm:prSet presAssocID="{9DD69592-648E-4EAE-94CA-3C29CFBF8173}" presName="space" presStyleCnt="0"/>
      <dgm:spPr/>
    </dgm:pt>
    <dgm:pt modelId="{E039E42B-B21B-4DDA-810B-FA14F330753D}" type="pres">
      <dgm:prSet presAssocID="{806A72F3-2D63-4BDB-A523-D6A27CF9E306}" presName="compositeB" presStyleCnt="0"/>
      <dgm:spPr/>
    </dgm:pt>
    <dgm:pt modelId="{718FA867-A7B9-44DD-B4FD-5E2DBD894DDD}" type="pres">
      <dgm:prSet presAssocID="{806A72F3-2D63-4BDB-A523-D6A27CF9E306}" presName="textB" presStyleLbl="revTx" presStyleIdx="1" presStyleCnt="5" custScaleX="114623" custLinFactNeighborY="26">
        <dgm:presLayoutVars>
          <dgm:bulletEnabled val="1"/>
        </dgm:presLayoutVars>
      </dgm:prSet>
      <dgm:spPr/>
    </dgm:pt>
    <dgm:pt modelId="{E4277272-C322-4D20-B54E-9F6C1B661445}" type="pres">
      <dgm:prSet presAssocID="{806A72F3-2D63-4BDB-A523-D6A27CF9E306}" presName="circleB" presStyleLbl="node1" presStyleIdx="1" presStyleCnt="5"/>
      <dgm:spPr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</dgm:pt>
    <dgm:pt modelId="{E771CA53-2300-46A9-8315-53B0DEBC10A2}" type="pres">
      <dgm:prSet presAssocID="{806A72F3-2D63-4BDB-A523-D6A27CF9E306}" presName="spaceB" presStyleCnt="0"/>
      <dgm:spPr/>
    </dgm:pt>
    <dgm:pt modelId="{573FA8A1-40A9-465F-A506-3009B384CA49}" type="pres">
      <dgm:prSet presAssocID="{4C1CBC36-0827-4EEE-9262-7C657A8E89D8}" presName="space" presStyleCnt="0"/>
      <dgm:spPr/>
    </dgm:pt>
    <dgm:pt modelId="{0750004F-FD5F-40E5-9888-020627BCA8E0}" type="pres">
      <dgm:prSet presAssocID="{A28850A7-C341-41AC-B3DC-1866DF51326F}" presName="compositeA" presStyleCnt="0"/>
      <dgm:spPr/>
    </dgm:pt>
    <dgm:pt modelId="{31A25602-1F52-428E-A667-08BE4CB908B1}" type="pres">
      <dgm:prSet presAssocID="{A28850A7-C341-41AC-B3DC-1866DF51326F}" presName="textA" presStyleLbl="revTx" presStyleIdx="2" presStyleCnt="5" custLinFactNeighborY="-26">
        <dgm:presLayoutVars>
          <dgm:bulletEnabled val="1"/>
        </dgm:presLayoutVars>
      </dgm:prSet>
      <dgm:spPr/>
    </dgm:pt>
    <dgm:pt modelId="{3B56EFC1-8DEE-42CA-8963-F3A2436BBF7F}" type="pres">
      <dgm:prSet presAssocID="{A28850A7-C341-41AC-B3DC-1866DF51326F}" presName="circleA" presStyleLbl="node1" presStyleIdx="2" presStyleCnt="5" custLinFactNeighborX="9346" custLinFactNeighborY="-53"/>
      <dgm:spPr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</dgm:pt>
    <dgm:pt modelId="{788D8BFF-22EA-40B0-A22D-B52E71313D27}" type="pres">
      <dgm:prSet presAssocID="{A28850A7-C341-41AC-B3DC-1866DF51326F}" presName="spaceA" presStyleCnt="0"/>
      <dgm:spPr/>
    </dgm:pt>
    <dgm:pt modelId="{632A21F5-F8B4-418F-9C1D-EEF50F0D7AE0}" type="pres">
      <dgm:prSet presAssocID="{9602D51E-7266-4154-A5C7-2280BA7D6AA8}" presName="space" presStyleCnt="0"/>
      <dgm:spPr/>
    </dgm:pt>
    <dgm:pt modelId="{9D977E60-508D-478E-8832-202C03C6CF9D}" type="pres">
      <dgm:prSet presAssocID="{59047AFE-C776-4F8A-9E48-D1DA4B925BA5}" presName="compositeB" presStyleCnt="0"/>
      <dgm:spPr/>
    </dgm:pt>
    <dgm:pt modelId="{24731709-BBFA-4E9E-A6FB-37685C1D4A92}" type="pres">
      <dgm:prSet presAssocID="{59047AFE-C776-4F8A-9E48-D1DA4B925BA5}" presName="textB" presStyleLbl="revTx" presStyleIdx="3" presStyleCnt="5" custLinFactNeighborX="3121" custLinFactNeighborY="26">
        <dgm:presLayoutVars>
          <dgm:bulletEnabled val="1"/>
        </dgm:presLayoutVars>
      </dgm:prSet>
      <dgm:spPr/>
    </dgm:pt>
    <dgm:pt modelId="{BD09E5C3-D95C-46DF-86DF-2E67DF9331E3}" type="pres">
      <dgm:prSet presAssocID="{59047AFE-C776-4F8A-9E48-D1DA4B925BA5}" presName="circleB" presStyleLbl="node1" presStyleIdx="3" presStyleCnt="5"/>
      <dgm:spPr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</dgm:pt>
    <dgm:pt modelId="{F0BB6F11-D9FB-47F9-8669-0D69B3F3AE3F}" type="pres">
      <dgm:prSet presAssocID="{59047AFE-C776-4F8A-9E48-D1DA4B925BA5}" presName="spaceB" presStyleCnt="0"/>
      <dgm:spPr/>
    </dgm:pt>
    <dgm:pt modelId="{DED3B1B6-1361-4400-A102-E4A498C585B7}" type="pres">
      <dgm:prSet presAssocID="{FF1BDDC3-A88B-4A84-9575-2F911A097E4C}" presName="space" presStyleCnt="0"/>
      <dgm:spPr/>
    </dgm:pt>
    <dgm:pt modelId="{9FB6DD7A-17D4-4E3F-A6EC-C55B326341C6}" type="pres">
      <dgm:prSet presAssocID="{CCCB2ACB-E86D-457F-96DA-525D3865C134}" presName="compositeA" presStyleCnt="0"/>
      <dgm:spPr/>
    </dgm:pt>
    <dgm:pt modelId="{8BA8AECF-20E3-445E-8815-29EE4CC538D0}" type="pres">
      <dgm:prSet presAssocID="{CCCB2ACB-E86D-457F-96DA-525D3865C134}" presName="textA" presStyleLbl="revTx" presStyleIdx="4" presStyleCnt="5" custLinFactNeighborX="3121" custLinFactNeighborY="26">
        <dgm:presLayoutVars>
          <dgm:bulletEnabled val="1"/>
        </dgm:presLayoutVars>
      </dgm:prSet>
      <dgm:spPr/>
    </dgm:pt>
    <dgm:pt modelId="{8A0AA91C-6360-4608-A827-97262DD36507}" type="pres">
      <dgm:prSet presAssocID="{CCCB2ACB-E86D-457F-96DA-525D3865C134}" presName="circleA" presStyleLbl="node1" presStyleIdx="4" presStyleCnt="5"/>
      <dgm:spPr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</dgm:spPr>
    </dgm:pt>
    <dgm:pt modelId="{80DCF037-4C89-4402-AA2D-F3F171882DA6}" type="pres">
      <dgm:prSet presAssocID="{CCCB2ACB-E86D-457F-96DA-525D3865C134}" presName="spaceA" presStyleCnt="0"/>
      <dgm:spPr/>
    </dgm:pt>
  </dgm:ptLst>
  <dgm:cxnLst>
    <dgm:cxn modelId="{F006A81B-2971-49ED-89BE-CE0A8F65BCAB}" type="presOf" srcId="{A28850A7-C341-41AC-B3DC-1866DF51326F}" destId="{31A25602-1F52-428E-A667-08BE4CB908B1}" srcOrd="0" destOrd="0" presId="urn:microsoft.com/office/officeart/2005/8/layout/hProcess11"/>
    <dgm:cxn modelId="{92396336-8BE1-488B-90A9-5EA61EB74D53}" srcId="{C4CEB351-4EE9-40F9-BF05-3CAD576C066A}" destId="{CCCB2ACB-E86D-457F-96DA-525D3865C134}" srcOrd="4" destOrd="0" parTransId="{04BE42DA-4988-4841-8995-5E8BCFF22B52}" sibTransId="{8F47A42C-0507-4932-8621-F030BBB307FD}"/>
    <dgm:cxn modelId="{6AC46D36-535A-49D6-9025-2FECC10B6214}" type="presOf" srcId="{59047AFE-C776-4F8A-9E48-D1DA4B925BA5}" destId="{24731709-BBFA-4E9E-A6FB-37685C1D4A92}" srcOrd="0" destOrd="0" presId="urn:microsoft.com/office/officeart/2005/8/layout/hProcess11"/>
    <dgm:cxn modelId="{91DE583F-E6AF-4C9F-BF5D-440649A06E5F}" type="presOf" srcId="{C4CEB351-4EE9-40F9-BF05-3CAD576C066A}" destId="{7637B583-3D5F-49B2-975E-51DB86FFA1E9}" srcOrd="0" destOrd="0" presId="urn:microsoft.com/office/officeart/2005/8/layout/hProcess11"/>
    <dgm:cxn modelId="{89370D6F-D379-4117-803A-B265037AC0DE}" type="presOf" srcId="{CCCB2ACB-E86D-457F-96DA-525D3865C134}" destId="{8BA8AECF-20E3-445E-8815-29EE4CC538D0}" srcOrd="0" destOrd="0" presId="urn:microsoft.com/office/officeart/2005/8/layout/hProcess11"/>
    <dgm:cxn modelId="{6144F650-CB97-40D6-86D2-DF869D2C6823}" srcId="{C4CEB351-4EE9-40F9-BF05-3CAD576C066A}" destId="{59047AFE-C776-4F8A-9E48-D1DA4B925BA5}" srcOrd="3" destOrd="0" parTransId="{0DA3D878-1B33-424E-89A5-C185A6F7330A}" sibTransId="{FF1BDDC3-A88B-4A84-9575-2F911A097E4C}"/>
    <dgm:cxn modelId="{D5E03C77-03D6-4FD4-AEF5-60B536F77896}" srcId="{C4CEB351-4EE9-40F9-BF05-3CAD576C066A}" destId="{A28850A7-C341-41AC-B3DC-1866DF51326F}" srcOrd="2" destOrd="0" parTransId="{78A59A3B-F11F-4429-B4B6-40D711911813}" sibTransId="{9602D51E-7266-4154-A5C7-2280BA7D6AA8}"/>
    <dgm:cxn modelId="{4BA56D5A-76AB-407B-9935-A357D05D3BB0}" srcId="{C4CEB351-4EE9-40F9-BF05-3CAD576C066A}" destId="{806A72F3-2D63-4BDB-A523-D6A27CF9E306}" srcOrd="1" destOrd="0" parTransId="{1E440275-DF6B-4BE7-99CB-5035A23EDC8D}" sibTransId="{4C1CBC36-0827-4EEE-9262-7C657A8E89D8}"/>
    <dgm:cxn modelId="{EE99B8A4-8B0E-4C6E-9105-E075B4DF726E}" type="presOf" srcId="{806A72F3-2D63-4BDB-A523-D6A27CF9E306}" destId="{718FA867-A7B9-44DD-B4FD-5E2DBD894DDD}" srcOrd="0" destOrd="0" presId="urn:microsoft.com/office/officeart/2005/8/layout/hProcess11"/>
    <dgm:cxn modelId="{0A64E9A4-5674-405D-A228-24EFBF83E1CD}" srcId="{C4CEB351-4EE9-40F9-BF05-3CAD576C066A}" destId="{EDCD2960-8426-46BA-A1D9-6F729EC21DFD}" srcOrd="0" destOrd="0" parTransId="{536D2E2B-2A01-4C5C-9761-962E17EEC64D}" sibTransId="{9DD69592-648E-4EAE-94CA-3C29CFBF8173}"/>
    <dgm:cxn modelId="{1C0CB7C4-3AD2-43AE-86B1-B1EE9D83B553}" type="presOf" srcId="{EDCD2960-8426-46BA-A1D9-6F729EC21DFD}" destId="{8A231FCE-C45B-4B7F-9FC3-A85C99796A77}" srcOrd="0" destOrd="0" presId="urn:microsoft.com/office/officeart/2005/8/layout/hProcess11"/>
    <dgm:cxn modelId="{7B6AA8D0-F8E0-4267-AD3E-CD94B727FF5B}" type="presParOf" srcId="{7637B583-3D5F-49B2-975E-51DB86FFA1E9}" destId="{4ED095D2-5D47-4052-BC90-B7780BEDF124}" srcOrd="0" destOrd="0" presId="urn:microsoft.com/office/officeart/2005/8/layout/hProcess11"/>
    <dgm:cxn modelId="{F32FB6C8-CE73-44D3-859D-F49E94DBA84D}" type="presParOf" srcId="{7637B583-3D5F-49B2-975E-51DB86FFA1E9}" destId="{CD2D36F2-8934-4DAC-BD6D-D0B74CEDFD41}" srcOrd="1" destOrd="0" presId="urn:microsoft.com/office/officeart/2005/8/layout/hProcess11"/>
    <dgm:cxn modelId="{04404B7C-B842-4F2D-BFE3-9065F44D0C64}" type="presParOf" srcId="{CD2D36F2-8934-4DAC-BD6D-D0B74CEDFD41}" destId="{53FCDC46-02B7-4109-9C91-AD40A07A2BB9}" srcOrd="0" destOrd="0" presId="urn:microsoft.com/office/officeart/2005/8/layout/hProcess11"/>
    <dgm:cxn modelId="{40038FEF-906D-4752-A61F-3B6B2449BE3E}" type="presParOf" srcId="{53FCDC46-02B7-4109-9C91-AD40A07A2BB9}" destId="{8A231FCE-C45B-4B7F-9FC3-A85C99796A77}" srcOrd="0" destOrd="0" presId="urn:microsoft.com/office/officeart/2005/8/layout/hProcess11"/>
    <dgm:cxn modelId="{48E09911-678E-4DEE-8E68-E5C3E18BCE3A}" type="presParOf" srcId="{53FCDC46-02B7-4109-9C91-AD40A07A2BB9}" destId="{811213D1-D248-42B8-A355-AB0AB07FAF67}" srcOrd="1" destOrd="0" presId="urn:microsoft.com/office/officeart/2005/8/layout/hProcess11"/>
    <dgm:cxn modelId="{9CB2ED59-CF6C-4587-A960-DEA4868309B0}" type="presParOf" srcId="{53FCDC46-02B7-4109-9C91-AD40A07A2BB9}" destId="{26A7E9D9-1B19-4C51-A669-E8E27B6C75D3}" srcOrd="2" destOrd="0" presId="urn:microsoft.com/office/officeart/2005/8/layout/hProcess11"/>
    <dgm:cxn modelId="{14A2C77F-88D4-425E-9CF2-1FB63484FBF4}" type="presParOf" srcId="{CD2D36F2-8934-4DAC-BD6D-D0B74CEDFD41}" destId="{C617100E-747B-449B-80AE-8BED2834FF84}" srcOrd="1" destOrd="0" presId="urn:microsoft.com/office/officeart/2005/8/layout/hProcess11"/>
    <dgm:cxn modelId="{ABB6AB1F-96B1-4670-8955-54E201E275A2}" type="presParOf" srcId="{CD2D36F2-8934-4DAC-BD6D-D0B74CEDFD41}" destId="{E039E42B-B21B-4DDA-810B-FA14F330753D}" srcOrd="2" destOrd="0" presId="urn:microsoft.com/office/officeart/2005/8/layout/hProcess11"/>
    <dgm:cxn modelId="{C78C3213-EB4A-4581-B982-9A32AB1461F7}" type="presParOf" srcId="{E039E42B-B21B-4DDA-810B-FA14F330753D}" destId="{718FA867-A7B9-44DD-B4FD-5E2DBD894DDD}" srcOrd="0" destOrd="0" presId="urn:microsoft.com/office/officeart/2005/8/layout/hProcess11"/>
    <dgm:cxn modelId="{496266B0-157F-4C9A-B34C-65AA58F112EF}" type="presParOf" srcId="{E039E42B-B21B-4DDA-810B-FA14F330753D}" destId="{E4277272-C322-4D20-B54E-9F6C1B661445}" srcOrd="1" destOrd="0" presId="urn:microsoft.com/office/officeart/2005/8/layout/hProcess11"/>
    <dgm:cxn modelId="{2FAC61DF-AA32-4921-BBDC-8E586DACD9BB}" type="presParOf" srcId="{E039E42B-B21B-4DDA-810B-FA14F330753D}" destId="{E771CA53-2300-46A9-8315-53B0DEBC10A2}" srcOrd="2" destOrd="0" presId="urn:microsoft.com/office/officeart/2005/8/layout/hProcess11"/>
    <dgm:cxn modelId="{428841A5-E24D-4F3F-90EC-8BA182CD74C2}" type="presParOf" srcId="{CD2D36F2-8934-4DAC-BD6D-D0B74CEDFD41}" destId="{573FA8A1-40A9-465F-A506-3009B384CA49}" srcOrd="3" destOrd="0" presId="urn:microsoft.com/office/officeart/2005/8/layout/hProcess11"/>
    <dgm:cxn modelId="{DB463378-A968-41E1-A5A3-86A0D14DE9BF}" type="presParOf" srcId="{CD2D36F2-8934-4DAC-BD6D-D0B74CEDFD41}" destId="{0750004F-FD5F-40E5-9888-020627BCA8E0}" srcOrd="4" destOrd="0" presId="urn:microsoft.com/office/officeart/2005/8/layout/hProcess11"/>
    <dgm:cxn modelId="{6A8B20B9-6523-4906-9BE2-8AA8E595D86F}" type="presParOf" srcId="{0750004F-FD5F-40E5-9888-020627BCA8E0}" destId="{31A25602-1F52-428E-A667-08BE4CB908B1}" srcOrd="0" destOrd="0" presId="urn:microsoft.com/office/officeart/2005/8/layout/hProcess11"/>
    <dgm:cxn modelId="{A9876347-5C4D-452E-951F-415B8C17FE62}" type="presParOf" srcId="{0750004F-FD5F-40E5-9888-020627BCA8E0}" destId="{3B56EFC1-8DEE-42CA-8963-F3A2436BBF7F}" srcOrd="1" destOrd="0" presId="urn:microsoft.com/office/officeart/2005/8/layout/hProcess11"/>
    <dgm:cxn modelId="{6C2B0793-045B-4B8B-B829-44D300D8D828}" type="presParOf" srcId="{0750004F-FD5F-40E5-9888-020627BCA8E0}" destId="{788D8BFF-22EA-40B0-A22D-B52E71313D27}" srcOrd="2" destOrd="0" presId="urn:microsoft.com/office/officeart/2005/8/layout/hProcess11"/>
    <dgm:cxn modelId="{63C21C94-3C3C-4137-A16C-1043A06789E2}" type="presParOf" srcId="{CD2D36F2-8934-4DAC-BD6D-D0B74CEDFD41}" destId="{632A21F5-F8B4-418F-9C1D-EEF50F0D7AE0}" srcOrd="5" destOrd="0" presId="urn:microsoft.com/office/officeart/2005/8/layout/hProcess11"/>
    <dgm:cxn modelId="{B92641CA-D6A5-433F-BFC0-19361B3B9A3F}" type="presParOf" srcId="{CD2D36F2-8934-4DAC-BD6D-D0B74CEDFD41}" destId="{9D977E60-508D-478E-8832-202C03C6CF9D}" srcOrd="6" destOrd="0" presId="urn:microsoft.com/office/officeart/2005/8/layout/hProcess11"/>
    <dgm:cxn modelId="{E9BB8F4B-03E5-46DA-9F66-E3E84A4C29DC}" type="presParOf" srcId="{9D977E60-508D-478E-8832-202C03C6CF9D}" destId="{24731709-BBFA-4E9E-A6FB-37685C1D4A92}" srcOrd="0" destOrd="0" presId="urn:microsoft.com/office/officeart/2005/8/layout/hProcess11"/>
    <dgm:cxn modelId="{CA9C9BA5-0C80-4BC0-8C18-433649EBDE52}" type="presParOf" srcId="{9D977E60-508D-478E-8832-202C03C6CF9D}" destId="{BD09E5C3-D95C-46DF-86DF-2E67DF9331E3}" srcOrd="1" destOrd="0" presId="urn:microsoft.com/office/officeart/2005/8/layout/hProcess11"/>
    <dgm:cxn modelId="{42991B1D-8692-4E59-80B2-5D4AEA6EBE62}" type="presParOf" srcId="{9D977E60-508D-478E-8832-202C03C6CF9D}" destId="{F0BB6F11-D9FB-47F9-8669-0D69B3F3AE3F}" srcOrd="2" destOrd="0" presId="urn:microsoft.com/office/officeart/2005/8/layout/hProcess11"/>
    <dgm:cxn modelId="{8CC2CEC3-F9EE-4DC3-8D5E-06BB95D2D9B1}" type="presParOf" srcId="{CD2D36F2-8934-4DAC-BD6D-D0B74CEDFD41}" destId="{DED3B1B6-1361-4400-A102-E4A498C585B7}" srcOrd="7" destOrd="0" presId="urn:microsoft.com/office/officeart/2005/8/layout/hProcess11"/>
    <dgm:cxn modelId="{29DFDDE0-72DF-4809-8809-59303771E154}" type="presParOf" srcId="{CD2D36F2-8934-4DAC-BD6D-D0B74CEDFD41}" destId="{9FB6DD7A-17D4-4E3F-A6EC-C55B326341C6}" srcOrd="8" destOrd="0" presId="urn:microsoft.com/office/officeart/2005/8/layout/hProcess11"/>
    <dgm:cxn modelId="{577FEA4A-A4B1-4C4B-8A9D-87E02853F05E}" type="presParOf" srcId="{9FB6DD7A-17D4-4E3F-A6EC-C55B326341C6}" destId="{8BA8AECF-20E3-445E-8815-29EE4CC538D0}" srcOrd="0" destOrd="0" presId="urn:microsoft.com/office/officeart/2005/8/layout/hProcess11"/>
    <dgm:cxn modelId="{222C54CB-7280-41F2-BD67-2C9B1D815705}" type="presParOf" srcId="{9FB6DD7A-17D4-4E3F-A6EC-C55B326341C6}" destId="{8A0AA91C-6360-4608-A827-97262DD36507}" srcOrd="1" destOrd="0" presId="urn:microsoft.com/office/officeart/2005/8/layout/hProcess11"/>
    <dgm:cxn modelId="{73548CB0-9FE7-4484-BFD6-E4345792C281}" type="presParOf" srcId="{9FB6DD7A-17D4-4E3F-A6EC-C55B326341C6}" destId="{80DCF037-4C89-4402-AA2D-F3F171882DA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095D2-5D47-4052-BC90-B7780BEDF124}">
      <dsp:nvSpPr>
        <dsp:cNvPr id="0" name=""/>
        <dsp:cNvSpPr/>
      </dsp:nvSpPr>
      <dsp:spPr>
        <a:xfrm>
          <a:off x="0" y="1625489"/>
          <a:ext cx="11319029" cy="2167695"/>
        </a:xfrm>
        <a:prstGeom prst="notchedRightArrow">
          <a:avLst/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31FCE-C45B-4B7F-9FC3-A85C99796A77}">
      <dsp:nvSpPr>
        <dsp:cNvPr id="0" name=""/>
        <dsp:cNvSpPr/>
      </dsp:nvSpPr>
      <dsp:spPr>
        <a:xfrm>
          <a:off x="979" y="0"/>
          <a:ext cx="1905111" cy="2167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alatino Linotype" panose="02040502050505030304" pitchFamily="18" charset="0"/>
            </a:rPr>
            <a:t>Analysis and Approach 1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alatino Linotype" panose="02040502050505030304" pitchFamily="18" charset="0"/>
            </a:rPr>
            <a:t>(Datasets and Code Carbon)</a:t>
          </a:r>
          <a:endParaRPr lang="en-IN" sz="2000" kern="1200" dirty="0">
            <a:latin typeface="Palatino Linotype" panose="02040502050505030304" pitchFamily="18" charset="0"/>
          </a:endParaRPr>
        </a:p>
      </dsp:txBody>
      <dsp:txXfrm>
        <a:off x="979" y="0"/>
        <a:ext cx="1905111" cy="2167695"/>
      </dsp:txXfrm>
    </dsp:sp>
    <dsp:sp modelId="{811213D1-D248-42B8-A355-AB0AB07FAF67}">
      <dsp:nvSpPr>
        <dsp:cNvPr id="0" name=""/>
        <dsp:cNvSpPr/>
      </dsp:nvSpPr>
      <dsp:spPr>
        <a:xfrm>
          <a:off x="967056" y="2438370"/>
          <a:ext cx="541923" cy="541923"/>
        </a:xfrm>
        <a:prstGeom prst="ellipse">
          <a:avLst/>
        </a:prstGeom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FA867-A7B9-44DD-B4FD-5E2DBD894DDD}">
      <dsp:nvSpPr>
        <dsp:cNvPr id="0" name=""/>
        <dsp:cNvSpPr/>
      </dsp:nvSpPr>
      <dsp:spPr>
        <a:xfrm>
          <a:off x="2001347" y="3251543"/>
          <a:ext cx="2183696" cy="2167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 pitchFamily="18" charset="0"/>
              <a:ea typeface="+mn-ea"/>
              <a:cs typeface="+mn-cs"/>
            </a:rPr>
            <a:t>Approach 2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 pitchFamily="18" charset="0"/>
              <a:ea typeface="+mn-ea"/>
              <a:cs typeface="+mn-cs"/>
            </a:rPr>
            <a:t>(Websites and Formula)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Palatino Linotype" panose="02040502050505030304" pitchFamily="18" charset="0"/>
            <a:ea typeface="+mn-ea"/>
            <a:cs typeface="+mn-cs"/>
          </a:endParaRPr>
        </a:p>
      </dsp:txBody>
      <dsp:txXfrm>
        <a:off x="2001347" y="3251543"/>
        <a:ext cx="2183696" cy="2167695"/>
      </dsp:txXfrm>
    </dsp:sp>
    <dsp:sp modelId="{E4277272-C322-4D20-B54E-9F6C1B661445}">
      <dsp:nvSpPr>
        <dsp:cNvPr id="0" name=""/>
        <dsp:cNvSpPr/>
      </dsp:nvSpPr>
      <dsp:spPr>
        <a:xfrm>
          <a:off x="2822233" y="2438657"/>
          <a:ext cx="541923" cy="541923"/>
        </a:xfrm>
        <a:prstGeom prst="ellipse">
          <a:avLst/>
        </a:prstGeom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25602-1F52-428E-A667-08BE4CB908B1}">
      <dsp:nvSpPr>
        <dsp:cNvPr id="0" name=""/>
        <dsp:cNvSpPr/>
      </dsp:nvSpPr>
      <dsp:spPr>
        <a:xfrm>
          <a:off x="4280299" y="0"/>
          <a:ext cx="1905111" cy="2167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alatino Linotype" panose="02040502050505030304" pitchFamily="18" charset="0"/>
            </a:rPr>
            <a:t>Mentoring Session 1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alatino Linotype" panose="02040502050505030304" pitchFamily="18" charset="0"/>
            </a:rPr>
            <a:t>(Approach confirmed)</a:t>
          </a:r>
          <a:endParaRPr lang="en-IN" sz="2000" kern="1200" dirty="0">
            <a:latin typeface="Palatino Linotype" panose="02040502050505030304" pitchFamily="18" charset="0"/>
          </a:endParaRPr>
        </a:p>
      </dsp:txBody>
      <dsp:txXfrm>
        <a:off x="4280299" y="0"/>
        <a:ext cx="1905111" cy="2167695"/>
      </dsp:txXfrm>
    </dsp:sp>
    <dsp:sp modelId="{3B56EFC1-8DEE-42CA-8963-F3A2436BBF7F}">
      <dsp:nvSpPr>
        <dsp:cNvPr id="0" name=""/>
        <dsp:cNvSpPr/>
      </dsp:nvSpPr>
      <dsp:spPr>
        <a:xfrm>
          <a:off x="5012541" y="2438370"/>
          <a:ext cx="541923" cy="541923"/>
        </a:xfrm>
        <a:prstGeom prst="ellipse">
          <a:avLst/>
        </a:prstGeom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31709-BBFA-4E9E-A6FB-37685C1D4A92}">
      <dsp:nvSpPr>
        <dsp:cNvPr id="0" name=""/>
        <dsp:cNvSpPr/>
      </dsp:nvSpPr>
      <dsp:spPr>
        <a:xfrm>
          <a:off x="6340125" y="3251543"/>
          <a:ext cx="1905111" cy="2167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alatino Linotype" panose="02040502050505030304" pitchFamily="18" charset="0"/>
            </a:rPr>
            <a:t>Formula Developed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alatino Linotype" panose="02040502050505030304" pitchFamily="18" charset="0"/>
            </a:rPr>
            <a:t>+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alatino Linotype" panose="02040502050505030304" pitchFamily="18" charset="0"/>
            </a:rPr>
            <a:t>Working on </a:t>
          </a:r>
          <a:r>
            <a:rPr lang="en-US" sz="2000" kern="1200" dirty="0" err="1">
              <a:latin typeface="Palatino Linotype" panose="02040502050505030304" pitchFamily="18" charset="0"/>
            </a:rPr>
            <a:t>Optimisation</a:t>
          </a:r>
          <a:endParaRPr lang="en-IN" sz="2000" kern="1200" dirty="0">
            <a:latin typeface="Palatino Linotype" panose="02040502050505030304" pitchFamily="18" charset="0"/>
          </a:endParaRPr>
        </a:p>
      </dsp:txBody>
      <dsp:txXfrm>
        <a:off x="6340125" y="3251543"/>
        <a:ext cx="1905111" cy="2167695"/>
      </dsp:txXfrm>
    </dsp:sp>
    <dsp:sp modelId="{BD09E5C3-D95C-46DF-86DF-2E67DF9331E3}">
      <dsp:nvSpPr>
        <dsp:cNvPr id="0" name=""/>
        <dsp:cNvSpPr/>
      </dsp:nvSpPr>
      <dsp:spPr>
        <a:xfrm>
          <a:off x="6962260" y="2438657"/>
          <a:ext cx="541923" cy="541923"/>
        </a:xfrm>
        <a:prstGeom prst="ellipse">
          <a:avLst/>
        </a:prstGeom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8AECF-20E3-445E-8815-29EE4CC538D0}">
      <dsp:nvSpPr>
        <dsp:cNvPr id="0" name=""/>
        <dsp:cNvSpPr/>
      </dsp:nvSpPr>
      <dsp:spPr>
        <a:xfrm>
          <a:off x="8340492" y="563"/>
          <a:ext cx="1905111" cy="2167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alatino Linotype" panose="02040502050505030304" pitchFamily="18" charset="0"/>
            </a:rPr>
            <a:t>Mentoring Session 2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alatino Linotype" panose="02040502050505030304" pitchFamily="18" charset="0"/>
            </a:rPr>
            <a:t>(Working on prototype)</a:t>
          </a:r>
          <a:endParaRPr lang="en-IN" sz="2000" kern="1200" dirty="0">
            <a:latin typeface="Palatino Linotype" panose="02040502050505030304" pitchFamily="18" charset="0"/>
          </a:endParaRPr>
        </a:p>
      </dsp:txBody>
      <dsp:txXfrm>
        <a:off x="8340492" y="563"/>
        <a:ext cx="1905111" cy="2167695"/>
      </dsp:txXfrm>
    </dsp:sp>
    <dsp:sp modelId="{8A0AA91C-6360-4608-A827-97262DD36507}">
      <dsp:nvSpPr>
        <dsp:cNvPr id="0" name=""/>
        <dsp:cNvSpPr/>
      </dsp:nvSpPr>
      <dsp:spPr>
        <a:xfrm>
          <a:off x="8962628" y="2438657"/>
          <a:ext cx="541923" cy="541923"/>
        </a:xfrm>
        <a:prstGeom prst="ellipse">
          <a:avLst/>
        </a:prstGeom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FA0-2B5A-82A0-A205-93B8EE16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" y="750163"/>
            <a:ext cx="11642028" cy="1167415"/>
          </a:xfr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>
            <a:noAutofit/>
          </a:bodyPr>
          <a:lstStyle/>
          <a:p>
            <a:r>
              <a:rPr lang="en-US" sz="4000" b="1" dirty="0">
                <a:latin typeface="Palatino Linotype" panose="02040502050505030304" pitchFamily="18" charset="0"/>
              </a:rPr>
              <a:t>Measure Carbon Emission of the Application and Optimization</a:t>
            </a:r>
            <a:endParaRPr lang="en-IN" sz="4000" b="1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E90F-164A-AE58-A8C6-E1192AAB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766" y="2303363"/>
            <a:ext cx="9464233" cy="3148314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just"/>
            <a:r>
              <a:rPr lang="en-US" b="1" u="sng" dirty="0">
                <a:latin typeface="Palatino Linotype" panose="02040502050505030304" pitchFamily="18" charset="0"/>
              </a:rPr>
              <a:t>Team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Arka Chakraborty ,</a:t>
            </a:r>
            <a:r>
              <a:rPr lang="en-US" sz="2000" dirty="0">
                <a:latin typeface="Palatino Linotype" panose="02040502050505030304" pitchFamily="18" charset="0"/>
              </a:rPr>
              <a:t> 202000084</a:t>
            </a:r>
            <a:endParaRPr lang="en-US" sz="2200" dirty="0">
              <a:latin typeface="Palatino Linotype" panose="0204050205050503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Aayush Sharma , </a:t>
            </a:r>
            <a:r>
              <a:rPr lang="en-US" sz="2000" dirty="0">
                <a:latin typeface="Palatino Linotype" panose="02040502050505030304" pitchFamily="18" charset="0"/>
              </a:rPr>
              <a:t>202000164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Gangotri </a:t>
            </a:r>
            <a:r>
              <a:rPr lang="en-US" dirty="0" err="1">
                <a:latin typeface="Palatino Linotype" panose="02040502050505030304" pitchFamily="18" charset="0"/>
              </a:rPr>
              <a:t>Bhattarcharjee</a:t>
            </a:r>
            <a:r>
              <a:rPr lang="en-US" dirty="0">
                <a:latin typeface="Palatino Linotype" panose="02040502050505030304" pitchFamily="18" charset="0"/>
              </a:rPr>
              <a:t> , </a:t>
            </a:r>
            <a:r>
              <a:rPr lang="en-US" sz="2000" dirty="0">
                <a:latin typeface="Palatino Linotype" panose="02040502050505030304" pitchFamily="18" charset="0"/>
              </a:rPr>
              <a:t>202000007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>
                <a:latin typeface="Palatino Linotype" panose="02040502050505030304" pitchFamily="18" charset="0"/>
              </a:rPr>
              <a:t>Prandeep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Chiring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Phukan</a:t>
            </a:r>
            <a:r>
              <a:rPr lang="en-US" dirty="0">
                <a:latin typeface="Palatino Linotype" panose="02040502050505030304" pitchFamily="18" charset="0"/>
              </a:rPr>
              <a:t> , </a:t>
            </a:r>
            <a:r>
              <a:rPr lang="en-US" sz="2000" dirty="0">
                <a:latin typeface="Palatino Linotype" panose="02040502050505030304" pitchFamily="18" charset="0"/>
              </a:rPr>
              <a:t>202000173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>
                <a:latin typeface="Palatino Linotype" panose="02040502050505030304" pitchFamily="18" charset="0"/>
              </a:rPr>
              <a:t>Shirsh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Khandelia</a:t>
            </a:r>
            <a:r>
              <a:rPr lang="en-US" dirty="0">
                <a:latin typeface="Palatino Linotype" panose="02040502050505030304" pitchFamily="18" charset="0"/>
              </a:rPr>
              <a:t> , </a:t>
            </a:r>
            <a:r>
              <a:rPr lang="en-US" sz="2000" dirty="0">
                <a:latin typeface="Palatino Linotype" panose="02040502050505030304" pitchFamily="18" charset="0"/>
              </a:rPr>
              <a:t>202000366</a:t>
            </a:r>
            <a:endParaRPr lang="en-IN" sz="2000" dirty="0">
              <a:latin typeface="Palatino Linotype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4F036-9B07-9BCB-34DE-4EEB0BB76E8D}"/>
              </a:ext>
            </a:extLst>
          </p:cNvPr>
          <p:cNvSpPr txBox="1"/>
          <p:nvPr/>
        </p:nvSpPr>
        <p:spPr>
          <a:xfrm>
            <a:off x="2418080" y="5923280"/>
            <a:ext cx="737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Contribution of Team 4 under the mentorship of </a:t>
            </a:r>
            <a:r>
              <a:rPr lang="en-US" dirty="0" err="1">
                <a:latin typeface="Palatino Linotype" panose="02040502050505030304" pitchFamily="18" charset="0"/>
              </a:rPr>
              <a:t>Dhilip</a:t>
            </a:r>
            <a:r>
              <a:rPr lang="en-US" dirty="0">
                <a:latin typeface="Palatino Linotype" panose="02040502050505030304" pitchFamily="18" charset="0"/>
              </a:rPr>
              <a:t> Kumar Sir</a:t>
            </a:r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FA0-2B5A-82A0-A205-93B8EE16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72361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anchor="ctr">
            <a:noAutofit/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5. Layout of Website</a:t>
            </a:r>
            <a:endParaRPr lang="en-IN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E90F-164A-AE58-A8C6-E1192AAB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01" y="1207362"/>
            <a:ext cx="9144000" cy="330249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3000" dirty="0">
              <a:latin typeface="Palatino Linotype" panose="0204050205050503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IN" sz="3000" dirty="0"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D8A39-F5F4-2532-3D7D-D71298886733}"/>
              </a:ext>
            </a:extLst>
          </p:cNvPr>
          <p:cNvSpPr/>
          <p:nvPr/>
        </p:nvSpPr>
        <p:spPr>
          <a:xfrm>
            <a:off x="0" y="719095"/>
            <a:ext cx="12192000" cy="5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794AC-51C4-C1A5-D424-11F166698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25" b="5273"/>
          <a:stretch/>
        </p:blipFill>
        <p:spPr>
          <a:xfrm>
            <a:off x="1037348" y="1448051"/>
            <a:ext cx="9950884" cy="460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086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FA0-2B5A-82A0-A205-93B8EE16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72361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anchor="ctr">
            <a:noAutofit/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5. Layout of Website</a:t>
            </a:r>
            <a:endParaRPr lang="en-IN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E90F-164A-AE58-A8C6-E1192AAB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784" y="1235898"/>
            <a:ext cx="11114432" cy="2901652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3000" b="1" dirty="0">
                <a:latin typeface="Palatino Linotype" panose="02040502050505030304" pitchFamily="18" charset="0"/>
              </a:rPr>
              <a:t>Components 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000" dirty="0">
                <a:latin typeface="Palatino Linotype" panose="02040502050505030304" pitchFamily="18" charset="0"/>
              </a:rPr>
              <a:t>Header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000" dirty="0">
                <a:latin typeface="Palatino Linotype" panose="02040502050505030304" pitchFamily="18" charset="0"/>
              </a:rPr>
              <a:t>Text field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000" dirty="0">
                <a:latin typeface="Palatino Linotype" panose="02040502050505030304" pitchFamily="18" charset="0"/>
              </a:rPr>
              <a:t>Submit button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000" dirty="0">
              <a:latin typeface="Palatino Linotype" panose="0204050205050503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000" dirty="0"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D8A39-F5F4-2532-3D7D-D71298886733}"/>
              </a:ext>
            </a:extLst>
          </p:cNvPr>
          <p:cNvSpPr/>
          <p:nvPr/>
        </p:nvSpPr>
        <p:spPr>
          <a:xfrm>
            <a:off x="0" y="719095"/>
            <a:ext cx="12192000" cy="5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2D447-C70B-BD5D-65E4-0FFC66DAAB9A}"/>
              </a:ext>
            </a:extLst>
          </p:cNvPr>
          <p:cNvSpPr txBox="1"/>
          <p:nvPr/>
        </p:nvSpPr>
        <p:spPr>
          <a:xfrm>
            <a:off x="557514" y="4458847"/>
            <a:ext cx="11076972" cy="20991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just" defTabSz="914400">
              <a:lnSpc>
                <a:spcPct val="150000"/>
              </a:lnSpc>
            </a:pPr>
            <a:r>
              <a:rPr lang="en-US" sz="3000" b="1" dirty="0">
                <a:latin typeface="Palatino Linotype" panose="02040502050505030304" pitchFamily="18" charset="0"/>
              </a:rPr>
              <a:t>Future scope :</a:t>
            </a:r>
          </a:p>
          <a:p>
            <a:pPr marL="457200" indent="-457200" algn="just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Palatino Linotype" panose="02040502050505030304" pitchFamily="18" charset="0"/>
              </a:rPr>
              <a:t>Implement a feature to upload </a:t>
            </a:r>
            <a:r>
              <a:rPr lang="en-IN" sz="3000" dirty="0" err="1">
                <a:latin typeface="Palatino Linotype" panose="02040502050505030304" pitchFamily="18" charset="0"/>
              </a:rPr>
              <a:t>url’s</a:t>
            </a:r>
            <a:r>
              <a:rPr lang="en-IN" sz="3000" dirty="0">
                <a:latin typeface="Palatino Linotype" panose="02040502050505030304" pitchFamily="18" charset="0"/>
              </a:rPr>
              <a:t> and paste files</a:t>
            </a:r>
          </a:p>
          <a:p>
            <a:pPr marL="457200" indent="-457200" algn="just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Palatino Linotype" panose="02040502050505030304" pitchFamily="18" charset="0"/>
              </a:rPr>
              <a:t>Users can directly paste files from </a:t>
            </a:r>
            <a:r>
              <a:rPr lang="en-IN" sz="3000" dirty="0" err="1">
                <a:latin typeface="Palatino Linotype" panose="02040502050505030304" pitchFamily="18" charset="0"/>
              </a:rPr>
              <a:t>Github</a:t>
            </a:r>
            <a:r>
              <a:rPr lang="en-IN" sz="3000" dirty="0">
                <a:latin typeface="Palatino Linotype" panose="02040502050505030304" pitchFamily="18" charset="0"/>
              </a:rPr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21050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FA0-2B5A-82A0-A205-93B8EE16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72361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anchor="ctr">
            <a:noAutofit/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6. Documentation</a:t>
            </a:r>
            <a:endParaRPr lang="en-IN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E90F-164A-AE58-A8C6-E1192AAB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784" y="1182632"/>
            <a:ext cx="11114432" cy="3013448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b="1" dirty="0">
                <a:latin typeface="Palatino Linotype" panose="02040502050505030304" pitchFamily="18" charset="0"/>
              </a:rPr>
              <a:t>Functional Requirements: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000" dirty="0" err="1">
                <a:latin typeface="Palatino Linotype" panose="02040502050505030304" pitchFamily="18" charset="0"/>
              </a:rPr>
              <a:t>scanCode</a:t>
            </a:r>
            <a:r>
              <a:rPr lang="en-IN" sz="2000" dirty="0">
                <a:latin typeface="Palatino Linotype" panose="02040502050505030304" pitchFamily="18" charset="0"/>
              </a:rPr>
              <a:t>(string) – To read the extracted assembly code, suggest optimizations and return the time and memory formula parameters.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000" dirty="0" err="1">
                <a:latin typeface="Palatino Linotype" panose="02040502050505030304" pitchFamily="18" charset="0"/>
              </a:rPr>
              <a:t>userAction</a:t>
            </a:r>
            <a:r>
              <a:rPr lang="en-IN" sz="2000" dirty="0">
                <a:latin typeface="Palatino Linotype" panose="02040502050505030304" pitchFamily="18" charset="0"/>
              </a:rPr>
              <a:t> – Compiler API implementation, takes code (say, Java) as input and provides JSON with assembly implementation as output.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latin typeface="Palatino Linotype" panose="02040502050505030304" pitchFamily="18" charset="0"/>
              </a:rPr>
              <a:t>Formula code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2000" dirty="0"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D8A39-F5F4-2532-3D7D-D71298886733}"/>
              </a:ext>
            </a:extLst>
          </p:cNvPr>
          <p:cNvSpPr/>
          <p:nvPr/>
        </p:nvSpPr>
        <p:spPr>
          <a:xfrm>
            <a:off x="0" y="719095"/>
            <a:ext cx="12192000" cy="5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BE925E6-9DEB-1459-D4F2-F956C196B02C}"/>
              </a:ext>
            </a:extLst>
          </p:cNvPr>
          <p:cNvSpPr txBox="1">
            <a:spLocks/>
          </p:cNvSpPr>
          <p:nvPr/>
        </p:nvSpPr>
        <p:spPr>
          <a:xfrm>
            <a:off x="538784" y="4358640"/>
            <a:ext cx="11114432" cy="23469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b="1" dirty="0">
                <a:latin typeface="Palatino Linotype" panose="02040502050505030304" pitchFamily="18" charset="0"/>
              </a:rPr>
              <a:t>Non-Functional Requirements: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Palatino Linotype" panose="02040502050505030304" pitchFamily="18" charset="0"/>
              </a:rPr>
              <a:t>Processor:		11th Gen Intel(R) Core(TM) i5-1135G7</a:t>
            </a:r>
            <a:br>
              <a:rPr lang="en-IN" sz="2000" dirty="0">
                <a:latin typeface="Palatino Linotype" panose="02040502050505030304" pitchFamily="18" charset="0"/>
              </a:rPr>
            </a:br>
            <a:r>
              <a:rPr lang="en-IN" sz="2000" dirty="0">
                <a:latin typeface="Palatino Linotype" panose="02040502050505030304" pitchFamily="18" charset="0"/>
              </a:rPr>
              <a:t>Installed RAM:		8 GB</a:t>
            </a:r>
            <a:br>
              <a:rPr lang="en-IN" sz="2000" dirty="0">
                <a:latin typeface="Palatino Linotype" panose="02040502050505030304" pitchFamily="18" charset="0"/>
              </a:rPr>
            </a:br>
            <a:r>
              <a:rPr lang="en-IN" sz="2000" dirty="0">
                <a:latin typeface="Palatino Linotype" panose="02040502050505030304" pitchFamily="18" charset="0"/>
              </a:rPr>
              <a:t>System type:		64-bit operating system, x64-based processor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Palatino Linotype" panose="02040502050505030304" pitchFamily="18" charset="0"/>
              </a:rPr>
              <a:t>Browser:		Any modern browser (Chrome, Firefox, Edge)</a:t>
            </a:r>
          </a:p>
        </p:txBody>
      </p:sp>
    </p:spTree>
    <p:extLst>
      <p:ext uri="{BB962C8B-B14F-4D97-AF65-F5344CB8AC3E}">
        <p14:creationId xmlns:p14="http://schemas.microsoft.com/office/powerpoint/2010/main" val="19805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FA0-2B5A-82A0-A205-93B8EE16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72361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anchor="ctr">
            <a:noAutofit/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6. Documentation</a:t>
            </a:r>
            <a:endParaRPr lang="en-IN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E90F-164A-AE58-A8C6-E1192AAB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784" y="1235898"/>
            <a:ext cx="11114432" cy="3945702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3000" b="1" dirty="0">
                <a:latin typeface="Palatino Linotype" panose="02040502050505030304" pitchFamily="18" charset="0"/>
              </a:rPr>
              <a:t>Error Log: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000" dirty="0">
                <a:latin typeface="Palatino Linotype" panose="02040502050505030304" pitchFamily="18" charset="0"/>
              </a:rPr>
              <a:t>CORS error – Connection issue while fetching from API. This in-turn results in failed API calls.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000" dirty="0">
                <a:latin typeface="Palatino Linotype" panose="02040502050505030304" pitchFamily="18" charset="0"/>
              </a:rPr>
              <a:t>File, JSON, String conversions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000" dirty="0">
                <a:latin typeface="Palatino Linotype" panose="02040502050505030304" pitchFamily="18" charset="0"/>
              </a:rPr>
              <a:t>Parameter fetching from API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3000" dirty="0">
              <a:latin typeface="Palatino Linotype" panose="0204050205050503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000" dirty="0"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D8A39-F5F4-2532-3D7D-D71298886733}"/>
              </a:ext>
            </a:extLst>
          </p:cNvPr>
          <p:cNvSpPr/>
          <p:nvPr/>
        </p:nvSpPr>
        <p:spPr>
          <a:xfrm>
            <a:off x="0" y="719095"/>
            <a:ext cx="12192000" cy="5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00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FA0-2B5A-82A0-A205-93B8EE16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72361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anchor="ctr">
            <a:noAutofit/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7. References</a:t>
            </a:r>
            <a:endParaRPr lang="en-IN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E90F-164A-AE58-A8C6-E1192AAB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784" y="1235898"/>
            <a:ext cx="11114432" cy="5030356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Palatino Linotype" panose="02040502050505030304" pitchFamily="18" charset="0"/>
              </a:rPr>
              <a:t>green-algorithms.org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Palatino Linotype" panose="02040502050505030304" pitchFamily="18" charset="0"/>
              </a:rPr>
              <a:t>ourworldindata.org/co2/country/</a:t>
            </a:r>
            <a:r>
              <a:rPr lang="en-IN" dirty="0" err="1">
                <a:latin typeface="Palatino Linotype" panose="02040502050505030304" pitchFamily="18" charset="0"/>
              </a:rPr>
              <a:t>india</a:t>
            </a:r>
            <a:endParaRPr lang="en-IN" dirty="0">
              <a:latin typeface="Palatino Linotype" panose="0204050205050503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Palatino Linotype" panose="02040502050505030304" pitchFamily="18" charset="0"/>
              </a:rPr>
              <a:t>godbolt.org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Palatino Linotype" panose="02040502050505030304" pitchFamily="18" charset="0"/>
              </a:rPr>
              <a:t>ark.intel.com/content/www/us/en/ark/products/208658/intel-core-i51135g7-processor-8m-cache-up-to-4-20-ghz.html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Palatino Linotype" panose="02040502050505030304" pitchFamily="18" charset="0"/>
              </a:rPr>
              <a:t>cpubenchmark.net/</a:t>
            </a:r>
            <a:r>
              <a:rPr lang="en-IN" dirty="0" err="1">
                <a:latin typeface="Palatino Linotype" panose="02040502050505030304" pitchFamily="18" charset="0"/>
              </a:rPr>
              <a:t>cpu.php?cpu</a:t>
            </a:r>
            <a:r>
              <a:rPr lang="en-IN" dirty="0">
                <a:latin typeface="Palatino Linotype" panose="02040502050505030304" pitchFamily="18" charset="0"/>
              </a:rPr>
              <a:t>=Intel+Core+i5-1135G7+%40+2.40GHz&amp;id=3830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Palatino Linotype" panose="02040502050505030304" pitchFamily="18" charset="0"/>
              </a:rPr>
              <a:t>Google Scholar research articles on Carbon Emission of Data Centres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D8A39-F5F4-2532-3D7D-D71298886733}"/>
              </a:ext>
            </a:extLst>
          </p:cNvPr>
          <p:cNvSpPr/>
          <p:nvPr/>
        </p:nvSpPr>
        <p:spPr>
          <a:xfrm>
            <a:off x="0" y="719095"/>
            <a:ext cx="12192000" cy="5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04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FA0-2B5A-82A0-A205-93B8EE16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72361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anchor="ctr">
            <a:noAutofit/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8. Prototype</a:t>
            </a:r>
            <a:endParaRPr lang="en-IN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D8A39-F5F4-2532-3D7D-D71298886733}"/>
              </a:ext>
            </a:extLst>
          </p:cNvPr>
          <p:cNvSpPr/>
          <p:nvPr/>
        </p:nvSpPr>
        <p:spPr>
          <a:xfrm>
            <a:off x="0" y="719095"/>
            <a:ext cx="12192000" cy="5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F6AD905-A399-5247-28DF-CA2EE93D7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784" y="1235898"/>
            <a:ext cx="11114432" cy="5030356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sz="3000" b="1" dirty="0"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3000" b="1" dirty="0"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3000" b="1" dirty="0"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000" b="1" dirty="0">
                <a:latin typeface="Palatino Linotype" panose="02040502050505030304" pitchFamily="18" charset="0"/>
              </a:rPr>
              <a:t>Let’s take a look at our live implementation.</a:t>
            </a:r>
            <a:endParaRPr lang="en-IN" sz="30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CD787AE9-9BDD-E3A4-8D58-7D26BB4DDE5E}"/>
              </a:ext>
            </a:extLst>
          </p:cNvPr>
          <p:cNvSpPr/>
          <p:nvPr/>
        </p:nvSpPr>
        <p:spPr>
          <a:xfrm>
            <a:off x="2050742" y="1624614"/>
            <a:ext cx="7936637" cy="3284737"/>
          </a:xfrm>
          <a:prstGeom prst="horizontalScroll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A3CDE-A4E6-A464-FFA0-33F0064EBCB2}"/>
              </a:ext>
            </a:extLst>
          </p:cNvPr>
          <p:cNvSpPr txBox="1"/>
          <p:nvPr/>
        </p:nvSpPr>
        <p:spPr>
          <a:xfrm flipH="1">
            <a:off x="4030461" y="2805317"/>
            <a:ext cx="44388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Thank</a:t>
            </a:r>
            <a:r>
              <a:rPr lang="en-US" sz="66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US" sz="66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You</a:t>
            </a:r>
            <a:endParaRPr lang="en-IN" sz="6600" b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0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FA0-2B5A-82A0-A205-93B8EE16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72361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anchor="ctr">
            <a:noAutofit/>
          </a:bodyPr>
          <a:lstStyle/>
          <a:p>
            <a:pPr algn="just"/>
            <a:r>
              <a:rPr lang="en-US" sz="40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Agenda items</a:t>
            </a:r>
            <a:endParaRPr lang="en-IN" sz="40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E90F-164A-AE58-A8C6-E1192AAB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721" y="1207362"/>
            <a:ext cx="11056557" cy="5112158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Delegation of work and timeline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Analysis and Optimization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Parameters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Formula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Layout of Website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Documentation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References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Prototype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D8A39-F5F4-2532-3D7D-D71298886733}"/>
              </a:ext>
            </a:extLst>
          </p:cNvPr>
          <p:cNvSpPr/>
          <p:nvPr/>
        </p:nvSpPr>
        <p:spPr>
          <a:xfrm>
            <a:off x="0" y="719095"/>
            <a:ext cx="12192000" cy="5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70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FA0-2B5A-82A0-A205-93B8EE16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144" y="0"/>
            <a:ext cx="12254144" cy="719092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anchor="ctr"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Delegation of work and timeline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D8A39-F5F4-2532-3D7D-D71298886733}"/>
              </a:ext>
            </a:extLst>
          </p:cNvPr>
          <p:cNvSpPr/>
          <p:nvPr/>
        </p:nvSpPr>
        <p:spPr>
          <a:xfrm>
            <a:off x="0" y="719095"/>
            <a:ext cx="12192000" cy="5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A61E8DF-D35E-D6E5-245B-8DC1C5777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3496848"/>
              </p:ext>
            </p:extLst>
          </p:nvPr>
        </p:nvGraphicFramePr>
        <p:xfrm>
          <a:off x="541537" y="719666"/>
          <a:ext cx="11319029" cy="5419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883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FA0-2B5A-82A0-A205-93B8EE16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72361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anchor="ctr">
            <a:noAutofit/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2. Analysis and Optimization </a:t>
            </a:r>
            <a:endParaRPr lang="en-IN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E90F-164A-AE58-A8C6-E1192AAB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00" y="1118586"/>
            <a:ext cx="11153313" cy="1953088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latin typeface="Palatino Linotype" panose="02040502050505030304" pitchFamily="18" charset="0"/>
              </a:rPr>
              <a:t>Analysis: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No existing formula (hardware independent)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Possibilities (Website, Extension)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dirty="0">
              <a:latin typeface="Palatino Linotype" panose="0204050205050503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IN" sz="3000" dirty="0"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D8A39-F5F4-2532-3D7D-D71298886733}"/>
              </a:ext>
            </a:extLst>
          </p:cNvPr>
          <p:cNvSpPr/>
          <p:nvPr/>
        </p:nvSpPr>
        <p:spPr>
          <a:xfrm>
            <a:off x="0" y="719095"/>
            <a:ext cx="12192000" cy="5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CA5EF-ACA6-7ED1-E0D5-9435BECFA8A4}"/>
              </a:ext>
            </a:extLst>
          </p:cNvPr>
          <p:cNvSpPr txBox="1"/>
          <p:nvPr/>
        </p:nvSpPr>
        <p:spPr>
          <a:xfrm>
            <a:off x="529700" y="3429000"/>
            <a:ext cx="11153313" cy="28981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latin typeface="Palatino Linotype" panose="02040502050505030304" pitchFamily="18" charset="0"/>
              </a:rPr>
              <a:t>Approach</a:t>
            </a:r>
            <a:r>
              <a:rPr lang="en-US" sz="1800" b="1" dirty="0">
                <a:latin typeface="Palatino Linotype" panose="02040502050505030304" pitchFamily="18" charset="0"/>
              </a:rPr>
              <a:t>:</a:t>
            </a:r>
          </a:p>
          <a:p>
            <a:pPr marL="457200" indent="-457200" algn="just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Develop formula and algorithm based on datasets, parameters</a:t>
            </a:r>
          </a:p>
          <a:p>
            <a:pPr marL="457200" indent="-457200" algn="just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Create a website (input: code) and (output: carbon emission and </a:t>
            </a:r>
            <a:r>
              <a:rPr lang="en-US" sz="2400" dirty="0" err="1">
                <a:latin typeface="Palatino Linotype" panose="02040502050505030304" pitchFamily="18" charset="0"/>
              </a:rPr>
              <a:t>optimisation</a:t>
            </a:r>
            <a:r>
              <a:rPr lang="en-US" sz="2400" dirty="0">
                <a:latin typeface="Palatino Linotype" panose="02040502050505030304" pitchFamily="18" charset="0"/>
              </a:rPr>
              <a:t> recommendation)</a:t>
            </a:r>
          </a:p>
          <a:p>
            <a:pPr marL="457200" indent="-457200" algn="just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Recommend optimization by scanning uploaded code</a:t>
            </a:r>
          </a:p>
        </p:txBody>
      </p:sp>
    </p:spTree>
    <p:extLst>
      <p:ext uri="{BB962C8B-B14F-4D97-AF65-F5344CB8AC3E}">
        <p14:creationId xmlns:p14="http://schemas.microsoft.com/office/powerpoint/2010/main" val="33740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FA0-2B5A-82A0-A205-93B8EE16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72361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anchor="ctr">
            <a:noAutofit/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2. Analysis and Optimization </a:t>
            </a:r>
            <a:endParaRPr lang="en-IN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E90F-164A-AE58-A8C6-E1192AAB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343" y="1094024"/>
            <a:ext cx="11153313" cy="1905153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latin typeface="Palatino Linotype" panose="02040502050505030304" pitchFamily="18" charset="0"/>
              </a:rPr>
              <a:t>Optimization Approach 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Convert submitted code to assembly language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Extract assembly language code and scan it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dirty="0">
              <a:latin typeface="Palatino Linotype" panose="0204050205050503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IN" sz="3000" dirty="0"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D8A39-F5F4-2532-3D7D-D71298886733}"/>
              </a:ext>
            </a:extLst>
          </p:cNvPr>
          <p:cNvSpPr/>
          <p:nvPr/>
        </p:nvSpPr>
        <p:spPr>
          <a:xfrm>
            <a:off x="0" y="719095"/>
            <a:ext cx="12192000" cy="5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B51AE-B53A-CAE5-F8AE-FDE78EF5DDA2}"/>
              </a:ext>
            </a:extLst>
          </p:cNvPr>
          <p:cNvSpPr txBox="1"/>
          <p:nvPr/>
        </p:nvSpPr>
        <p:spPr>
          <a:xfrm>
            <a:off x="519343" y="3203651"/>
            <a:ext cx="11153314" cy="179010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latin typeface="Palatino Linotype" panose="02040502050505030304" pitchFamily="18" charset="0"/>
              </a:rPr>
              <a:t>Algorithm :</a:t>
            </a:r>
          </a:p>
          <a:p>
            <a:pPr marL="457200" indent="-457200" algn="just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Scan for : load , store , </a:t>
            </a:r>
            <a:r>
              <a:rPr lang="en-US" sz="2400" dirty="0" err="1">
                <a:latin typeface="Palatino Linotype" panose="02040502050505030304" pitchFamily="18" charset="0"/>
              </a:rPr>
              <a:t>goto</a:t>
            </a:r>
            <a:r>
              <a:rPr lang="en-US" sz="2400" dirty="0">
                <a:latin typeface="Palatino Linotype" panose="02040502050505030304" pitchFamily="18" charset="0"/>
              </a:rPr>
              <a:t> , if , </a:t>
            </a:r>
            <a:r>
              <a:rPr lang="en-US" sz="2400" dirty="0" err="1">
                <a:latin typeface="Palatino Linotype" panose="02040502050505030304" pitchFamily="18" charset="0"/>
              </a:rPr>
              <a:t>invokevirtual</a:t>
            </a:r>
            <a:r>
              <a:rPr lang="en-US" sz="2400" dirty="0">
                <a:latin typeface="Palatino Linotype" panose="02040502050505030304" pitchFamily="18" charset="0"/>
              </a:rPr>
              <a:t> , </a:t>
            </a:r>
            <a:r>
              <a:rPr lang="en-US" sz="2400" dirty="0" err="1">
                <a:latin typeface="Palatino Linotype" panose="02040502050505030304" pitchFamily="18" charset="0"/>
              </a:rPr>
              <a:t>mul</a:t>
            </a:r>
            <a:r>
              <a:rPr lang="en-US" sz="2400" dirty="0">
                <a:latin typeface="Palatino Linotype" panose="02040502050505030304" pitchFamily="18" charset="0"/>
              </a:rPr>
              <a:t> , div </a:t>
            </a:r>
          </a:p>
          <a:p>
            <a:pPr marL="457200" indent="-457200" algn="just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Recommend solution based on scanned assembly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D29D5-7B80-846D-6BB7-6316E4DF13A4}"/>
              </a:ext>
            </a:extLst>
          </p:cNvPr>
          <p:cNvSpPr txBox="1"/>
          <p:nvPr/>
        </p:nvSpPr>
        <p:spPr>
          <a:xfrm>
            <a:off x="519343" y="5198230"/>
            <a:ext cx="11153313" cy="11532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Palatino Linotype" panose="02040502050505030304" pitchFamily="18" charset="0"/>
              </a:rPr>
              <a:t>Further implementation:</a:t>
            </a:r>
          </a:p>
          <a:p>
            <a:pPr algn="just" defTabSz="914400">
              <a:lnSpc>
                <a:spcPct val="150000"/>
              </a:lnSpc>
            </a:pPr>
            <a:r>
              <a:rPr lang="en-US" sz="2000" dirty="0">
                <a:latin typeface="Palatino Linotype" panose="02040502050505030304" pitchFamily="18" charset="0"/>
              </a:rPr>
              <a:t>Implement unrolling loop, function length, data type conversion for all languages.</a:t>
            </a:r>
          </a:p>
        </p:txBody>
      </p:sp>
    </p:spTree>
    <p:extLst>
      <p:ext uri="{BB962C8B-B14F-4D97-AF65-F5344CB8AC3E}">
        <p14:creationId xmlns:p14="http://schemas.microsoft.com/office/powerpoint/2010/main" val="135979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FA0-2B5A-82A0-A205-93B8EE16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72361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anchor="ctr">
            <a:noAutofit/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3. Parameters</a:t>
            </a:r>
            <a:endParaRPr lang="en-IN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E90F-164A-AE58-A8C6-E1192AAB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691" y="1172868"/>
            <a:ext cx="10931970" cy="3534886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3000" b="1" dirty="0">
                <a:latin typeface="Palatino Linotype" panose="02040502050505030304" pitchFamily="18" charset="0"/>
              </a:rPr>
              <a:t>Carbon proxies</a:t>
            </a:r>
            <a:r>
              <a:rPr lang="en-US" sz="3000" dirty="0">
                <a:latin typeface="Palatino Linotype" panose="02040502050505030304" pitchFamily="18" charset="0"/>
              </a:rPr>
              <a:t> 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Frontend – energy required to render the webpage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Networking – data size , page weight is a carbon proxy.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Backend - Servers are hardware and have embodied carbon as they released carbon in their creation. Therefore, servers are carbon proxies.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3000" dirty="0">
              <a:latin typeface="Palatino Linotype" panose="020405020505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3000" dirty="0">
              <a:latin typeface="Palatino Linotype" panose="020405020505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3000" dirty="0"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D8A39-F5F4-2532-3D7D-D71298886733}"/>
              </a:ext>
            </a:extLst>
          </p:cNvPr>
          <p:cNvSpPr/>
          <p:nvPr/>
        </p:nvSpPr>
        <p:spPr>
          <a:xfrm>
            <a:off x="0" y="719095"/>
            <a:ext cx="12192000" cy="5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8B329-75E3-F856-2867-FC2FA7E1B6DA}"/>
              </a:ext>
            </a:extLst>
          </p:cNvPr>
          <p:cNvSpPr txBox="1"/>
          <p:nvPr/>
        </p:nvSpPr>
        <p:spPr>
          <a:xfrm>
            <a:off x="561691" y="5023413"/>
            <a:ext cx="4224759" cy="14066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just" defTabSz="914400">
              <a:lnSpc>
                <a:spcPct val="150000"/>
              </a:lnSpc>
            </a:pPr>
            <a:r>
              <a:rPr lang="en-US" sz="3000" b="1" dirty="0">
                <a:latin typeface="Palatino Linotype" panose="02040502050505030304" pitchFamily="18" charset="0"/>
              </a:rPr>
              <a:t>Parameters discarded ! WHY ?</a:t>
            </a:r>
            <a:endParaRPr lang="en-IN" sz="3000" b="1" dirty="0"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77961-A6C8-15C5-8A25-76EF285FFB6E}"/>
              </a:ext>
            </a:extLst>
          </p:cNvPr>
          <p:cNvSpPr txBox="1"/>
          <p:nvPr/>
        </p:nvSpPr>
        <p:spPr>
          <a:xfrm>
            <a:off x="5104436" y="5023413"/>
            <a:ext cx="6018835" cy="14066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just" defTabSz="914400">
              <a:lnSpc>
                <a:spcPct val="150000"/>
              </a:lnSpc>
            </a:pPr>
            <a:r>
              <a:rPr lang="en-US" sz="3000" b="1" dirty="0">
                <a:latin typeface="Palatino Linotype" panose="02040502050505030304" pitchFamily="18" charset="0"/>
              </a:rPr>
              <a:t>The parameters were not hardware independent .</a:t>
            </a:r>
            <a:endParaRPr lang="en-IN" sz="30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3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FA0-2B5A-82A0-A205-93B8EE16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72361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anchor="ctr">
            <a:noAutofit/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3. Parameters</a:t>
            </a:r>
            <a:endParaRPr lang="en-IN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E90F-164A-AE58-A8C6-E1192AAB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691" y="1172868"/>
            <a:ext cx="10931970" cy="3534886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3000" b="1" dirty="0">
                <a:latin typeface="Palatino Linotype" panose="02040502050505030304" pitchFamily="18" charset="0"/>
              </a:rPr>
              <a:t>New parameters</a:t>
            </a:r>
            <a:r>
              <a:rPr lang="en-US" sz="3000" dirty="0">
                <a:latin typeface="Palatino Linotype" panose="02040502050505030304" pitchFamily="18" charset="0"/>
              </a:rPr>
              <a:t> 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alatino Linotype" panose="02040502050505030304" pitchFamily="18" charset="0"/>
              </a:rPr>
              <a:t>Running time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alatino Linotype" panose="02040502050505030304" pitchFamily="18" charset="0"/>
              </a:rPr>
              <a:t>Allocated memory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alatino Linotype" panose="02040502050505030304" pitchFamily="18" charset="0"/>
              </a:rPr>
              <a:t>Other parameters ( configured as per local system and country)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3000" dirty="0">
              <a:latin typeface="Palatino Linotype" panose="020405020505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3000" dirty="0"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D8A39-F5F4-2532-3D7D-D71298886733}"/>
              </a:ext>
            </a:extLst>
          </p:cNvPr>
          <p:cNvSpPr/>
          <p:nvPr/>
        </p:nvSpPr>
        <p:spPr>
          <a:xfrm>
            <a:off x="0" y="719095"/>
            <a:ext cx="12192000" cy="5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8B329-75E3-F856-2867-FC2FA7E1B6DA}"/>
              </a:ext>
            </a:extLst>
          </p:cNvPr>
          <p:cNvSpPr txBox="1"/>
          <p:nvPr/>
        </p:nvSpPr>
        <p:spPr>
          <a:xfrm>
            <a:off x="561691" y="5023413"/>
            <a:ext cx="4224759" cy="14066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just" defTabSz="914400">
              <a:lnSpc>
                <a:spcPct val="150000"/>
              </a:lnSpc>
            </a:pPr>
            <a:r>
              <a:rPr lang="en-US" sz="3000" b="1" dirty="0">
                <a:latin typeface="Palatino Linotype" panose="02040502050505030304" pitchFamily="18" charset="0"/>
              </a:rPr>
              <a:t>Parameters approved ! WHY ?</a:t>
            </a:r>
            <a:endParaRPr lang="en-IN" sz="3000" b="1" dirty="0"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77961-A6C8-15C5-8A25-76EF285FFB6E}"/>
              </a:ext>
            </a:extLst>
          </p:cNvPr>
          <p:cNvSpPr txBox="1"/>
          <p:nvPr/>
        </p:nvSpPr>
        <p:spPr>
          <a:xfrm>
            <a:off x="5104436" y="5023413"/>
            <a:ext cx="6018835" cy="14066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just" defTabSz="914400">
              <a:lnSpc>
                <a:spcPct val="150000"/>
              </a:lnSpc>
            </a:pPr>
            <a:r>
              <a:rPr lang="en-US" sz="3000" b="1" dirty="0">
                <a:latin typeface="Palatino Linotype" panose="02040502050505030304" pitchFamily="18" charset="0"/>
              </a:rPr>
              <a:t>The parameters were focusing on the software side.</a:t>
            </a:r>
            <a:endParaRPr lang="en-IN" sz="30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FA0-2B5A-82A0-A205-93B8EE16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72361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anchor="ctr">
            <a:noAutofit/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4. Formula </a:t>
            </a:r>
            <a:endParaRPr lang="en-IN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E90F-164A-AE58-A8C6-E1192AAB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4730" y="972326"/>
            <a:ext cx="3257712" cy="756908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3000" b="1" dirty="0">
                <a:latin typeface="Palatino Linotype" panose="02040502050505030304" pitchFamily="18" charset="0"/>
              </a:rPr>
              <a:t>Derived formula </a:t>
            </a:r>
            <a:r>
              <a:rPr lang="en-US" sz="3000" dirty="0">
                <a:latin typeface="Palatino Linotype" panose="02040502050505030304" pitchFamily="18" charset="0"/>
              </a:rPr>
              <a:t>:</a:t>
            </a:r>
            <a:endParaRPr lang="en-IN" sz="3000" dirty="0"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D8A39-F5F4-2532-3D7D-D71298886733}"/>
              </a:ext>
            </a:extLst>
          </p:cNvPr>
          <p:cNvSpPr/>
          <p:nvPr/>
        </p:nvSpPr>
        <p:spPr>
          <a:xfrm>
            <a:off x="0" y="719095"/>
            <a:ext cx="12192000" cy="5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9A7DF-5D8F-3FE4-2047-5694224B8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929199"/>
            <a:ext cx="7572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FA0-2B5A-82A0-A205-93B8EE16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72361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anchor="ctr">
            <a:noAutofit/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4. Formula </a:t>
            </a:r>
            <a:endParaRPr lang="en-IN" sz="36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E90F-164A-AE58-A8C6-E1192AAB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5" y="933478"/>
            <a:ext cx="2308587" cy="756908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3000" b="1" dirty="0">
                <a:latin typeface="Palatino Linotype" panose="02040502050505030304" pitchFamily="18" charset="0"/>
              </a:rPr>
              <a:t>Derivation : </a:t>
            </a:r>
            <a:endParaRPr lang="en-IN" sz="3000" dirty="0">
              <a:latin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D8A39-F5F4-2532-3D7D-D71298886733}"/>
              </a:ext>
            </a:extLst>
          </p:cNvPr>
          <p:cNvSpPr/>
          <p:nvPr/>
        </p:nvSpPr>
        <p:spPr>
          <a:xfrm>
            <a:off x="0" y="719095"/>
            <a:ext cx="12192000" cy="53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C8A2C-FE55-9096-C1DE-49DBD9F9504C}"/>
              </a:ext>
            </a:extLst>
          </p:cNvPr>
          <p:cNvSpPr txBox="1"/>
          <p:nvPr/>
        </p:nvSpPr>
        <p:spPr>
          <a:xfrm>
            <a:off x="168395" y="2044947"/>
            <a:ext cx="5514775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 = t*[(Pm * Nm * 10^-9)+(Pc * </a:t>
            </a:r>
            <a:r>
              <a:rPr lang="en-IN" dirty="0" err="1"/>
              <a:t>Uc</a:t>
            </a:r>
            <a:r>
              <a:rPr lang="en-IN" dirty="0"/>
              <a:t> * Nc)]*PUE*10^-9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201CF-0A20-1E82-FF6B-ED85D6DEA390}"/>
              </a:ext>
            </a:extLst>
          </p:cNvPr>
          <p:cNvSpPr txBox="1"/>
          <p:nvPr/>
        </p:nvSpPr>
        <p:spPr>
          <a:xfrm>
            <a:off x="5937813" y="2044947"/>
            <a:ext cx="5578997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t is the running time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4624C-2CF0-E859-DF76-3BCF9A35C0C9}"/>
              </a:ext>
            </a:extLst>
          </p:cNvPr>
          <p:cNvSpPr txBox="1"/>
          <p:nvPr/>
        </p:nvSpPr>
        <p:spPr>
          <a:xfrm>
            <a:off x="168395" y="2685327"/>
            <a:ext cx="5514775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Pm is the power drawn from memory i.e. experimentally estimated as 0.3725 W/GB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68523-30C6-219C-CF66-ABB2AD0FAED7}"/>
              </a:ext>
            </a:extLst>
          </p:cNvPr>
          <p:cNvSpPr txBox="1"/>
          <p:nvPr/>
        </p:nvSpPr>
        <p:spPr>
          <a:xfrm>
            <a:off x="5937814" y="2771211"/>
            <a:ext cx="5578996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 is the total memory allocation which will be analyzed from the code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DFDC8-906A-1DCF-48B5-18C94C2A1C73}"/>
              </a:ext>
            </a:extLst>
          </p:cNvPr>
          <p:cNvSpPr txBox="1"/>
          <p:nvPr/>
        </p:nvSpPr>
        <p:spPr>
          <a:xfrm>
            <a:off x="168395" y="3599727"/>
            <a:ext cx="5514775" cy="92333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is the power drawn of computing core </a:t>
            </a:r>
            <a:r>
              <a:rPr lang="en-US" dirty="0" err="1"/>
              <a:t>ie</a:t>
            </a:r>
            <a:r>
              <a:rPr lang="en-US" dirty="0"/>
              <a:t> a pre calculated configuration of 28w acc to the host computer.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A9231-871B-93DE-A86E-8F3DD0A67F7E}"/>
              </a:ext>
            </a:extLst>
          </p:cNvPr>
          <p:cNvSpPr txBox="1"/>
          <p:nvPr/>
        </p:nvSpPr>
        <p:spPr>
          <a:xfrm>
            <a:off x="5937813" y="3599727"/>
            <a:ext cx="5578996" cy="92333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Uc</a:t>
            </a:r>
            <a:r>
              <a:rPr lang="en-US" dirty="0"/>
              <a:t> is the core usage factor which is 0.6 which is the standard benchmark of host computer according to our ref.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1ACC4-C823-71B1-AB39-F078CFF71599}"/>
              </a:ext>
            </a:extLst>
          </p:cNvPr>
          <p:cNvSpPr txBox="1"/>
          <p:nvPr/>
        </p:nvSpPr>
        <p:spPr>
          <a:xfrm>
            <a:off x="168395" y="4919241"/>
            <a:ext cx="5514775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PUE = 1 + (Code Power / System Power)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5931E-7AED-9A15-0F9E-C2C81B55A98D}"/>
              </a:ext>
            </a:extLst>
          </p:cNvPr>
          <p:cNvSpPr txBox="1"/>
          <p:nvPr/>
        </p:nvSpPr>
        <p:spPr>
          <a:xfrm>
            <a:off x="5937813" y="4919241"/>
            <a:ext cx="5578996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Carbon Footprint = Carbon Intensity (CI) * 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736AA-A209-B6F2-FFFB-14C82A5C3AFB}"/>
              </a:ext>
            </a:extLst>
          </p:cNvPr>
          <p:cNvSpPr txBox="1"/>
          <p:nvPr/>
        </p:nvSpPr>
        <p:spPr>
          <a:xfrm>
            <a:off x="168395" y="5643134"/>
            <a:ext cx="5514774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 Power = Pm * Nm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27AAD8-CF11-908F-443E-CE6F1605673E}"/>
              </a:ext>
            </a:extLst>
          </p:cNvPr>
          <p:cNvSpPr txBox="1"/>
          <p:nvPr/>
        </p:nvSpPr>
        <p:spPr>
          <a:xfrm>
            <a:off x="5937813" y="5643134"/>
            <a:ext cx="5578996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System power = Pc * </a:t>
            </a:r>
            <a:r>
              <a:rPr lang="en-IN" dirty="0" err="1"/>
              <a:t>Uc</a:t>
            </a:r>
            <a:r>
              <a:rPr lang="en-IN" dirty="0"/>
              <a:t> * Nc</a:t>
            </a:r>
          </a:p>
        </p:txBody>
      </p:sp>
    </p:spTree>
    <p:extLst>
      <p:ext uri="{BB962C8B-B14F-4D97-AF65-F5344CB8AC3E}">
        <p14:creationId xmlns:p14="http://schemas.microsoft.com/office/powerpoint/2010/main" val="24614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730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Palatino Linotype</vt:lpstr>
      <vt:lpstr>Office Theme</vt:lpstr>
      <vt:lpstr>Measure Carbon Emission of the Application and Optimization</vt:lpstr>
      <vt:lpstr>Agenda items</vt:lpstr>
      <vt:lpstr>Delegation of work and timeline</vt:lpstr>
      <vt:lpstr>2. Analysis and Optimization </vt:lpstr>
      <vt:lpstr>2. Analysis and Optimization </vt:lpstr>
      <vt:lpstr>3. Parameters</vt:lpstr>
      <vt:lpstr>3. Parameters</vt:lpstr>
      <vt:lpstr>4. Formula </vt:lpstr>
      <vt:lpstr>4. Formula </vt:lpstr>
      <vt:lpstr>5. Layout of Website</vt:lpstr>
      <vt:lpstr>5. Layout of Website</vt:lpstr>
      <vt:lpstr>6. Documentation</vt:lpstr>
      <vt:lpstr>6. Documentation</vt:lpstr>
      <vt:lpstr>7. References</vt:lpstr>
      <vt:lpstr>8. Prototype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Arka Chakraborty</dc:creator>
  <cp:lastModifiedBy>Arka Chakraborty</cp:lastModifiedBy>
  <cp:revision>53</cp:revision>
  <dcterms:created xsi:type="dcterms:W3CDTF">2022-10-27T06:20:58Z</dcterms:created>
  <dcterms:modified xsi:type="dcterms:W3CDTF">2022-11-04T07:03:53Z</dcterms:modified>
</cp:coreProperties>
</file>