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Zen Dots"/>
      <p:regular r:id="rId19"/>
    </p:embeddedFont>
    <p:embeddedFont>
      <p:font typeface="Inter SemiBold"/>
      <p:regular r:id="rId20"/>
      <p:bold r:id="rId21"/>
      <p:italic r:id="rId22"/>
      <p:boldItalic r:id="rId23"/>
    </p:embeddedFont>
    <p:embeddedFont>
      <p:font typeface="Inter Light"/>
      <p:regular r:id="rId24"/>
      <p:bold r:id="rId25"/>
      <p:italic r:id="rId26"/>
      <p:boldItalic r:id="rId27"/>
    </p:embeddedFont>
    <p:embeddedFont>
      <p:font typeface="Int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regular.fntdata"/><Relationship Id="rId22" Type="http://schemas.openxmlformats.org/officeDocument/2006/relationships/font" Target="fonts/InterSemiBold-italic.fntdata"/><Relationship Id="rId21" Type="http://schemas.openxmlformats.org/officeDocument/2006/relationships/font" Target="fonts/InterSemiBold-bold.fntdata"/><Relationship Id="rId24" Type="http://schemas.openxmlformats.org/officeDocument/2006/relationships/font" Target="fonts/InterLight-regular.fntdata"/><Relationship Id="rId23" Type="http://schemas.openxmlformats.org/officeDocument/2006/relationships/font" Target="fonts/Inter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Light-italic.fntdata"/><Relationship Id="rId25" Type="http://schemas.openxmlformats.org/officeDocument/2006/relationships/font" Target="fonts/InterLight-bold.fntdata"/><Relationship Id="rId28" Type="http://schemas.openxmlformats.org/officeDocument/2006/relationships/font" Target="fonts/Inter-regular.fntdata"/><Relationship Id="rId27" Type="http://schemas.openxmlformats.org/officeDocument/2006/relationships/font" Target="fonts/Inter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ZenDot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8f2bbe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8f2bbe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29e9d34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29e9d34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299fa52606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299fa52606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9916b11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29916b11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8f2bbe79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28f2bbe79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9916b113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9916b113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29916b113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29916b11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9dc4111a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29dc4111a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9dc4111a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29dc4111a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29916b11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29916b11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9916b1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9916b1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99fa52606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299fa5260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  <a:effectLst>
            <a:outerShdw blurRad="1071563" rotWithShape="0" algn="bl" dir="5400000" dist="19050">
              <a:srgbClr val="000000">
                <a:alpha val="2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  <a:effectLst>
            <a:outerShdw blurRad="600075" rotWithShape="0" algn="bl" dir="5400000" dist="19050">
              <a:srgbClr val="000000">
                <a:alpha val="2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0" name="Google Shape;70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3" name="Google Shape;93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3" name="Google Shape;113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4" name="Google Shape;114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5" name="Google Shape;115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16" name="Google Shape;116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2" name="Google Shape;142;p23"/>
          <p:cNvCxnSpPr>
            <a:endCxn id="14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1" name="Google Shape;161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66" name="Google Shape;166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67" name="Google Shape;167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Google Shape;169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3" name="Google Shape;173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4" name="Google Shape;174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5" name="Google Shape;185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1" name="Google Shape;191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4" name="Google Shape;194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6" name="Google Shape;196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0" name="Google Shape;200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3" name="Google Shape;203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08" name="Google Shape;208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1" name="Google Shape;211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2" name="Google Shape;212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3" name="Google Shape;213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4" name="Google Shape;214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5" name="Google Shape;215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16" name="Google Shape;216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18" name="Google Shape;218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19" name="Google Shape;219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1" name="Google Shape;221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2" name="Google Shape;222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3" name="Google Shape;223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4" name="Google Shape;224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5" name="Google Shape;225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6" name="Google Shape;226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1" name="Google Shape;231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2" name="Google Shape;232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3" name="Google Shape;233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4" name="Google Shape;234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5" name="Google Shape;235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6" name="Google Shape;236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7" name="Google Shape;237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8" name="Google Shape;238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9" name="Google Shape;239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46" name="Google Shape;246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1" name="Google Shape;25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Place Holder">
  <p:cSld name="CUSTOM_4">
    <p:bg>
      <p:bgPr>
        <a:solidFill>
          <a:srgbClr val="0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2347800" y="1415400"/>
            <a:ext cx="4448400" cy="23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5" name="Google Shape;265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0" name="Google Shape;280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4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7" name="Google Shape;297;p4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8" name="Google Shape;298;p4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9" name="Google Shape;299;p4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4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4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4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2" name="Google Shape;312;p4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9" name="Google Shape;319;p4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DA">
  <p:cSld name="CUSTOM_2_2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8292283" y="29328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3030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8"/>
          <p:cNvSpPr txBox="1"/>
          <p:nvPr>
            <p:ph idx="2" type="body"/>
          </p:nvPr>
        </p:nvSpPr>
        <p:spPr>
          <a:xfrm>
            <a:off x="316755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6" name="Google Shape;326;p48"/>
          <p:cNvSpPr txBox="1"/>
          <p:nvPr>
            <p:ph idx="3" type="body"/>
          </p:nvPr>
        </p:nvSpPr>
        <p:spPr>
          <a:xfrm>
            <a:off x="60321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8"/>
          <p:cNvSpPr txBox="1"/>
          <p:nvPr/>
        </p:nvSpPr>
        <p:spPr>
          <a:xfrm>
            <a:off x="303013" y="384300"/>
            <a:ext cx="1730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MECHANIC</a:t>
            </a:r>
            <a:endParaRPr sz="12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328" name="Google Shape;328;p48"/>
          <p:cNvSpPr txBox="1"/>
          <p:nvPr/>
        </p:nvSpPr>
        <p:spPr>
          <a:xfrm>
            <a:off x="3167563" y="384300"/>
            <a:ext cx="1730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DYNAMIC</a:t>
            </a:r>
            <a:endParaRPr sz="12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329" name="Google Shape;329;p48"/>
          <p:cNvSpPr txBox="1"/>
          <p:nvPr/>
        </p:nvSpPr>
        <p:spPr>
          <a:xfrm>
            <a:off x="6032113" y="384300"/>
            <a:ext cx="1730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AESTHETIC</a:t>
            </a:r>
            <a:endParaRPr sz="12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0" name="Google Shape;340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3" name="Google Shape;34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2" name="Google Shape;352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3" name="Google Shape;353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6" name="Google Shape;356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1" name="Google Shape;36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3" name="Google Shape;363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5" name="Google Shape;365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8" name="Google Shape;378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3127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b="1"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Sb_L_ixRI0XAMi7C71budvijZdoH6E_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iLnWPcF6pwfbIXlo0UFWS_SOboxutgx8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VTFOPGlxlpD2Esn2yReAZ4y3nZRNGdjy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420875" y="78474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Kezzel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</a:t>
            </a:r>
            <a:endParaRPr/>
          </a:p>
        </p:txBody>
      </p:sp>
      <p:sp>
        <p:nvSpPr>
          <p:cNvPr id="386" name="Google Shape;386;p55"/>
          <p:cNvSpPr txBox="1"/>
          <p:nvPr>
            <p:ph idx="2" type="title"/>
          </p:nvPr>
        </p:nvSpPr>
        <p:spPr>
          <a:xfrm>
            <a:off x="565025" y="2927338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Spector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Miller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Coy Korak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Bryson Lindsay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Dennis</a:t>
            </a:r>
            <a:endParaRPr/>
          </a:p>
        </p:txBody>
      </p:sp>
      <p:sp>
        <p:nvSpPr>
          <p:cNvPr id="387" name="Google Shape;387;p55"/>
          <p:cNvSpPr/>
          <p:nvPr/>
        </p:nvSpPr>
        <p:spPr>
          <a:xfrm>
            <a:off x="560525" y="251725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  <a:effectLst>
            <a:outerShdw blurRad="671513" rotWithShape="0" algn="bl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TEAM</a:t>
            </a: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APPLE TOO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 txBox="1"/>
          <p:nvPr>
            <p:ph type="title"/>
          </p:nvPr>
        </p:nvSpPr>
        <p:spPr>
          <a:xfrm>
            <a:off x="2347800" y="-766525"/>
            <a:ext cx="4448400" cy="23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Footage of Game in Blender</a:t>
            </a:r>
            <a:endParaRPr/>
          </a:p>
        </p:txBody>
      </p:sp>
      <p:pic>
        <p:nvPicPr>
          <p:cNvPr id="446" name="Google Shape;446;p64" title="kezzel-pitch-voice-over-intro-slides-no-video-MOCKUP-h26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250"/>
            <a:ext cx="9144000" cy="51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Retro Style Music and Sound Effects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Shooting and explosion sound effects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3 different songs, 1 for title screen, 1 for in game, and 1 left for ending </a:t>
            </a:r>
            <a:r>
              <a:rPr lang="en"/>
              <a:t>screen or as back up use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Title song is upbeat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Ingame song is all around and nonstop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last song is more melancholy and sad</a:t>
            </a:r>
            <a:endParaRPr/>
          </a:p>
        </p:txBody>
      </p:sp>
      <p:sp>
        <p:nvSpPr>
          <p:cNvPr id="452" name="Google Shape;45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Schedule</a:t>
            </a:r>
            <a:endParaRPr/>
          </a:p>
        </p:txBody>
      </p:sp>
      <p:sp>
        <p:nvSpPr>
          <p:cNvPr id="458" name="Google Shape;458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Github’s Issues and Projects</a:t>
            </a:r>
            <a:r>
              <a:rPr lang="en"/>
              <a:t> features to manage our schedule.</a:t>
            </a:r>
            <a:endParaRPr/>
          </a:p>
        </p:txBody>
      </p:sp>
      <p:pic>
        <p:nvPicPr>
          <p:cNvPr id="459" name="Google Shape;45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225" y="183363"/>
            <a:ext cx="7252449" cy="47609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9050">
              <a:srgbClr val="000000">
                <a:alpha val="37000"/>
              </a:srgbClr>
            </a:outerShdw>
          </a:effectLst>
        </p:spPr>
      </p:pic>
      <p:sp>
        <p:nvSpPr>
          <p:cNvPr id="460" name="Google Shape;460;p66"/>
          <p:cNvSpPr/>
          <p:nvPr/>
        </p:nvSpPr>
        <p:spPr>
          <a:xfrm>
            <a:off x="6697625" y="-7925"/>
            <a:ext cx="37545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472350" y="1417425"/>
            <a:ext cx="73104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What is “</a:t>
            </a:r>
            <a:r>
              <a:rPr lang="en"/>
              <a:t>Kezzel Run</a:t>
            </a:r>
            <a:r>
              <a:rPr b="0" lang="en"/>
              <a:t>”?</a:t>
            </a:r>
            <a:endParaRPr b="0"/>
          </a:p>
        </p:txBody>
      </p:sp>
      <p:sp>
        <p:nvSpPr>
          <p:cNvPr id="393" name="Google Shape;393;p56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i="1" lang="en"/>
              <a:t>not</a:t>
            </a:r>
            <a:r>
              <a:rPr lang="en"/>
              <a:t> </a:t>
            </a:r>
            <a:r>
              <a:rPr lang="en"/>
              <a:t>Asteroids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a </a:t>
            </a:r>
            <a:r>
              <a:rPr b="1" lang="en" u="sng">
                <a:latin typeface="Inter"/>
                <a:ea typeface="Inter"/>
                <a:cs typeface="Inter"/>
                <a:sym typeface="Inter"/>
              </a:rPr>
              <a:t>roguelike</a:t>
            </a:r>
            <a:endParaRPr b="1" u="sng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 u="sng">
                <a:latin typeface="Inter"/>
                <a:ea typeface="Inter"/>
                <a:cs typeface="Inter"/>
                <a:sym typeface="Inter"/>
              </a:rPr>
              <a:t>progression</a:t>
            </a:r>
            <a:br>
              <a:rPr lang="en"/>
            </a:br>
            <a:r>
              <a:rPr lang="en"/>
              <a:t>It’s </a:t>
            </a:r>
            <a:r>
              <a:rPr b="1" i="1" lang="en" u="sng">
                <a:latin typeface="Inter"/>
                <a:ea typeface="Inter"/>
                <a:cs typeface="Inter"/>
                <a:sym typeface="Inter"/>
              </a:rPr>
              <a:t>speed</a:t>
            </a:r>
            <a:endParaRPr b="1" i="1" u="sng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idx="1" type="body"/>
          </p:nvPr>
        </p:nvSpPr>
        <p:spPr>
          <a:xfrm>
            <a:off x="365125" y="2039825"/>
            <a:ext cx="70704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player is a </a:t>
            </a:r>
            <a:r>
              <a:rPr b="1" lang="en" sz="2200"/>
              <a:t>space courier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who </a:t>
            </a:r>
            <a:r>
              <a:rPr b="1" lang="en" sz="2200"/>
              <a:t>races cargo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through </a:t>
            </a:r>
            <a:r>
              <a:rPr b="1" lang="en" sz="2200"/>
              <a:t>the most </a:t>
            </a:r>
            <a:r>
              <a:rPr b="1" i="1" lang="en" sz="2200"/>
              <a:t>dangerous</a:t>
            </a:r>
            <a:r>
              <a:rPr b="1" lang="en" sz="2200"/>
              <a:t> stretch of the galaxy</a:t>
            </a:r>
            <a:r>
              <a:rPr lang="en" sz="2200"/>
              <a:t>.</a:t>
            </a:r>
            <a:endParaRPr sz="2200"/>
          </a:p>
        </p:txBody>
      </p:sp>
      <p:sp>
        <p:nvSpPr>
          <p:cNvPr id="399" name="Google Shape;399;p57"/>
          <p:cNvSpPr txBox="1"/>
          <p:nvPr>
            <p:ph type="title"/>
          </p:nvPr>
        </p:nvSpPr>
        <p:spPr>
          <a:xfrm>
            <a:off x="311700" y="445025"/>
            <a:ext cx="24267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Who?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What?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Where?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>
            <p:ph idx="1" type="body"/>
          </p:nvPr>
        </p:nvSpPr>
        <p:spPr>
          <a:xfrm>
            <a:off x="3030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Moving the ship on a 2D plane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Shooting weapons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Destroying asteroids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Collecting credits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Buying weapons/items</a:t>
            </a:r>
            <a:endParaRPr/>
          </a:p>
        </p:txBody>
      </p:sp>
      <p:sp>
        <p:nvSpPr>
          <p:cNvPr id="405" name="Google Shape;405;p58"/>
          <p:cNvSpPr txBox="1"/>
          <p:nvPr>
            <p:ph idx="2" type="body"/>
          </p:nvPr>
        </p:nvSpPr>
        <p:spPr>
          <a:xfrm>
            <a:off x="316755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Obstacles to avoid </a:t>
            </a:r>
            <a:r>
              <a:rPr lang="en"/>
              <a:t>to facilitate challenge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ship to control to</a:t>
            </a:r>
            <a:r>
              <a:rPr lang="en"/>
              <a:t> facilitate 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Weapons to fire to facilitate 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Upgrades to buy to facilitate expression</a:t>
            </a:r>
            <a:endParaRPr/>
          </a:p>
        </p:txBody>
      </p:sp>
      <p:sp>
        <p:nvSpPr>
          <p:cNvPr id="406" name="Google Shape;406;p58"/>
          <p:cNvSpPr txBox="1"/>
          <p:nvPr>
            <p:ph idx="3" type="body"/>
          </p:nvPr>
        </p:nvSpPr>
        <p:spPr>
          <a:xfrm>
            <a:off x="60321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Challenge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Expression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Fantasy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8"/>
          <p:cNvSpPr/>
          <p:nvPr/>
        </p:nvSpPr>
        <p:spPr>
          <a:xfrm>
            <a:off x="303000" y="4440975"/>
            <a:ext cx="19830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NON-IMMERSIVE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>
            <p:ph idx="1" type="body"/>
          </p:nvPr>
        </p:nvSpPr>
        <p:spPr>
          <a:xfrm>
            <a:off x="3030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Moving the ship in a 3D plane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Shooting weapons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Destroying asteroids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Collecting credits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Buying weapons/items</a:t>
            </a:r>
            <a:endParaRPr/>
          </a:p>
        </p:txBody>
      </p:sp>
      <p:sp>
        <p:nvSpPr>
          <p:cNvPr id="413" name="Google Shape;413;p59"/>
          <p:cNvSpPr txBox="1"/>
          <p:nvPr>
            <p:ph idx="2" type="body"/>
          </p:nvPr>
        </p:nvSpPr>
        <p:spPr>
          <a:xfrm>
            <a:off x="316755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Obstacles to avoid to facilitate challenge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ship to control to facilitate 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</a:t>
            </a:r>
            <a:r>
              <a:rPr lang="en"/>
              <a:t>first person view to</a:t>
            </a:r>
            <a:r>
              <a:rPr lang="en"/>
              <a:t> facilitate 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Weapons to fire to facilitate 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Upgrades to buy to facilitate expression</a:t>
            </a:r>
            <a:endParaRPr/>
          </a:p>
        </p:txBody>
      </p:sp>
      <p:sp>
        <p:nvSpPr>
          <p:cNvPr id="414" name="Google Shape;414;p59"/>
          <p:cNvSpPr txBox="1"/>
          <p:nvPr>
            <p:ph idx="3" type="body"/>
          </p:nvPr>
        </p:nvSpPr>
        <p:spPr>
          <a:xfrm>
            <a:off x="60321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Challenge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Expression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Fantasy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9"/>
          <p:cNvSpPr/>
          <p:nvPr/>
        </p:nvSpPr>
        <p:spPr>
          <a:xfrm>
            <a:off x="303000" y="4440975"/>
            <a:ext cx="24555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AUGMENTED REALITY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Scripting game logic and mechanics using Unity and Visual Studio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Designing a mobile game UI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Implementing touchscreen controls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Creating 3D models using Blender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Creating music and sound effects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Prototype</a:t>
            </a:r>
            <a:endParaRPr/>
          </a:p>
        </p:txBody>
      </p:sp>
      <p:sp>
        <p:nvSpPr>
          <p:cNvPr id="427" name="Google Shape;427;p61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475" y="3107200"/>
            <a:ext cx="2187025" cy="172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2"/>
          <p:cNvSpPr txBox="1"/>
          <p:nvPr>
            <p:ph type="title"/>
          </p:nvPr>
        </p:nvSpPr>
        <p:spPr>
          <a:xfrm>
            <a:off x="2347800" y="-766525"/>
            <a:ext cx="4448400" cy="23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Footage of Game in Unity</a:t>
            </a:r>
            <a:endParaRPr/>
          </a:p>
        </p:txBody>
      </p:sp>
      <p:pic>
        <p:nvPicPr>
          <p:cNvPr id="434" name="Google Shape;434;p62" title="NewCam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/>
          <p:nvPr>
            <p:ph type="title"/>
          </p:nvPr>
        </p:nvSpPr>
        <p:spPr>
          <a:xfrm>
            <a:off x="2347800" y="-766525"/>
            <a:ext cx="4448400" cy="23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Footage of Game in Unity</a:t>
            </a:r>
            <a:endParaRPr/>
          </a:p>
        </p:txBody>
      </p:sp>
      <p:pic>
        <p:nvPicPr>
          <p:cNvPr id="440" name="Google Shape;440;p63" title="Prototype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9144001" cy="512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0A3D91"/>
      </a:dk1>
      <a:lt1>
        <a:srgbClr val="F3F3F3"/>
      </a:lt1>
      <a:dk2>
        <a:srgbClr val="1D1D1D"/>
      </a:dk2>
      <a:lt2>
        <a:srgbClr val="A4C2F4"/>
      </a:lt2>
      <a:accent1>
        <a:srgbClr val="FFFFFF"/>
      </a:accent1>
      <a:accent2>
        <a:srgbClr val="0A3D91"/>
      </a:accent2>
      <a:accent3>
        <a:srgbClr val="1D1D1D"/>
      </a:accent3>
      <a:accent4>
        <a:srgbClr val="F6F5EC"/>
      </a:accent4>
      <a:accent5>
        <a:srgbClr val="0A3D91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