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0" r:id="rId1"/>
  </p:sldMasterIdLst>
  <p:sldIdLst>
    <p:sldId id="256" r:id="rId2"/>
    <p:sldId id="257" r:id="rId3"/>
    <p:sldId id="258" r:id="rId4"/>
    <p:sldId id="259" r:id="rId5"/>
    <p:sldId id="260" r:id="rId6"/>
    <p:sldId id="270" r:id="rId7"/>
    <p:sldId id="261" r:id="rId8"/>
    <p:sldId id="269" r:id="rId9"/>
    <p:sldId id="262" r:id="rId10"/>
    <p:sldId id="263" r:id="rId11"/>
    <p:sldId id="265" r:id="rId12"/>
    <p:sldId id="268" r:id="rId13"/>
    <p:sldId id="266" r:id="rId14"/>
    <p:sldId id="267"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FC8E00-113E-461B-83A8-BF7633DE8AC2}" type="datetimeFigureOut">
              <a:rPr lang="en-IN" smtClean="0"/>
              <a:t>14-09-2020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267138-53B3-428A-81FB-26064349B8AF}" type="slidenum">
              <a:rPr lang="en-IN" smtClean="0"/>
              <a:t>‹#›</a:t>
            </a:fld>
            <a:endParaRPr lang="en-IN"/>
          </a:p>
        </p:txBody>
      </p:sp>
    </p:spTree>
    <p:extLst>
      <p:ext uri="{BB962C8B-B14F-4D97-AF65-F5344CB8AC3E}">
        <p14:creationId xmlns:p14="http://schemas.microsoft.com/office/powerpoint/2010/main" val="1873363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FC8E00-113E-461B-83A8-BF7633DE8AC2}" type="datetimeFigureOut">
              <a:rPr lang="en-IN" smtClean="0"/>
              <a:t>14-09-2020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267138-53B3-428A-81FB-26064349B8AF}" type="slidenum">
              <a:rPr lang="en-IN" smtClean="0"/>
              <a:t>‹#›</a:t>
            </a:fld>
            <a:endParaRPr lang="en-IN"/>
          </a:p>
        </p:txBody>
      </p:sp>
    </p:spTree>
    <p:extLst>
      <p:ext uri="{BB962C8B-B14F-4D97-AF65-F5344CB8AC3E}">
        <p14:creationId xmlns:p14="http://schemas.microsoft.com/office/powerpoint/2010/main" val="1497308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FC8E00-113E-461B-83A8-BF7633DE8AC2}" type="datetimeFigureOut">
              <a:rPr lang="en-IN" smtClean="0"/>
              <a:t>14-09-2020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267138-53B3-428A-81FB-26064349B8A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07856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FC8E00-113E-461B-83A8-BF7633DE8AC2}" type="datetimeFigureOut">
              <a:rPr lang="en-IN" smtClean="0"/>
              <a:t>14-09-2020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267138-53B3-428A-81FB-26064349B8AF}" type="slidenum">
              <a:rPr lang="en-IN" smtClean="0"/>
              <a:t>‹#›</a:t>
            </a:fld>
            <a:endParaRPr lang="en-IN"/>
          </a:p>
        </p:txBody>
      </p:sp>
    </p:spTree>
    <p:extLst>
      <p:ext uri="{BB962C8B-B14F-4D97-AF65-F5344CB8AC3E}">
        <p14:creationId xmlns:p14="http://schemas.microsoft.com/office/powerpoint/2010/main" val="183394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FC8E00-113E-461B-83A8-BF7633DE8AC2}" type="datetimeFigureOut">
              <a:rPr lang="en-IN" smtClean="0"/>
              <a:t>14-09-2020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267138-53B3-428A-81FB-26064349B8A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49735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FC8E00-113E-461B-83A8-BF7633DE8AC2}" type="datetimeFigureOut">
              <a:rPr lang="en-IN" smtClean="0"/>
              <a:t>14-09-2020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267138-53B3-428A-81FB-26064349B8AF}" type="slidenum">
              <a:rPr lang="en-IN" smtClean="0"/>
              <a:t>‹#›</a:t>
            </a:fld>
            <a:endParaRPr lang="en-IN"/>
          </a:p>
        </p:txBody>
      </p:sp>
    </p:spTree>
    <p:extLst>
      <p:ext uri="{BB962C8B-B14F-4D97-AF65-F5344CB8AC3E}">
        <p14:creationId xmlns:p14="http://schemas.microsoft.com/office/powerpoint/2010/main" val="235581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FC8E00-113E-461B-83A8-BF7633DE8AC2}" type="datetimeFigureOut">
              <a:rPr lang="en-IN" smtClean="0"/>
              <a:t>14-09-2020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267138-53B3-428A-81FB-26064349B8AF}" type="slidenum">
              <a:rPr lang="en-IN" smtClean="0"/>
              <a:t>‹#›</a:t>
            </a:fld>
            <a:endParaRPr lang="en-IN"/>
          </a:p>
        </p:txBody>
      </p:sp>
    </p:spTree>
    <p:extLst>
      <p:ext uri="{BB962C8B-B14F-4D97-AF65-F5344CB8AC3E}">
        <p14:creationId xmlns:p14="http://schemas.microsoft.com/office/powerpoint/2010/main" val="6358384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FC8E00-113E-461B-83A8-BF7633DE8AC2}" type="datetimeFigureOut">
              <a:rPr lang="en-IN" smtClean="0"/>
              <a:t>14-09-2020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267138-53B3-428A-81FB-26064349B8AF}" type="slidenum">
              <a:rPr lang="en-IN" smtClean="0"/>
              <a:t>‹#›</a:t>
            </a:fld>
            <a:endParaRPr lang="en-IN"/>
          </a:p>
        </p:txBody>
      </p:sp>
    </p:spTree>
    <p:extLst>
      <p:ext uri="{BB962C8B-B14F-4D97-AF65-F5344CB8AC3E}">
        <p14:creationId xmlns:p14="http://schemas.microsoft.com/office/powerpoint/2010/main" val="1155859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FC8E00-113E-461B-83A8-BF7633DE8AC2}" type="datetimeFigureOut">
              <a:rPr lang="en-IN" smtClean="0"/>
              <a:t>14-09-2020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267138-53B3-428A-81FB-26064349B8AF}" type="slidenum">
              <a:rPr lang="en-IN" smtClean="0"/>
              <a:t>‹#›</a:t>
            </a:fld>
            <a:endParaRPr lang="en-IN"/>
          </a:p>
        </p:txBody>
      </p:sp>
    </p:spTree>
    <p:extLst>
      <p:ext uri="{BB962C8B-B14F-4D97-AF65-F5344CB8AC3E}">
        <p14:creationId xmlns:p14="http://schemas.microsoft.com/office/powerpoint/2010/main" val="2068798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FC8E00-113E-461B-83A8-BF7633DE8AC2}" type="datetimeFigureOut">
              <a:rPr lang="en-IN" smtClean="0"/>
              <a:t>14-09-2020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267138-53B3-428A-81FB-26064349B8AF}" type="slidenum">
              <a:rPr lang="en-IN" smtClean="0"/>
              <a:t>‹#›</a:t>
            </a:fld>
            <a:endParaRPr lang="en-IN"/>
          </a:p>
        </p:txBody>
      </p:sp>
    </p:spTree>
    <p:extLst>
      <p:ext uri="{BB962C8B-B14F-4D97-AF65-F5344CB8AC3E}">
        <p14:creationId xmlns:p14="http://schemas.microsoft.com/office/powerpoint/2010/main" val="1863209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FC8E00-113E-461B-83A8-BF7633DE8AC2}" type="datetimeFigureOut">
              <a:rPr lang="en-IN" smtClean="0"/>
              <a:t>14-09-2020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267138-53B3-428A-81FB-26064349B8AF}" type="slidenum">
              <a:rPr lang="en-IN" smtClean="0"/>
              <a:t>‹#›</a:t>
            </a:fld>
            <a:endParaRPr lang="en-IN"/>
          </a:p>
        </p:txBody>
      </p:sp>
    </p:spTree>
    <p:extLst>
      <p:ext uri="{BB962C8B-B14F-4D97-AF65-F5344CB8AC3E}">
        <p14:creationId xmlns:p14="http://schemas.microsoft.com/office/powerpoint/2010/main" val="249823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FC8E00-113E-461B-83A8-BF7633DE8AC2}" type="datetimeFigureOut">
              <a:rPr lang="en-IN" smtClean="0"/>
              <a:t>14-09-2020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267138-53B3-428A-81FB-26064349B8AF}" type="slidenum">
              <a:rPr lang="en-IN" smtClean="0"/>
              <a:t>‹#›</a:t>
            </a:fld>
            <a:endParaRPr lang="en-IN"/>
          </a:p>
        </p:txBody>
      </p:sp>
    </p:spTree>
    <p:extLst>
      <p:ext uri="{BB962C8B-B14F-4D97-AF65-F5344CB8AC3E}">
        <p14:creationId xmlns:p14="http://schemas.microsoft.com/office/powerpoint/2010/main" val="2447318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FC8E00-113E-461B-83A8-BF7633DE8AC2}" type="datetimeFigureOut">
              <a:rPr lang="en-IN" smtClean="0"/>
              <a:t>14-09-2020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267138-53B3-428A-81FB-26064349B8AF}" type="slidenum">
              <a:rPr lang="en-IN" smtClean="0"/>
              <a:t>‹#›</a:t>
            </a:fld>
            <a:endParaRPr lang="en-IN"/>
          </a:p>
        </p:txBody>
      </p:sp>
    </p:spTree>
    <p:extLst>
      <p:ext uri="{BB962C8B-B14F-4D97-AF65-F5344CB8AC3E}">
        <p14:creationId xmlns:p14="http://schemas.microsoft.com/office/powerpoint/2010/main" val="2691003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FC8E00-113E-461B-83A8-BF7633DE8AC2}" type="datetimeFigureOut">
              <a:rPr lang="en-IN" smtClean="0"/>
              <a:t>14-09-2020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267138-53B3-428A-81FB-26064349B8AF}" type="slidenum">
              <a:rPr lang="en-IN" smtClean="0"/>
              <a:t>‹#›</a:t>
            </a:fld>
            <a:endParaRPr lang="en-IN"/>
          </a:p>
        </p:txBody>
      </p:sp>
    </p:spTree>
    <p:extLst>
      <p:ext uri="{BB962C8B-B14F-4D97-AF65-F5344CB8AC3E}">
        <p14:creationId xmlns:p14="http://schemas.microsoft.com/office/powerpoint/2010/main" val="4142818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FC8E00-113E-461B-83A8-BF7633DE8AC2}" type="datetimeFigureOut">
              <a:rPr lang="en-IN" smtClean="0"/>
              <a:t>14-09-2020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267138-53B3-428A-81FB-26064349B8AF}" type="slidenum">
              <a:rPr lang="en-IN" smtClean="0"/>
              <a:t>‹#›</a:t>
            </a:fld>
            <a:endParaRPr lang="en-IN"/>
          </a:p>
        </p:txBody>
      </p:sp>
    </p:spTree>
    <p:extLst>
      <p:ext uri="{BB962C8B-B14F-4D97-AF65-F5344CB8AC3E}">
        <p14:creationId xmlns:p14="http://schemas.microsoft.com/office/powerpoint/2010/main" val="3741792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267138-53B3-428A-81FB-26064349B8AF}" type="slidenum">
              <a:rPr lang="en-IN" smtClean="0"/>
              <a:t>‹#›</a:t>
            </a:fld>
            <a:endParaRPr lang="en-IN"/>
          </a:p>
        </p:txBody>
      </p:sp>
      <p:sp>
        <p:nvSpPr>
          <p:cNvPr id="5" name="Date Placeholder 4"/>
          <p:cNvSpPr>
            <a:spLocks noGrp="1"/>
          </p:cNvSpPr>
          <p:nvPr>
            <p:ph type="dt" sz="half" idx="10"/>
          </p:nvPr>
        </p:nvSpPr>
        <p:spPr/>
        <p:txBody>
          <a:bodyPr/>
          <a:lstStyle/>
          <a:p>
            <a:fld id="{51FC8E00-113E-461B-83A8-BF7633DE8AC2}" type="datetimeFigureOut">
              <a:rPr lang="en-IN" smtClean="0"/>
              <a:t>14-09-2020</a:t>
            </a:fld>
            <a:endParaRPr lang="en-IN"/>
          </a:p>
        </p:txBody>
      </p:sp>
    </p:spTree>
    <p:extLst>
      <p:ext uri="{BB962C8B-B14F-4D97-AF65-F5344CB8AC3E}">
        <p14:creationId xmlns:p14="http://schemas.microsoft.com/office/powerpoint/2010/main" val="294390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FC8E00-113E-461B-83A8-BF7633DE8AC2}" type="datetimeFigureOut">
              <a:rPr lang="en-IN" smtClean="0"/>
              <a:t>14-09-2020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5267138-53B3-428A-81FB-26064349B8AF}" type="slidenum">
              <a:rPr lang="en-IN" smtClean="0"/>
              <a:t>‹#›</a:t>
            </a:fld>
            <a:endParaRPr lang="en-IN"/>
          </a:p>
        </p:txBody>
      </p:sp>
    </p:spTree>
    <p:extLst>
      <p:ext uri="{BB962C8B-B14F-4D97-AF65-F5344CB8AC3E}">
        <p14:creationId xmlns:p14="http://schemas.microsoft.com/office/powerpoint/2010/main" val="2387348035"/>
      </p:ext>
    </p:extLst>
  </p:cSld>
  <p:clrMap bg1="lt1" tx1="dk1" bg2="lt2" tx2="dk2" accent1="accent1" accent2="accent2" accent3="accent3" accent4="accent4" accent5="accent5" accent6="accent6" hlink="hlink" folHlink="folHlink"/>
  <p:sldLayoutIdLst>
    <p:sldLayoutId id="2147483981" r:id="rId1"/>
    <p:sldLayoutId id="2147483982" r:id="rId2"/>
    <p:sldLayoutId id="2147483983" r:id="rId3"/>
    <p:sldLayoutId id="2147483984" r:id="rId4"/>
    <p:sldLayoutId id="2147483985" r:id="rId5"/>
    <p:sldLayoutId id="2147483986" r:id="rId6"/>
    <p:sldLayoutId id="2147483987" r:id="rId7"/>
    <p:sldLayoutId id="2147483988" r:id="rId8"/>
    <p:sldLayoutId id="2147483989" r:id="rId9"/>
    <p:sldLayoutId id="2147483990" r:id="rId10"/>
    <p:sldLayoutId id="2147483991" r:id="rId11"/>
    <p:sldLayoutId id="2147483992" r:id="rId12"/>
    <p:sldLayoutId id="2147483993" r:id="rId13"/>
    <p:sldLayoutId id="2147483994" r:id="rId14"/>
    <p:sldLayoutId id="2147483995" r:id="rId15"/>
    <p:sldLayoutId id="214748399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Language_construct" TargetMode="External"/><Relationship Id="rId13" Type="http://schemas.openxmlformats.org/officeDocument/2006/relationships/hyperlink" Target="https://en.wikipedia.org/wiki/Programming_paradigms" TargetMode="External"/><Relationship Id="rId3" Type="http://schemas.openxmlformats.org/officeDocument/2006/relationships/hyperlink" Target="https://en.wikipedia.org/wiki/High-level_programming_language" TargetMode="External"/><Relationship Id="rId7" Type="http://schemas.openxmlformats.org/officeDocument/2006/relationships/hyperlink" Target="https://en.wikipedia.org/wiki/Off-side_rule" TargetMode="External"/><Relationship Id="rId12" Type="http://schemas.openxmlformats.org/officeDocument/2006/relationships/hyperlink" Target="https://en.wikipedia.org/wiki/Garbage_collection_(computer_science)" TargetMode="External"/><Relationship Id="rId17" Type="http://schemas.openxmlformats.org/officeDocument/2006/relationships/hyperlink" Target="https://en.wikipedia.org/wiki/Standard_library" TargetMode="External"/><Relationship Id="rId2" Type="http://schemas.openxmlformats.org/officeDocument/2006/relationships/hyperlink" Target="https://en.wikipedia.org/wiki/Interpreted_language" TargetMode="External"/><Relationship Id="rId16" Type="http://schemas.openxmlformats.org/officeDocument/2006/relationships/hyperlink" Target="https://en.wikipedia.org/wiki/Functional_programming" TargetMode="External"/><Relationship Id="rId1" Type="http://schemas.openxmlformats.org/officeDocument/2006/relationships/slideLayout" Target="../slideLayouts/slideLayout7.xml"/><Relationship Id="rId6" Type="http://schemas.openxmlformats.org/officeDocument/2006/relationships/hyperlink" Target="https://en.wikipedia.org/wiki/Code_readability" TargetMode="External"/><Relationship Id="rId11" Type="http://schemas.openxmlformats.org/officeDocument/2006/relationships/hyperlink" Target="https://en.wikipedia.org/wiki/Dynamic_programming_language" TargetMode="External"/><Relationship Id="rId5" Type="http://schemas.openxmlformats.org/officeDocument/2006/relationships/hyperlink" Target="https://en.wikipedia.org/wiki/Guido_van_Rossum" TargetMode="External"/><Relationship Id="rId15" Type="http://schemas.openxmlformats.org/officeDocument/2006/relationships/hyperlink" Target="https://en.wikipedia.org/wiki/Procedural_programming" TargetMode="External"/><Relationship Id="rId10" Type="http://schemas.openxmlformats.org/officeDocument/2006/relationships/hyperlink" Target="https://en.wikipedia.org/wiki/Programmers" TargetMode="External"/><Relationship Id="rId4" Type="http://schemas.openxmlformats.org/officeDocument/2006/relationships/hyperlink" Target="https://en.wikipedia.org/wiki/General-purpose_programming_language" TargetMode="External"/><Relationship Id="rId9" Type="http://schemas.openxmlformats.org/officeDocument/2006/relationships/hyperlink" Target="https://en.wikipedia.org/wiki/Object-oriented_programming" TargetMode="External"/><Relationship Id="rId14" Type="http://schemas.openxmlformats.org/officeDocument/2006/relationships/hyperlink" Target="https://en.wikipedia.org/wiki/Structured_programming"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searchsqlserver.techtarget.com/definition/SQL" TargetMode="External"/><Relationship Id="rId2" Type="http://schemas.openxmlformats.org/officeDocument/2006/relationships/hyperlink" Target="https://searchdatamanagement.techtarget.com/definition/RDBMS-relational-database-management-system" TargetMode="External"/><Relationship Id="rId1" Type="http://schemas.openxmlformats.org/officeDocument/2006/relationships/slideLayout" Target="../slideLayouts/slideLayout7.xml"/><Relationship Id="rId6" Type="http://schemas.openxmlformats.org/officeDocument/2006/relationships/hyperlink" Target="https://searchwindowsserver.techtarget.com/definition/Windows" TargetMode="External"/><Relationship Id="rId5" Type="http://schemas.openxmlformats.org/officeDocument/2006/relationships/hyperlink" Target="https://searchdatacenter.techtarget.com/definition/Unix" TargetMode="External"/><Relationship Id="rId4" Type="http://schemas.openxmlformats.org/officeDocument/2006/relationships/hyperlink" Target="https://searchdatacenter.techtarget.com/definition/Linux-operating-syste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627F-FDCD-4D97-90CE-37AF78E8F552}"/>
              </a:ext>
            </a:extLst>
          </p:cNvPr>
          <p:cNvSpPr>
            <a:spLocks noGrp="1"/>
          </p:cNvSpPr>
          <p:nvPr>
            <p:ph type="ctrTitle"/>
          </p:nvPr>
        </p:nvSpPr>
        <p:spPr>
          <a:xfrm>
            <a:off x="1358283" y="16742"/>
            <a:ext cx="8146539" cy="1096899"/>
          </a:xfrm>
        </p:spPr>
        <p:txBody>
          <a:bodyPr/>
          <a:lstStyle/>
          <a:p>
            <a:r>
              <a:rPr lang="en-US" sz="2400" b="1" dirty="0">
                <a:solidFill>
                  <a:schemeClr val="tx1"/>
                </a:solidFill>
                <a:latin typeface="Times New Roman" panose="02020603050405020304" pitchFamily="18" charset="0"/>
                <a:ea typeface="Times New Roman" panose="02020603050405020304" pitchFamily="18" charset="0"/>
                <a:cs typeface="Times" panose="02020603050405020304" pitchFamily="18" charset="0"/>
              </a:rPr>
              <a:t>WLE-COME TO </a:t>
            </a:r>
            <a:r>
              <a:rPr lang="en-US" sz="2400" b="1" dirty="0">
                <a:solidFill>
                  <a:schemeClr val="tx1"/>
                </a:solidFill>
                <a:effectLst/>
                <a:latin typeface="Times New Roman" panose="02020603050405020304" pitchFamily="18" charset="0"/>
                <a:ea typeface="Times New Roman" panose="02020603050405020304" pitchFamily="18" charset="0"/>
                <a:cs typeface="Times" panose="02020603050405020304" pitchFamily="18" charset="0"/>
              </a:rPr>
              <a:t>UNITED TRADE PAYROLL SYSTEM</a:t>
            </a:r>
            <a:endParaRPr lang="en-IN" sz="2400" dirty="0"/>
          </a:p>
        </p:txBody>
      </p:sp>
      <p:sp>
        <p:nvSpPr>
          <p:cNvPr id="3" name="Subtitle 2">
            <a:extLst>
              <a:ext uri="{FF2B5EF4-FFF2-40B4-BE49-F238E27FC236}">
                <a16:creationId xmlns:a16="http://schemas.microsoft.com/office/drawing/2014/main" id="{803D6CBF-44BD-494D-90BC-3E20B060B9E2}"/>
              </a:ext>
            </a:extLst>
          </p:cNvPr>
          <p:cNvSpPr>
            <a:spLocks noGrp="1"/>
          </p:cNvSpPr>
          <p:nvPr>
            <p:ph type="subTitle" idx="1"/>
          </p:nvPr>
        </p:nvSpPr>
        <p:spPr/>
        <p:txBody>
          <a:bodyPr/>
          <a:lstStyle/>
          <a:p>
            <a:r>
              <a:rPr lang="en-US" sz="2400" b="1" dirty="0">
                <a:effectLst/>
                <a:latin typeface="Times New Roman" panose="02020603050405020304" pitchFamily="18" charset="0"/>
                <a:ea typeface="Times New Roman" panose="02020603050405020304" pitchFamily="18" charset="0"/>
                <a:cs typeface="Times" panose="02020603050405020304" pitchFamily="18" charset="0"/>
              </a:rPr>
              <a:t> </a:t>
            </a:r>
            <a:endParaRPr lang="en-IN" dirty="0"/>
          </a:p>
        </p:txBody>
      </p:sp>
      <p:pic>
        <p:nvPicPr>
          <p:cNvPr id="7" name="Picture 6">
            <a:extLst>
              <a:ext uri="{FF2B5EF4-FFF2-40B4-BE49-F238E27FC236}">
                <a16:creationId xmlns:a16="http://schemas.microsoft.com/office/drawing/2014/main" id="{4EDA9AF6-9A2B-4B1B-9C31-1ACEB76D66D8}"/>
              </a:ext>
            </a:extLst>
          </p:cNvPr>
          <p:cNvPicPr>
            <a:picLocks noChangeAspect="1"/>
          </p:cNvPicPr>
          <p:nvPr/>
        </p:nvPicPr>
        <p:blipFill>
          <a:blip r:embed="rId2"/>
          <a:stretch>
            <a:fillRect/>
          </a:stretch>
        </p:blipFill>
        <p:spPr>
          <a:xfrm>
            <a:off x="883328" y="1556400"/>
            <a:ext cx="10425344" cy="4988865"/>
          </a:xfrm>
          <a:prstGeom prst="rect">
            <a:avLst/>
          </a:prstGeom>
        </p:spPr>
      </p:pic>
    </p:spTree>
    <p:extLst>
      <p:ext uri="{BB962C8B-B14F-4D97-AF65-F5344CB8AC3E}">
        <p14:creationId xmlns:p14="http://schemas.microsoft.com/office/powerpoint/2010/main" val="845896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D417F9-9151-48DF-B6EC-1E4FB3F10858}"/>
              </a:ext>
            </a:extLst>
          </p:cNvPr>
          <p:cNvSpPr txBox="1"/>
          <p:nvPr/>
        </p:nvSpPr>
        <p:spPr>
          <a:xfrm>
            <a:off x="674703" y="-12800"/>
            <a:ext cx="10679837" cy="5142946"/>
          </a:xfrm>
          <a:prstGeom prst="rect">
            <a:avLst/>
          </a:prstGeom>
          <a:noFill/>
        </p:spPr>
        <p:txBody>
          <a:bodyPr wrap="square">
            <a:spAutoFit/>
          </a:bodyPr>
          <a:lstStyle/>
          <a:p>
            <a:pPr indent="457200" algn="just">
              <a:lnSpc>
                <a:spcPct val="150000"/>
              </a:lnSpc>
            </a:pPr>
            <a:r>
              <a:rPr lang="en-US" sz="2000" b="1"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indent="457200" algn="just">
              <a:lnSpc>
                <a:spcPct val="150000"/>
              </a:lnSpc>
            </a:pPr>
            <a:r>
              <a:rPr lang="en-US" sz="2000" b="1" dirty="0">
                <a:solidFill>
                  <a:srgbClr val="000000"/>
                </a:solidFill>
                <a:effectLst/>
                <a:latin typeface="Times New Roman" panose="02020603050405020304" pitchFamily="18" charset="0"/>
                <a:ea typeface="Times New Roman" panose="02020603050405020304" pitchFamily="18" charset="0"/>
              </a:rPr>
              <a:t>Objective:</a:t>
            </a:r>
            <a:endParaRPr lang="en-IN" sz="1800" dirty="0">
              <a:effectLst/>
              <a:latin typeface="Times New Roman" panose="02020603050405020304" pitchFamily="18" charset="0"/>
              <a:ea typeface="Times New Roman" panose="02020603050405020304" pitchFamily="18" charset="0"/>
            </a:endParaRPr>
          </a:p>
          <a:p>
            <a:pPr marL="342900" lvl="0" indent="-342900" algn="just" fontAlgn="base">
              <a:lnSpc>
                <a:spcPct val="115000"/>
              </a:lnSpc>
              <a:spcAft>
                <a:spcPts val="1000"/>
              </a:spcAft>
              <a:buFont typeface="+mj-lt"/>
              <a:buAutoNum type="arabicParen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Employee Payment for United Industries</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“objective is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to provide a system that manages the employee details,  the Payroll activity is done in a  company depending upon the employee's attendance and its calculation which is very huge.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fontAlgn="base"/>
            <a:r>
              <a:rPr lang="en-US" sz="1800" dirty="0">
                <a:effectLst/>
                <a:latin typeface="Times New Roman" panose="02020603050405020304" pitchFamily="18" charset="0"/>
                <a:ea typeface="Times New Roman" panose="02020603050405020304" pitchFamily="18" charset="0"/>
                <a:cs typeface="Times" panose="02020603050405020304" pitchFamily="18" charset="0"/>
              </a:rPr>
              <a:t> </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457200" algn="just" fontAlgn="base"/>
            <a:r>
              <a:rPr lang="en-US" sz="1800" dirty="0">
                <a:effectLst/>
                <a:latin typeface="Times New Roman" panose="02020603050405020304" pitchFamily="18" charset="0"/>
                <a:ea typeface="Times New Roman" panose="02020603050405020304" pitchFamily="18" charset="0"/>
                <a:cs typeface="Times" panose="02020603050405020304" pitchFamily="18" charset="0"/>
              </a:rPr>
              <a:t>2) The users will consume less amount of time through a computerized system rather than working manually.</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457200" algn="just" fontAlgn="base"/>
            <a:r>
              <a:rPr lang="en-US" sz="1800" dirty="0">
                <a:effectLst/>
                <a:latin typeface="Times New Roman" panose="02020603050405020304" pitchFamily="18" charset="0"/>
                <a:ea typeface="Times New Roman" panose="02020603050405020304" pitchFamily="18" charset="0"/>
                <a:cs typeface="Times" panose="02020603050405020304" pitchFamily="18" charset="0"/>
              </a:rPr>
              <a:t> </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457200" algn="just" fontAlgn="base"/>
            <a:r>
              <a:rPr lang="en-US" sz="1800" dirty="0">
                <a:effectLst/>
                <a:latin typeface="Times New Roman" panose="02020603050405020304" pitchFamily="18" charset="0"/>
                <a:ea typeface="Times New Roman" panose="02020603050405020304" pitchFamily="18" charset="0"/>
                <a:cs typeface="Times" panose="02020603050405020304" pitchFamily="18" charset="0"/>
              </a:rPr>
              <a:t>3) The system will take care of all the payroll activities like managing each employee’s attendance, the number of leaves taken by that particular employee and calculation in a very quick manner.</a:t>
            </a:r>
            <a:br>
              <a:rPr lang="en-US" sz="1800" dirty="0">
                <a:effectLst/>
                <a:latin typeface="Times New Roman" panose="02020603050405020304" pitchFamily="18" charset="0"/>
                <a:ea typeface="Times New Roman" panose="02020603050405020304" pitchFamily="18" charset="0"/>
                <a:cs typeface="Times" panose="02020603050405020304" pitchFamily="18" charset="0"/>
              </a:rPr>
            </a:br>
            <a:br>
              <a:rPr lang="en-US" sz="1800" dirty="0">
                <a:effectLst/>
                <a:latin typeface="Times New Roman" panose="02020603050405020304" pitchFamily="18" charset="0"/>
                <a:ea typeface="Times New Roman" panose="02020603050405020304" pitchFamily="18" charset="0"/>
                <a:cs typeface="Times" panose="02020603050405020304" pitchFamily="18" charset="0"/>
              </a:rPr>
            </a:b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457200" algn="just" fontAlgn="base"/>
            <a:r>
              <a:rPr lang="en-US" sz="1800" dirty="0">
                <a:effectLst/>
                <a:latin typeface="Times New Roman" panose="02020603050405020304" pitchFamily="18" charset="0"/>
                <a:ea typeface="Times New Roman" panose="02020603050405020304" pitchFamily="18" charset="0"/>
                <a:cs typeface="Times" panose="02020603050405020304" pitchFamily="18" charset="0"/>
              </a:rPr>
              <a:t>4). Data storing is easier.  Paperwork will be reduced and the company staffs spend more time monitoring the progress.  The system is user-friendly and easy to use.</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457200" algn="just" fontAlgn="base"/>
            <a:r>
              <a:rPr lang="en-US" sz="1800" dirty="0">
                <a:effectLst/>
                <a:latin typeface="Times New Roman" panose="02020603050405020304" pitchFamily="18" charset="0"/>
                <a:ea typeface="Times New Roman" panose="02020603050405020304" pitchFamily="18" charset="0"/>
                <a:cs typeface="Times" panose="02020603050405020304" pitchFamily="18" charset="0"/>
              </a:rPr>
              <a:t> </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R="457200" algn="just">
              <a:lnSpc>
                <a:spcPct val="150000"/>
              </a:lnSpc>
              <a:spcAft>
                <a:spcPts val="1500"/>
              </a:spcAft>
              <a:tabLst>
                <a:tab pos="457200" algn="l"/>
                <a:tab pos="3657600" algn="l"/>
                <a:tab pos="457200" algn="l"/>
                <a:tab pos="965200" algn="l"/>
                <a:tab pos="3657600" algn="l"/>
              </a:tabLst>
            </a:pPr>
            <a:r>
              <a:rPr lang="en-US" sz="1800" b="1" dirty="0">
                <a:solidFill>
                  <a:srgbClr val="000000"/>
                </a:solidFill>
                <a:effectLst/>
                <a:latin typeface="Times New Roman" panose="02020603050405020304" pitchFamily="18" charset="0"/>
                <a:ea typeface="Times New Roman" panose="02020603050405020304" pitchFamily="18" charset="0"/>
              </a:rPr>
              <a:t> </a:t>
            </a:r>
            <a:endParaRPr lang="en-IN" sz="2000" b="1"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7175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12973A-A25F-4162-8FB3-ADA8F788FA79}"/>
              </a:ext>
            </a:extLst>
          </p:cNvPr>
          <p:cNvSpPr txBox="1"/>
          <p:nvPr/>
        </p:nvSpPr>
        <p:spPr>
          <a:xfrm>
            <a:off x="124287" y="372862"/>
            <a:ext cx="11487705" cy="6459717"/>
          </a:xfrm>
          <a:prstGeom prst="rect">
            <a:avLst/>
          </a:prstGeom>
          <a:noFill/>
        </p:spPr>
        <p:txBody>
          <a:bodyPr wrap="square">
            <a:spAutoFit/>
          </a:bodyPr>
          <a:lstStyle/>
          <a:p>
            <a:pPr marL="457200">
              <a:tabLst>
                <a:tab pos="4939030" algn="l"/>
              </a:tabLst>
            </a:pPr>
            <a:r>
              <a:rPr lang="en-US" sz="1200" dirty="0">
                <a:effectLst/>
                <a:latin typeface="Arial" panose="020B0604020202020204" pitchFamily="34" charset="0"/>
                <a:ea typeface="Times New Roman" panose="02020603050405020304" pitchFamily="18" charset="0"/>
                <a:cs typeface="Times" panose="02020603050405020304" pitchFamily="18" charset="0"/>
              </a:rPr>
              <a:t> </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342900" marR="457200" lvl="0" indent="-342900" algn="just">
              <a:lnSpc>
                <a:spcPct val="150000"/>
              </a:lnSpc>
              <a:spcAft>
                <a:spcPts val="1500"/>
              </a:spcAft>
              <a:buFont typeface="+mj-lt"/>
              <a:buAutoNum type="arabicPeriod" startAt="3"/>
              <a:tabLst>
                <a:tab pos="457200" algn="l"/>
                <a:tab pos="3657600" algn="l"/>
                <a:tab pos="457200" algn="l"/>
                <a:tab pos="965200" algn="l"/>
                <a:tab pos="3657600" algn="l"/>
              </a:tabLst>
            </a:pPr>
            <a:r>
              <a:rPr lang="en-US" sz="2000" b="1" dirty="0">
                <a:solidFill>
                  <a:srgbClr val="000000"/>
                </a:solidFill>
                <a:effectLst/>
                <a:latin typeface="Times New Roman" panose="02020603050405020304" pitchFamily="18" charset="0"/>
                <a:ea typeface="Times New Roman" panose="02020603050405020304" pitchFamily="18" charset="0"/>
              </a:rPr>
              <a:t>User Manual :</a:t>
            </a:r>
            <a:endParaRPr lang="en-IN" sz="2000" b="1" dirty="0">
              <a:solidFill>
                <a:srgbClr val="000000"/>
              </a:solidFill>
              <a:effectLst/>
              <a:latin typeface="Times New Roman" panose="02020603050405020304" pitchFamily="18" charset="0"/>
              <a:ea typeface="Times New Roman" panose="02020603050405020304" pitchFamily="18" charset="0"/>
            </a:endParaRPr>
          </a:p>
          <a:p>
            <a:pPr marL="228600" marR="457200" algn="just">
              <a:lnSpc>
                <a:spcPct val="150000"/>
              </a:lnSpc>
              <a:spcAft>
                <a:spcPts val="1500"/>
              </a:spcAft>
              <a:tabLst>
                <a:tab pos="457200" algn="l"/>
                <a:tab pos="3657600" algn="l"/>
                <a:tab pos="457200" algn="l"/>
                <a:tab pos="965200" algn="l"/>
                <a:tab pos="3657600" algn="l"/>
              </a:tabLst>
            </a:pPr>
            <a:r>
              <a:rPr lang="en-US" sz="2000" b="1" dirty="0">
                <a:solidFill>
                  <a:srgbClr val="000000"/>
                </a:solidFill>
                <a:effectLst/>
                <a:latin typeface="Times New Roman" panose="02020603050405020304" pitchFamily="18" charset="0"/>
                <a:ea typeface="Times New Roman" panose="02020603050405020304" pitchFamily="18" charset="0"/>
              </a:rPr>
              <a:t>Menu Explanation :</a:t>
            </a:r>
            <a:endParaRPr lang="en-IN" sz="2000" b="1" dirty="0">
              <a:solidFill>
                <a:srgbClr val="000000"/>
              </a:solidFill>
              <a:effectLst/>
              <a:latin typeface="Times New Roman" panose="02020603050405020304" pitchFamily="18" charset="0"/>
              <a:ea typeface="Times New Roman" panose="02020603050405020304" pitchFamily="18" charset="0"/>
            </a:endParaRPr>
          </a:p>
          <a:p>
            <a:pPr marL="457200" algn="just">
              <a:lnSpc>
                <a:spcPct val="150000"/>
              </a:lnSpc>
            </a:pPr>
            <a:r>
              <a:rPr lang="en-US" sz="1800" b="1" dirty="0">
                <a:effectLst/>
                <a:latin typeface="Times New Roman" panose="02020603050405020304" pitchFamily="18" charset="0"/>
                <a:ea typeface="Times New Roman" panose="02020603050405020304" pitchFamily="18" charset="0"/>
                <a:cs typeface="Times" panose="02020603050405020304" pitchFamily="18" charset="0"/>
              </a:rPr>
              <a:t>4.1 Masters:</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457200" indent="457200" algn="just">
              <a:lnSpc>
                <a:spcPct val="150000"/>
              </a:lnSpc>
            </a:pPr>
            <a:r>
              <a:rPr lang="en-US" sz="1800" dirty="0">
                <a:effectLst/>
                <a:latin typeface="Times New Roman" panose="02020603050405020304" pitchFamily="18" charset="0"/>
                <a:ea typeface="Times New Roman" panose="02020603050405020304" pitchFamily="18" charset="0"/>
                <a:cs typeface="Times" panose="02020603050405020304" pitchFamily="18" charset="0"/>
              </a:rPr>
              <a:t>This module helps the administrator to enter the designation and the related description. It also helps to add the department.</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457200" algn="just"/>
            <a:r>
              <a:rPr lang="en-US" sz="1800" dirty="0">
                <a:effectLst/>
                <a:latin typeface="Times New Roman" panose="02020603050405020304" pitchFamily="18" charset="0"/>
                <a:ea typeface="Times New Roman" panose="02020603050405020304" pitchFamily="18" charset="0"/>
                <a:cs typeface="Times" panose="02020603050405020304" pitchFamily="18" charset="0"/>
              </a:rPr>
              <a:t> </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457200" algn="just">
              <a:lnSpc>
                <a:spcPct val="150000"/>
              </a:lnSpc>
            </a:pPr>
            <a:r>
              <a:rPr lang="en-US" sz="1800" b="1" dirty="0">
                <a:effectLst/>
                <a:latin typeface="Times New Roman" panose="02020603050405020304" pitchFamily="18" charset="0"/>
                <a:ea typeface="Times New Roman" panose="02020603050405020304" pitchFamily="18" charset="0"/>
                <a:cs typeface="Times" panose="02020603050405020304" pitchFamily="18" charset="0"/>
              </a:rPr>
              <a:t>4.2 Employee:</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457200" indent="457200" algn="just">
              <a:lnSpc>
                <a:spcPct val="150000"/>
              </a:lnSpc>
            </a:pPr>
            <a:r>
              <a:rPr lang="en-US" sz="1800" dirty="0">
                <a:effectLst/>
                <a:latin typeface="Times New Roman" panose="02020603050405020304" pitchFamily="18" charset="0"/>
                <a:ea typeface="Times New Roman" panose="02020603050405020304" pitchFamily="18" charset="0"/>
                <a:cs typeface="Times" panose="02020603050405020304" pitchFamily="18" charset="0"/>
              </a:rPr>
              <a:t>This module helps to add the details of the employee like the personal detail and the employee detail. </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457200" algn="just"/>
            <a:r>
              <a:rPr lang="en-US" sz="1800" dirty="0">
                <a:effectLst/>
                <a:latin typeface="Times New Roman" panose="02020603050405020304" pitchFamily="18" charset="0"/>
                <a:ea typeface="Times New Roman" panose="02020603050405020304" pitchFamily="18" charset="0"/>
                <a:cs typeface="Times" panose="02020603050405020304" pitchFamily="18" charset="0"/>
              </a:rPr>
              <a:t> </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457200" algn="just">
              <a:lnSpc>
                <a:spcPct val="150000"/>
              </a:lnSpc>
            </a:pPr>
            <a:r>
              <a:rPr lang="en-US" sz="1800" b="1" dirty="0">
                <a:effectLst/>
                <a:latin typeface="Times New Roman" panose="02020603050405020304" pitchFamily="18" charset="0"/>
                <a:ea typeface="Times New Roman" panose="02020603050405020304" pitchFamily="18" charset="0"/>
                <a:cs typeface="Times" panose="02020603050405020304" pitchFamily="18" charset="0"/>
              </a:rPr>
              <a:t>4.3 Search:</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457200" indent="457200" algn="just">
              <a:lnSpc>
                <a:spcPct val="150000"/>
              </a:lnSpc>
            </a:pPr>
            <a:r>
              <a:rPr lang="en-US" sz="1800" dirty="0">
                <a:effectLst/>
                <a:latin typeface="Times New Roman" panose="02020603050405020304" pitchFamily="18" charset="0"/>
                <a:ea typeface="Times New Roman" panose="02020603050405020304" pitchFamily="18" charset="0"/>
                <a:cs typeface="Times" panose="02020603050405020304" pitchFamily="18" charset="0"/>
              </a:rPr>
              <a:t>This module helps to search the employee details department wise and designation wise.</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457200" algn="just"/>
            <a:r>
              <a:rPr lang="en-US" sz="1800" dirty="0">
                <a:effectLst/>
                <a:latin typeface="Times New Roman" panose="02020603050405020304" pitchFamily="18" charset="0"/>
                <a:ea typeface="Times New Roman" panose="02020603050405020304" pitchFamily="18" charset="0"/>
                <a:cs typeface="Times" panose="02020603050405020304" pitchFamily="18" charset="0"/>
              </a:rPr>
              <a:t> </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457200" algn="just"/>
            <a:r>
              <a:rPr lang="en-US" sz="1800" b="1" dirty="0">
                <a:effectLst/>
                <a:latin typeface="Times New Roman" panose="02020603050405020304" pitchFamily="18" charset="0"/>
                <a:ea typeface="Times New Roman" panose="02020603050405020304" pitchFamily="18" charset="0"/>
                <a:cs typeface="Times" panose="02020603050405020304" pitchFamily="18" charset="0"/>
              </a:rPr>
              <a:t> </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457200" algn="just">
              <a:lnSpc>
                <a:spcPct val="150000"/>
              </a:lnSpc>
              <a:spcAft>
                <a:spcPts val="600"/>
              </a:spcAft>
            </a:pPr>
            <a:r>
              <a:rPr lang="en-US" sz="1800" dirty="0">
                <a:effectLst/>
                <a:latin typeface="Times New Roman" panose="02020603050405020304" pitchFamily="18" charset="0"/>
                <a:ea typeface="Times New Roman" panose="02020603050405020304" pitchFamily="18" charset="0"/>
                <a:cs typeface="Times" panose="02020603050405020304" pitchFamily="18" charset="0"/>
              </a:rPr>
              <a:t> </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457200" marR="457200" algn="just">
              <a:lnSpc>
                <a:spcPct val="150000"/>
              </a:lnSpc>
              <a:spcAft>
                <a:spcPts val="1500"/>
              </a:spcAft>
              <a:tabLst>
                <a:tab pos="457200" algn="l"/>
                <a:tab pos="3657600" algn="l"/>
                <a:tab pos="457200" algn="l"/>
                <a:tab pos="965200" algn="l"/>
                <a:tab pos="3657600" algn="l"/>
              </a:tabLst>
            </a:pPr>
            <a:r>
              <a:rPr lang="en-US" sz="1800" b="0" dirty="0">
                <a:solidFill>
                  <a:srgbClr val="000000"/>
                </a:solidFill>
                <a:effectLst/>
                <a:latin typeface="Times New Roman" panose="02020603050405020304" pitchFamily="18" charset="0"/>
                <a:ea typeface="Times New Roman" panose="02020603050405020304" pitchFamily="18" charset="0"/>
              </a:rPr>
              <a:t> </a:t>
            </a:r>
            <a:endParaRPr lang="en-IN" sz="2000" b="1"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73393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3D24D2-19D2-4E02-AD5F-E56B9D680AF3}"/>
              </a:ext>
            </a:extLst>
          </p:cNvPr>
          <p:cNvSpPr txBox="1"/>
          <p:nvPr/>
        </p:nvSpPr>
        <p:spPr>
          <a:xfrm>
            <a:off x="1136340" y="783004"/>
            <a:ext cx="9357065" cy="5166735"/>
          </a:xfrm>
          <a:prstGeom prst="rect">
            <a:avLst/>
          </a:prstGeom>
          <a:noFill/>
        </p:spPr>
        <p:txBody>
          <a:bodyPr wrap="square">
            <a:spAutoFit/>
          </a:bodyPr>
          <a:lstStyle/>
          <a:p>
            <a:pPr marL="457200" algn="just">
              <a:lnSpc>
                <a:spcPct val="150000"/>
              </a:lnSpc>
            </a:pPr>
            <a:r>
              <a:rPr lang="en-US" sz="1800" b="1" dirty="0">
                <a:effectLst/>
                <a:latin typeface="Times New Roman" panose="02020603050405020304" pitchFamily="18" charset="0"/>
                <a:ea typeface="Times New Roman" panose="02020603050405020304" pitchFamily="18" charset="0"/>
                <a:cs typeface="Times" panose="02020603050405020304" pitchFamily="18" charset="0"/>
              </a:rPr>
              <a:t>3.2.4 Attendance:</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457200" indent="457200" algn="just">
              <a:lnSpc>
                <a:spcPct val="150000"/>
              </a:lnSpc>
            </a:pPr>
            <a:r>
              <a:rPr lang="en-US" sz="1800" dirty="0">
                <a:effectLst/>
                <a:latin typeface="Times New Roman" panose="02020603050405020304" pitchFamily="18" charset="0"/>
                <a:ea typeface="Times New Roman" panose="02020603050405020304" pitchFamily="18" charset="0"/>
                <a:cs typeface="Times" panose="02020603050405020304" pitchFamily="18" charset="0"/>
              </a:rPr>
              <a:t>This module helps to different types of leave for different year. It also helps the employee to enter their entry and exit time. Using the attendance module the employee can also check their remaining leaves and also apply for the leave.</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457200" algn="just"/>
            <a:r>
              <a:rPr lang="en-US" sz="1800" b="1" dirty="0">
                <a:effectLst/>
                <a:latin typeface="Times New Roman" panose="02020603050405020304" pitchFamily="18" charset="0"/>
                <a:ea typeface="Times New Roman" panose="02020603050405020304" pitchFamily="18" charset="0"/>
                <a:cs typeface="Times" panose="02020603050405020304" pitchFamily="18" charset="0"/>
              </a:rPr>
              <a:t> </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457200" algn="just">
              <a:lnSpc>
                <a:spcPct val="150000"/>
              </a:lnSpc>
            </a:pPr>
            <a:r>
              <a:rPr lang="en-US" sz="1800" b="1" dirty="0">
                <a:effectLst/>
                <a:latin typeface="Times New Roman" panose="02020603050405020304" pitchFamily="18" charset="0"/>
                <a:ea typeface="Times New Roman" panose="02020603050405020304" pitchFamily="18" charset="0"/>
                <a:cs typeface="Times" panose="02020603050405020304" pitchFamily="18" charset="0"/>
              </a:rPr>
              <a:t>3.2.5 Salary:</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457200" indent="457200" algn="just">
              <a:lnSpc>
                <a:spcPct val="150000"/>
              </a:lnSpc>
            </a:pPr>
            <a:r>
              <a:rPr lang="en-US" sz="1800" dirty="0">
                <a:effectLst/>
                <a:latin typeface="Times New Roman" panose="02020603050405020304" pitchFamily="18" charset="0"/>
                <a:ea typeface="Times New Roman" panose="02020603050405020304" pitchFamily="18" charset="0"/>
                <a:cs typeface="Times" panose="02020603050405020304" pitchFamily="18" charset="0"/>
              </a:rPr>
              <a:t>This module helps to calculate the salary by adding the allowances and the basic salary and by deducting the deductions based on the leaves and also the PF, ESI. It also helps to generate the employee pay slip.</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457200" indent="457200" algn="just">
              <a:lnSpc>
                <a:spcPct val="150000"/>
              </a:lnSpc>
            </a:pP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457200" algn="just">
              <a:lnSpc>
                <a:spcPct val="150000"/>
              </a:lnSpc>
            </a:pPr>
            <a:r>
              <a:rPr lang="en-US" sz="1800" b="1" dirty="0">
                <a:effectLst/>
                <a:latin typeface="Times New Roman" panose="02020603050405020304" pitchFamily="18" charset="0"/>
                <a:ea typeface="Times New Roman" panose="02020603050405020304" pitchFamily="18" charset="0"/>
                <a:cs typeface="Times" panose="02020603050405020304" pitchFamily="18" charset="0"/>
              </a:rPr>
              <a:t>3.2.6 Report:</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457200" indent="457200" algn="just">
              <a:lnSpc>
                <a:spcPct val="150000"/>
              </a:lnSpc>
            </a:pPr>
            <a:r>
              <a:rPr lang="en-US" sz="1800" dirty="0">
                <a:effectLst/>
                <a:latin typeface="Times New Roman" panose="02020603050405020304" pitchFamily="18" charset="0"/>
                <a:ea typeface="Times New Roman" panose="02020603050405020304" pitchFamily="18" charset="0"/>
                <a:cs typeface="Times" panose="02020603050405020304" pitchFamily="18" charset="0"/>
              </a:rPr>
              <a:t>This module helps to generate the administrative reports like the Salary Report, Attendance Report and the Employee Report which is in can be exported to word, pdf.</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p:txBody>
      </p:sp>
    </p:spTree>
    <p:extLst>
      <p:ext uri="{BB962C8B-B14F-4D97-AF65-F5344CB8AC3E}">
        <p14:creationId xmlns:p14="http://schemas.microsoft.com/office/powerpoint/2010/main" val="3532318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59C779-A291-432F-BF5B-9B0D5740BDEE}"/>
              </a:ext>
            </a:extLst>
          </p:cNvPr>
          <p:cNvSpPr txBox="1"/>
          <p:nvPr/>
        </p:nvSpPr>
        <p:spPr>
          <a:xfrm>
            <a:off x="852256" y="339209"/>
            <a:ext cx="9765437" cy="6294031"/>
          </a:xfrm>
          <a:prstGeom prst="rect">
            <a:avLst/>
          </a:prstGeom>
          <a:noFill/>
        </p:spPr>
        <p:txBody>
          <a:bodyPr wrap="square">
            <a:spAutoFit/>
          </a:bodyPr>
          <a:lstStyle/>
          <a:p>
            <a:pPr marL="228600">
              <a:lnSpc>
                <a:spcPct val="150000"/>
              </a:lnSpc>
              <a:spcAft>
                <a:spcPts val="1000"/>
              </a:spcAft>
            </a:pPr>
            <a:endParaRPr lang="en-IN" sz="1000" dirty="0">
              <a:effectLst/>
              <a:latin typeface="Arial" panose="020B0604020202020204" pitchFamily="34" charset="0"/>
              <a:ea typeface="Times New Roman" panose="02020603050405020304" pitchFamily="18" charset="0"/>
              <a:cs typeface="Times" panose="02020603050405020304" pitchFamily="18" charset="0"/>
            </a:endParaRPr>
          </a:p>
          <a:p>
            <a:pPr marL="342900" lvl="0" indent="-342900">
              <a:lnSpc>
                <a:spcPct val="150000"/>
              </a:lnSpc>
              <a:spcAft>
                <a:spcPts val="1000"/>
              </a:spcAft>
              <a:buSzPts val="1600"/>
              <a:buFont typeface="Wingdings" panose="05000000000000000000" pitchFamily="2" charset="2"/>
              <a:buChar char=""/>
            </a:pPr>
            <a:r>
              <a:rPr lang="en-US" sz="1400" b="1" dirty="0">
                <a:effectLst/>
                <a:latin typeface="Arial" panose="020B0604020202020204" pitchFamily="34" charset="0"/>
                <a:ea typeface="Times New Roman" panose="02020603050405020304" pitchFamily="18" charset="0"/>
                <a:cs typeface="Times" panose="02020603050405020304" pitchFamily="18" charset="0"/>
              </a:rPr>
              <a:t>Modules:</a:t>
            </a:r>
            <a:endParaRPr lang="en-IN" sz="1000" dirty="0">
              <a:effectLst/>
              <a:latin typeface="Arial" panose="020B0604020202020204" pitchFamily="34" charset="0"/>
              <a:ea typeface="Times New Roman" panose="02020603050405020304" pitchFamily="18" charset="0"/>
              <a:cs typeface="Times" panose="02020603050405020304" pitchFamily="18" charset="0"/>
            </a:endParaRPr>
          </a:p>
          <a:p>
            <a:pPr marL="457200" indent="228600"/>
            <a:r>
              <a:rPr lang="en-US" sz="1200" dirty="0">
                <a:effectLst/>
                <a:latin typeface="Times New Roman" panose="02020603050405020304" pitchFamily="18" charset="0"/>
                <a:ea typeface="Times New Roman" panose="02020603050405020304" pitchFamily="18" charset="0"/>
                <a:cs typeface="Times" panose="02020603050405020304" pitchFamily="18" charset="0"/>
              </a:rPr>
              <a:t>The system comprises of 1 major module with their sub-modules as follows:</a:t>
            </a:r>
            <a:endParaRPr lang="en-IN" sz="1000" dirty="0">
              <a:effectLst/>
              <a:latin typeface="Arial" panose="020B0604020202020204" pitchFamily="34" charset="0"/>
              <a:ea typeface="Times New Roman" panose="02020603050405020304" pitchFamily="18" charset="0"/>
              <a:cs typeface="Times" panose="02020603050405020304" pitchFamily="18" charset="0"/>
            </a:endParaRPr>
          </a:p>
          <a:p>
            <a:pPr marL="342900" lvl="0" indent="-342900">
              <a:lnSpc>
                <a:spcPct val="150000"/>
              </a:lnSpc>
              <a:buFont typeface="Calibri" panose="020F0502020204030204" pitchFamily="34" charset="0"/>
              <a:buAutoNum type="arabicPeriod"/>
            </a:pPr>
            <a:r>
              <a:rPr lang="en-IN" sz="1200" b="1" u="sng" dirty="0">
                <a:effectLst/>
                <a:latin typeface="Times New Roman" panose="02020603050405020304" pitchFamily="18" charset="0"/>
                <a:ea typeface="Times New Roman" panose="02020603050405020304" pitchFamily="18" charset="0"/>
                <a:cs typeface="Times New Roman" panose="02020603050405020304" pitchFamily="18" charset="0"/>
              </a:rPr>
              <a:t>HR:</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50000"/>
              </a:lnSpc>
              <a:buFont typeface="Symbol" panose="05050102010706020507" pitchFamily="18" charset="2"/>
              <a:buChar char=""/>
            </a:pP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Login:</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HR can login in his personal account using id and password.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50000"/>
              </a:lnSpc>
              <a:buFont typeface="Symbol" panose="05050102010706020507" pitchFamily="18" charset="2"/>
              <a:buChar char=""/>
            </a:pP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Add Employee:</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HR can add employees personal details, Salary details and leave bifurcation.</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914400">
              <a:lnSpc>
                <a:spcPct val="150000"/>
              </a:lnSpc>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50000"/>
              </a:lnSpc>
              <a:buFont typeface="Symbol" panose="05050102010706020507" pitchFamily="18" charset="2"/>
              <a:buChar char=""/>
            </a:pP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Add Attendance: </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HR can Upload Monthly Attendance excel File for Each Employee</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914400">
              <a:lnSpc>
                <a:spcPct val="150000"/>
              </a:lnSpc>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50000"/>
              </a:lnSpc>
              <a:buFont typeface="Symbol" panose="05050102010706020507" pitchFamily="18" charset="2"/>
              <a:buChar char=""/>
            </a:pP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Add Advance </a:t>
            </a:r>
            <a:r>
              <a:rPr lang="en-IN" sz="1200" b="1" dirty="0" err="1">
                <a:effectLst/>
                <a:latin typeface="Times New Roman" panose="02020603050405020304" pitchFamily="18" charset="0"/>
                <a:ea typeface="Times New Roman" panose="02020603050405020304" pitchFamily="18" charset="0"/>
                <a:cs typeface="Times New Roman" panose="02020603050405020304" pitchFamily="18" charset="0"/>
              </a:rPr>
              <a:t>Detalis</a:t>
            </a: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HR can Add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Advace</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Details for Each Employee</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914400">
              <a:lnSpc>
                <a:spcPct val="150000"/>
              </a:lnSpc>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50000"/>
              </a:lnSpc>
              <a:buFont typeface="Symbol" panose="05050102010706020507" pitchFamily="18" charset="2"/>
              <a:buChar char=""/>
            </a:pP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Add Salary Details : </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HR can Add Salary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Detalis</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for Each Employee</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50000"/>
              </a:lnSpc>
              <a:buFont typeface="Symbol" panose="05050102010706020507" pitchFamily="18" charset="2"/>
              <a:buChar char=""/>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50000"/>
              </a:lnSpc>
              <a:buFont typeface="Symbol" panose="05050102010706020507" pitchFamily="18" charset="2"/>
              <a:buChar char=""/>
            </a:pP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Add City &amp; Post Details : </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HR can Add City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Amd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Post Details for Each Employee</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914400">
              <a:lnSpc>
                <a:spcPct val="150000"/>
              </a:lnSpc>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50000"/>
              </a:lnSpc>
              <a:buFont typeface="Symbol" panose="05050102010706020507" pitchFamily="18" charset="2"/>
              <a:buChar char=""/>
            </a:pP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Salary Calculation:</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HR can calculate salary and manage leaves.</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914400">
              <a:lnSpc>
                <a:spcPct val="150000"/>
              </a:lnSpc>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50000"/>
              </a:lnSpc>
              <a:buFont typeface="Symbol" panose="05050102010706020507" pitchFamily="18" charset="2"/>
              <a:buChar char=""/>
            </a:pP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Salary Slip:</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salary slip will be generated and automatically email will be sent.</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914400">
              <a:lnSpc>
                <a:spcPct val="150000"/>
              </a:lnSpc>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50000"/>
              </a:lnSpc>
              <a:spcAft>
                <a:spcPts val="1000"/>
              </a:spcAft>
              <a:buFont typeface="Symbol" panose="05050102010706020507" pitchFamily="18" charset="2"/>
              <a:buChar char=""/>
            </a:pP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Manage Employee: </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HR can manage employee’s details.</a:t>
            </a:r>
            <a:endParaRPr lang="en-IN" sz="1000" dirty="0">
              <a:effectLst/>
              <a:latin typeface="Arial" panose="020B0604020202020204" pitchFamily="34" charset="0"/>
              <a:ea typeface="Times New Roman" panose="02020603050405020304" pitchFamily="18" charset="0"/>
              <a:cs typeface="Times" panose="02020603050405020304" pitchFamily="18" charset="0"/>
            </a:endParaRPr>
          </a:p>
          <a:p>
            <a:pPr marL="457200"/>
            <a:r>
              <a:rPr lang="en-US" sz="1200" b="1" dirty="0">
                <a:effectLst/>
                <a:latin typeface="Times New Roman" panose="02020603050405020304" pitchFamily="18" charset="0"/>
                <a:ea typeface="Times New Roman" panose="02020603050405020304" pitchFamily="18" charset="0"/>
                <a:cs typeface="Times" panose="02020603050405020304" pitchFamily="18" charset="0"/>
              </a:rPr>
              <a:t> </a:t>
            </a:r>
            <a:endParaRPr lang="en-IN" sz="1000" dirty="0">
              <a:effectLst/>
              <a:latin typeface="Arial" panose="020B0604020202020204" pitchFamily="34" charset="0"/>
              <a:ea typeface="Times New Roman" panose="02020603050405020304" pitchFamily="18" charset="0"/>
              <a:cs typeface="Times" panose="02020603050405020304" pitchFamily="18" charset="0"/>
            </a:endParaRPr>
          </a:p>
        </p:txBody>
      </p:sp>
    </p:spTree>
    <p:extLst>
      <p:ext uri="{BB962C8B-B14F-4D97-AF65-F5344CB8AC3E}">
        <p14:creationId xmlns:p14="http://schemas.microsoft.com/office/powerpoint/2010/main" val="2933409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029E4AEF-B31D-430E-BD4A-05CD9BF38F3D}"/>
              </a:ext>
            </a:extLst>
          </p:cNvPr>
          <p:cNvSpPr txBox="1"/>
          <p:nvPr/>
        </p:nvSpPr>
        <p:spPr>
          <a:xfrm>
            <a:off x="1447060" y="1182046"/>
            <a:ext cx="9152878" cy="4498347"/>
          </a:xfrm>
          <a:prstGeom prst="rect">
            <a:avLst/>
          </a:prstGeom>
          <a:noFill/>
        </p:spPr>
        <p:txBody>
          <a:bodyPr wrap="square">
            <a:spAutoFit/>
          </a:bodyPr>
          <a:lstStyle/>
          <a:p>
            <a:pPr marL="457200">
              <a:lnSpc>
                <a:spcPct val="115000"/>
              </a:lnSpc>
              <a:spcAft>
                <a:spcPts val="1000"/>
              </a:spcAft>
            </a:pP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000" dirty="0">
              <a:effectLst/>
              <a:latin typeface="Arial" panose="020B0604020202020204" pitchFamily="34" charset="0"/>
              <a:ea typeface="Times New Roman" panose="02020603050405020304" pitchFamily="18" charset="0"/>
              <a:cs typeface="Times" panose="02020603050405020304" pitchFamily="18" charset="0"/>
            </a:endParaRPr>
          </a:p>
          <a:p>
            <a:pPr marL="342900" lvl="0" indent="-342900">
              <a:lnSpc>
                <a:spcPct val="115000"/>
              </a:lnSpc>
              <a:spcAft>
                <a:spcPts val="1000"/>
              </a:spcAft>
              <a:buFont typeface="Wingdings" panose="05000000000000000000" pitchFamily="2" charset="2"/>
              <a:buChar char=""/>
            </a:pPr>
            <a:r>
              <a:rPr lang="en-US" sz="1200" b="1" dirty="0">
                <a:effectLst/>
                <a:latin typeface="Times New Roman" panose="02020603050405020304" pitchFamily="18" charset="0"/>
                <a:ea typeface="Times New Roman" panose="02020603050405020304" pitchFamily="18" charset="0"/>
                <a:cs typeface="Times" panose="02020603050405020304" pitchFamily="18" charset="0"/>
              </a:rPr>
              <a:t>Advantages:</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342900" lvl="0" indent="-342900">
              <a:lnSpc>
                <a:spcPct val="150000"/>
              </a:lnSpc>
              <a:buFont typeface="Symbol" panose="05050102010706020507" pitchFamily="18" charset="2"/>
              <a:buChar char=""/>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Saves hr department time</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Easy to access the system anytime.</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fontAlgn="base">
              <a:buFont typeface="Symbol" panose="05050102010706020507" pitchFamily="18" charset="2"/>
              <a:buChar char=""/>
            </a:pPr>
            <a:r>
              <a:rPr lang="en-IN" sz="1200" dirty="0">
                <a:solidFill>
                  <a:srgbClr val="262626"/>
                </a:solidFill>
                <a:effectLst/>
                <a:latin typeface="Times New Roman" panose="02020603050405020304" pitchFamily="18" charset="0"/>
                <a:ea typeface="Times New Roman" panose="02020603050405020304" pitchFamily="18" charset="0"/>
                <a:cs typeface="Times" panose="02020603050405020304" pitchFamily="18" charset="0"/>
              </a:rPr>
              <a:t>work out payroll calculations and deductions quicker</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342900" lvl="0" indent="-342900" fontAlgn="base">
              <a:buFont typeface="Symbol" panose="05050102010706020507" pitchFamily="18" charset="2"/>
              <a:buChar char=""/>
            </a:pPr>
            <a:r>
              <a:rPr lang="en-IN" sz="1200" dirty="0">
                <a:solidFill>
                  <a:srgbClr val="262626"/>
                </a:solidFill>
                <a:effectLst/>
                <a:latin typeface="Times New Roman" panose="02020603050405020304" pitchFamily="18" charset="0"/>
                <a:ea typeface="Times New Roman" panose="02020603050405020304" pitchFamily="18" charset="0"/>
                <a:cs typeface="Times" panose="02020603050405020304" pitchFamily="18" charset="0"/>
              </a:rPr>
              <a:t>generate accurate payslips</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342900" lvl="0" indent="-342900" fontAlgn="base">
              <a:buFont typeface="Symbol" panose="05050102010706020507" pitchFamily="18" charset="2"/>
              <a:buChar char=""/>
            </a:pPr>
            <a:r>
              <a:rPr lang="en-IN" sz="1200" dirty="0">
                <a:solidFill>
                  <a:srgbClr val="262626"/>
                </a:solidFill>
                <a:effectLst/>
                <a:latin typeface="Times New Roman" panose="02020603050405020304" pitchFamily="18" charset="0"/>
                <a:ea typeface="Times New Roman" panose="02020603050405020304" pitchFamily="18" charset="0"/>
                <a:cs typeface="Times" panose="02020603050405020304" pitchFamily="18" charset="0"/>
              </a:rPr>
              <a:t>calculate bonuses, expenses, holiday pay, etc with minimum effort</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342900" lvl="0" indent="-342900" fontAlgn="base">
              <a:buFont typeface="Symbol" panose="05050102010706020507" pitchFamily="18" charset="2"/>
              <a:buChar char=""/>
            </a:pPr>
            <a:r>
              <a:rPr lang="en-IN" sz="1200" dirty="0">
                <a:solidFill>
                  <a:srgbClr val="262626"/>
                </a:solidFill>
                <a:effectLst/>
                <a:latin typeface="Times New Roman" panose="02020603050405020304" pitchFamily="18" charset="0"/>
                <a:ea typeface="Times New Roman" panose="02020603050405020304" pitchFamily="18" charset="0"/>
                <a:cs typeface="Times" panose="02020603050405020304" pitchFamily="18" charset="0"/>
              </a:rPr>
              <a:t>store data such as payslips and annual reports in a secure, easily accessible system</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914400">
              <a:lnSpc>
                <a:spcPct val="150000"/>
              </a:lnSpc>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startAt="3"/>
            </a:pP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Limitation :</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It requires large database</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lvl="2" indent="-228600" fontAlgn="base">
              <a:lnSpc>
                <a:spcPct val="115000"/>
              </a:lnSpc>
              <a:buFont typeface="Wingdings" panose="05000000000000000000" pitchFamily="2" charset="2"/>
              <a:buChar char=""/>
            </a:pPr>
            <a:r>
              <a:rPr lang="en-IN" sz="12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data security, loss or theft</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lvl="2" indent="-228600" fontAlgn="base">
              <a:lnSpc>
                <a:spcPct val="115000"/>
              </a:lnSpc>
              <a:buFont typeface="Wingdings" panose="05000000000000000000" pitchFamily="2" charset="2"/>
              <a:buChar char=""/>
            </a:pPr>
            <a:r>
              <a:rPr lang="en-IN" sz="12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cyber security and fraud</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lvl="2" indent="-228600" fontAlgn="base">
              <a:lnSpc>
                <a:spcPct val="115000"/>
              </a:lnSpc>
              <a:spcAft>
                <a:spcPts val="1000"/>
              </a:spcAft>
              <a:buFont typeface="Wingdings" panose="05000000000000000000" pitchFamily="2" charset="2"/>
              <a:buChar char=""/>
            </a:pPr>
            <a:r>
              <a:rPr lang="en-IN" sz="12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information access, quality and control</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50000"/>
              </a:lnSpc>
            </a:pPr>
            <a:r>
              <a:rPr lang="en-US" sz="1200" dirty="0">
                <a:effectLst/>
                <a:latin typeface="Times New Roman" panose="02020603050405020304" pitchFamily="18" charset="0"/>
                <a:ea typeface="Times New Roman" panose="02020603050405020304" pitchFamily="18" charset="0"/>
                <a:cs typeface="Times" panose="02020603050405020304" pitchFamily="18" charset="0"/>
              </a:rPr>
              <a:t> </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342900" lvl="0" indent="-342900">
              <a:lnSpc>
                <a:spcPct val="115000"/>
              </a:lnSpc>
              <a:buFont typeface="Wingdings" panose="05000000000000000000" pitchFamily="2" charset="2"/>
              <a:buChar char=""/>
            </a:pP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Application	</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This application can be used by companies.</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1448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E8A7AB-AEDC-40FA-A7EA-C1D8EAA743E2}"/>
              </a:ext>
            </a:extLst>
          </p:cNvPr>
          <p:cNvSpPr txBox="1"/>
          <p:nvPr/>
        </p:nvSpPr>
        <p:spPr>
          <a:xfrm>
            <a:off x="3049480" y="3292720"/>
            <a:ext cx="6098958" cy="830997"/>
          </a:xfrm>
          <a:prstGeom prst="rect">
            <a:avLst/>
          </a:prstGeom>
          <a:noFill/>
        </p:spPr>
        <p:txBody>
          <a:bodyPr wrap="square">
            <a:spAutoFit/>
          </a:bodyPr>
          <a:lstStyle/>
          <a:p>
            <a:pPr algn="ctr"/>
            <a:r>
              <a:rPr lang="en-US" sz="7200" b="1" baseline="1000" dirty="0">
                <a:solidFill>
                  <a:srgbClr val="FF0000"/>
                </a:solidFill>
                <a:latin typeface="Algerian" panose="04020705040A02060702" pitchFamily="82" charset="0"/>
              </a:rPr>
              <a:t>Thank you !</a:t>
            </a:r>
          </a:p>
        </p:txBody>
      </p:sp>
    </p:spTree>
    <p:extLst>
      <p:ext uri="{BB962C8B-B14F-4D97-AF65-F5344CB8AC3E}">
        <p14:creationId xmlns:p14="http://schemas.microsoft.com/office/powerpoint/2010/main" val="400894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EC7EA-58D1-4B5C-8051-DF53BC836C4A}"/>
              </a:ext>
            </a:extLst>
          </p:cNvPr>
          <p:cNvSpPr>
            <a:spLocks noGrp="1"/>
          </p:cNvSpPr>
          <p:nvPr>
            <p:ph type="title"/>
          </p:nvPr>
        </p:nvSpPr>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                                           INTRODUCTION</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6BA196-A231-4327-B91F-E2FF3E910428}"/>
              </a:ext>
            </a:extLst>
          </p:cNvPr>
          <p:cNvSpPr>
            <a:spLocks noGrp="1"/>
          </p:cNvSpPr>
          <p:nvPr>
            <p:ph idx="1"/>
          </p:nvPr>
        </p:nvSpPr>
        <p:spPr>
          <a:xfrm>
            <a:off x="838199" y="1825625"/>
            <a:ext cx="10969101" cy="4351338"/>
          </a:xfrm>
        </p:spPr>
        <p:txBody>
          <a:bodyPr>
            <a:normAutofit/>
          </a:bodyPr>
          <a:lstStyle/>
          <a:p>
            <a:pPr marL="514350" indent="-285750" algn="just" fontAlgn="base">
              <a:buFont typeface="Wingdings" panose="05000000000000000000" pitchFamily="2" charset="2"/>
              <a:buChar char="v"/>
            </a:pPr>
            <a:r>
              <a:rPr lang="en-US" sz="1800" dirty="0">
                <a:solidFill>
                  <a:srgbClr val="000000"/>
                </a:solidFill>
                <a:latin typeface="Times New Roman" panose="02020603050405020304" pitchFamily="18" charset="0"/>
                <a:ea typeface="Times New Roman" panose="02020603050405020304" pitchFamily="18" charset="0"/>
                <a:cs typeface="Times" panose="02020603050405020304" pitchFamily="18" charset="0"/>
              </a:rPr>
              <a:t>Employee Payment for United Industries is an application that enables users to create and store Employee Records. The application also provides facilities of a payroll system that enables the user to generate </a:t>
            </a:r>
            <a:r>
              <a:rPr lang="en-US" sz="1800" dirty="0" err="1">
                <a:solidFill>
                  <a:srgbClr val="000000"/>
                </a:solidFill>
                <a:latin typeface="Times New Roman" panose="02020603050405020304" pitchFamily="18" charset="0"/>
                <a:ea typeface="Times New Roman" panose="02020603050405020304" pitchFamily="18" charset="0"/>
                <a:cs typeface="Times" panose="02020603050405020304" pitchFamily="18" charset="0"/>
              </a:rPr>
              <a:t>Payslips</a:t>
            </a:r>
            <a:r>
              <a:rPr lang="en-US" sz="1800" dirty="0">
                <a:solidFill>
                  <a:srgbClr val="000000"/>
                </a:solidFill>
                <a:latin typeface="Times New Roman" panose="02020603050405020304" pitchFamily="18" charset="0"/>
                <a:ea typeface="Times New Roman" panose="02020603050405020304" pitchFamily="18" charset="0"/>
                <a:cs typeface="Times" panose="02020603050405020304" pitchFamily="18" charset="0"/>
              </a:rPr>
              <a:t>. This application is helpful to the department of the organization which maintains data of employees related to an organization</a:t>
            </a:r>
            <a:r>
              <a:rPr lang="en-US" sz="1800" dirty="0">
                <a:solidFill>
                  <a:srgbClr val="000000"/>
                </a:solidFill>
                <a:effectLst/>
                <a:latin typeface="Times New Roman" panose="02020603050405020304" pitchFamily="18" charset="0"/>
                <a:ea typeface="Times New Roman" panose="02020603050405020304" pitchFamily="18" charset="0"/>
                <a:cs typeface="Times" panose="02020603050405020304" pitchFamily="18" charset="0"/>
              </a:rPr>
              <a:t>.</a:t>
            </a:r>
            <a:endParaRPr lang="en-IN" sz="1800" dirty="0">
              <a:effectLst/>
              <a:latin typeface="Arial" panose="020B0604020202020204" pitchFamily="34" charset="0"/>
              <a:ea typeface="Times New Roman" panose="02020603050405020304" pitchFamily="18" charset="0"/>
              <a:cs typeface="Times" panose="02020603050405020304" pitchFamily="18" charset="0"/>
            </a:endParaRPr>
          </a:p>
          <a:p>
            <a:pPr indent="0" fontAlgn="base">
              <a:buNone/>
            </a:pPr>
            <a:r>
              <a:rPr lang="en-US" sz="1800" dirty="0">
                <a:effectLst/>
                <a:latin typeface="Times New Roman" panose="02020603050405020304" pitchFamily="18" charset="0"/>
                <a:ea typeface="Times New Roman" panose="02020603050405020304" pitchFamily="18" charset="0"/>
                <a:cs typeface="Times" panose="02020603050405020304" pitchFamily="18" charset="0"/>
              </a:rPr>
              <a:t> </a:t>
            </a:r>
            <a:endParaRPr lang="en-IN" sz="1800" dirty="0">
              <a:effectLst/>
              <a:latin typeface="Arial" panose="020B0604020202020204" pitchFamily="34" charset="0"/>
              <a:ea typeface="Times New Roman" panose="02020603050405020304" pitchFamily="18" charset="0"/>
              <a:cs typeface="Times" panose="02020603050405020304" pitchFamily="18" charset="0"/>
            </a:endParaRPr>
          </a:p>
          <a:p>
            <a:pPr marL="742950" indent="-285750">
              <a:lnSpc>
                <a:spcPct val="150000"/>
              </a:lnSpc>
              <a:buFont typeface="Wingdings" panose="05000000000000000000" pitchFamily="2" charset="2"/>
              <a:buChar char="v"/>
            </a:pPr>
            <a:r>
              <a:rPr lang="en-US" sz="1800" dirty="0">
                <a:solidFill>
                  <a:schemeClr val="tx1"/>
                </a:solidFill>
                <a:effectLst/>
                <a:latin typeface="Times New Roman" panose="02020603050405020304" pitchFamily="18" charset="0"/>
                <a:ea typeface="Times New Roman" panose="02020603050405020304" pitchFamily="18" charset="0"/>
                <a:cs typeface="Times" panose="02020603050405020304" pitchFamily="18" charset="0"/>
              </a:rPr>
              <a:t>Payroll system is the heart of any Human Resource System of an organization. The solution has to take care of the calculation of salary as per rules of the company, income tax calculation and various deductions to be done from the salary including statutory deductions like Income tax and provident fund deductions. It has to generate pay-slip, cheque summary and MIS reports.</a:t>
            </a:r>
            <a:endParaRPr lang="en-IN" sz="1800" dirty="0">
              <a:solidFill>
                <a:schemeClr val="tx1"/>
              </a:solidFill>
              <a:effectLst/>
              <a:latin typeface="Arial" panose="020B0604020202020204" pitchFamily="34" charset="0"/>
              <a:ea typeface="Times New Roman" panose="02020603050405020304" pitchFamily="18" charset="0"/>
              <a:cs typeface="Times" panose="02020603050405020304" pitchFamily="18" charset="0"/>
            </a:endParaRPr>
          </a:p>
          <a:p>
            <a:endParaRPr lang="en-IN" dirty="0"/>
          </a:p>
        </p:txBody>
      </p:sp>
    </p:spTree>
    <p:extLst>
      <p:ext uri="{BB962C8B-B14F-4D97-AF65-F5344CB8AC3E}">
        <p14:creationId xmlns:p14="http://schemas.microsoft.com/office/powerpoint/2010/main" val="1370466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555063-EE00-4014-8EFA-FD8AF6981B51}"/>
              </a:ext>
            </a:extLst>
          </p:cNvPr>
          <p:cNvSpPr txBox="1"/>
          <p:nvPr/>
        </p:nvSpPr>
        <p:spPr>
          <a:xfrm>
            <a:off x="1260629" y="1624614"/>
            <a:ext cx="10386874" cy="3970318"/>
          </a:xfrm>
          <a:prstGeom prst="rect">
            <a:avLst/>
          </a:prstGeom>
          <a:noFill/>
        </p:spPr>
        <p:txBody>
          <a:bodyPr wrap="square">
            <a:spAutoFit/>
          </a:bodyPr>
          <a:lstStyle/>
          <a:p>
            <a:pPr marL="514350" indent="-285750" algn="just" fontAlgn="base">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cs typeface="Times" panose="02020603050405020304" pitchFamily="18" charset="0"/>
              </a:rPr>
              <a:t>It is understood that we are tired of managing thousand of odd papers, pay slips, payroll reports, and salary details and so on. Imagine that we have a payroll processing system which will generate our pay slips and payroll reports within seconds. We can help others automated your payroll system by developing a customized payroll application that suits your specific requirements.</a:t>
            </a:r>
            <a:endParaRPr lang="en-IN" sz="1800" dirty="0">
              <a:effectLst/>
              <a:latin typeface="Arial" panose="020B0604020202020204" pitchFamily="34" charset="0"/>
              <a:ea typeface="Times New Roman" panose="02020603050405020304" pitchFamily="18" charset="0"/>
              <a:cs typeface="Times" panose="02020603050405020304" pitchFamily="18" charset="0"/>
            </a:endParaRPr>
          </a:p>
          <a:p>
            <a:pPr marL="228600" algn="just" fontAlgn="base"/>
            <a:r>
              <a:rPr lang="en-US" sz="1800" dirty="0">
                <a:solidFill>
                  <a:srgbClr val="000000"/>
                </a:solidFill>
                <a:effectLst/>
                <a:latin typeface="Times New Roman" panose="02020603050405020304" pitchFamily="18" charset="0"/>
                <a:ea typeface="Times New Roman" panose="02020603050405020304" pitchFamily="18" charset="0"/>
                <a:cs typeface="Times" panose="02020603050405020304" pitchFamily="18" charset="0"/>
              </a:rPr>
              <a:t> </a:t>
            </a:r>
          </a:p>
          <a:p>
            <a:pPr marL="514350" indent="-285750" algn="just" fontAlgn="base">
              <a:buFont typeface="Wingdings" panose="05000000000000000000" pitchFamily="2" charset="2"/>
              <a:buChar char="v"/>
            </a:pPr>
            <a:endParaRPr lang="en-US" sz="1800" dirty="0">
              <a:solidFill>
                <a:srgbClr val="000000"/>
              </a:solidFill>
              <a:effectLst/>
              <a:latin typeface="Times New Roman" panose="02020603050405020304" pitchFamily="18" charset="0"/>
              <a:ea typeface="Times New Roman" panose="02020603050405020304" pitchFamily="18" charset="0"/>
              <a:cs typeface="Times" panose="02020603050405020304" pitchFamily="18" charset="0"/>
            </a:endParaRPr>
          </a:p>
          <a:p>
            <a:pPr marL="514350" indent="-285750" algn="just" fontAlgn="base">
              <a:buFont typeface="Wingdings" panose="05000000000000000000" pitchFamily="2" charset="2"/>
              <a:buChar char="v"/>
            </a:pPr>
            <a:r>
              <a:rPr lang="en-US" sz="1800" dirty="0">
                <a:solidFill>
                  <a:srgbClr val="000000"/>
                </a:solidFill>
                <a:effectLst/>
                <a:latin typeface="Times New Roman" panose="02020603050405020304" pitchFamily="18" charset="0"/>
                <a:ea typeface="Times New Roman" panose="02020603050405020304" pitchFamily="18" charset="0"/>
                <a:cs typeface="Times" panose="02020603050405020304" pitchFamily="18" charset="0"/>
              </a:rPr>
              <a:t>It is simple to understand and can be used by anyone who is not even familiar with a simple employee system. It is user-friendly   and just asks the user to follow step by step operations by giving him a few options. It is fast and can perform many operations of a company.</a:t>
            </a:r>
          </a:p>
          <a:p>
            <a:pPr marL="514350" indent="-285750" algn="just" fontAlgn="base">
              <a:buFont typeface="Wingdings" panose="05000000000000000000" pitchFamily="2" charset="2"/>
              <a:buChar char="v"/>
            </a:pPr>
            <a:endParaRPr lang="en-US" dirty="0">
              <a:solidFill>
                <a:srgbClr val="000000"/>
              </a:solidFill>
              <a:latin typeface="Times New Roman" panose="02020603050405020304" pitchFamily="18" charset="0"/>
              <a:ea typeface="Times New Roman" panose="02020603050405020304" pitchFamily="18" charset="0"/>
              <a:cs typeface="Times" panose="02020603050405020304" pitchFamily="18" charset="0"/>
            </a:endParaRPr>
          </a:p>
          <a:p>
            <a:pPr marL="514350" indent="-285750" algn="just" fontAlgn="base">
              <a:buFont typeface="Wingdings" panose="05000000000000000000" pitchFamily="2" charset="2"/>
              <a:buChar char="v"/>
            </a:pPr>
            <a:endParaRPr lang="en-IN" sz="1800" dirty="0">
              <a:effectLst/>
              <a:latin typeface="Arial" panose="020B0604020202020204" pitchFamily="34" charset="0"/>
              <a:ea typeface="Times New Roman" panose="02020603050405020304" pitchFamily="18" charset="0"/>
              <a:cs typeface="Times" panose="02020603050405020304" pitchFamily="18" charset="0"/>
            </a:endParaRPr>
          </a:p>
          <a:p>
            <a:pPr marL="514350" indent="-285750" algn="just" fontAlgn="base">
              <a:buFont typeface="Wingdings" panose="05000000000000000000" pitchFamily="2" charset="2"/>
              <a:buChar char="v"/>
            </a:pPr>
            <a:r>
              <a:rPr lang="en-US" sz="1800" dirty="0">
                <a:solidFill>
                  <a:srgbClr val="000000"/>
                </a:solidFill>
                <a:effectLst/>
                <a:latin typeface="Times New Roman" panose="02020603050405020304" pitchFamily="18" charset="0"/>
                <a:ea typeface="Times New Roman" panose="02020603050405020304" pitchFamily="18" charset="0"/>
                <a:cs typeface="Times" panose="02020603050405020304" pitchFamily="18" charset="0"/>
              </a:rPr>
              <a:t>    Since the requirements may increase in the future, the system can be easily modified accordingly, as the system has been modularized. Future expansion can be done concisely to improve the efficiency of the system.</a:t>
            </a:r>
            <a:endParaRPr lang="en-IN" sz="1800" dirty="0">
              <a:effectLst/>
              <a:latin typeface="Arial" panose="020B0604020202020204" pitchFamily="34" charset="0"/>
              <a:ea typeface="Times New Roman" panose="02020603050405020304" pitchFamily="18" charset="0"/>
              <a:cs typeface="Times" panose="02020603050405020304" pitchFamily="18" charset="0"/>
            </a:endParaRPr>
          </a:p>
        </p:txBody>
      </p:sp>
    </p:spTree>
    <p:extLst>
      <p:ext uri="{BB962C8B-B14F-4D97-AF65-F5344CB8AC3E}">
        <p14:creationId xmlns:p14="http://schemas.microsoft.com/office/powerpoint/2010/main" val="103989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102A56-F595-481F-A52C-04EC2ECA9181}"/>
              </a:ext>
            </a:extLst>
          </p:cNvPr>
          <p:cNvSpPr txBox="1"/>
          <p:nvPr/>
        </p:nvSpPr>
        <p:spPr>
          <a:xfrm>
            <a:off x="1296139" y="1015172"/>
            <a:ext cx="8868793" cy="3724096"/>
          </a:xfrm>
          <a:prstGeom prst="rect">
            <a:avLst/>
          </a:prstGeom>
          <a:noFill/>
        </p:spPr>
        <p:txBody>
          <a:bodyPr wrap="square">
            <a:spAutoFit/>
          </a:bodyPr>
          <a:lstStyle/>
          <a:p>
            <a:pPr marL="457200"/>
            <a:r>
              <a:rPr lang="en-US" sz="2000" b="1" dirty="0">
                <a:latin typeface="Times New Roman" panose="02020603050405020304" pitchFamily="18" charset="0"/>
                <a:ea typeface="Times New Roman" panose="02020603050405020304" pitchFamily="18" charset="0"/>
                <a:cs typeface="Times"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panose="02020603050405020304" pitchFamily="18" charset="0"/>
              </a:rPr>
              <a:t> Need for System</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457200"/>
            <a:r>
              <a:rPr lang="en-US" sz="1800" b="1" dirty="0">
                <a:effectLst/>
                <a:latin typeface="Times New Roman" panose="02020603050405020304" pitchFamily="18" charset="0"/>
                <a:ea typeface="Times New Roman" panose="02020603050405020304" pitchFamily="18" charset="0"/>
                <a:cs typeface="Times" panose="02020603050405020304" pitchFamily="18" charset="0"/>
              </a:rPr>
              <a:t> </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algn="just" fontAlgn="base"/>
            <a:r>
              <a:rPr lang="en-US" sz="1800" dirty="0">
                <a:solidFill>
                  <a:srgbClr val="262626"/>
                </a:solidFill>
                <a:effectLst/>
                <a:latin typeface="Times New Roman" panose="02020603050405020304" pitchFamily="18" charset="0"/>
                <a:ea typeface="Times New Roman" panose="02020603050405020304" pitchFamily="18" charset="0"/>
              </a:rPr>
              <a:t>Every organization employs personnel - as full-timers, part-timers, consultants, freelancers, contractors - who work for the company in various positions and receive monetary compensation for their services. These employees are said to be on the ‘company payroll’.</a:t>
            </a:r>
            <a:endParaRPr lang="en-IN" sz="1800" dirty="0">
              <a:effectLst/>
              <a:latin typeface="Times New Roman" panose="02020603050405020304" pitchFamily="18" charset="0"/>
              <a:ea typeface="Times New Roman" panose="02020603050405020304" pitchFamily="18" charset="0"/>
            </a:endParaRPr>
          </a:p>
          <a:p>
            <a:pPr algn="just" fontAlgn="base"/>
            <a:r>
              <a:rPr lang="en-US" sz="1800" dirty="0">
                <a:solidFill>
                  <a:srgbClr val="262626"/>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fontAlgn="base"/>
            <a:r>
              <a:rPr lang="en-US" sz="1800" dirty="0">
                <a:solidFill>
                  <a:srgbClr val="262626"/>
                </a:solidFill>
                <a:effectLst/>
                <a:latin typeface="Times New Roman" panose="02020603050405020304" pitchFamily="18" charset="0"/>
                <a:ea typeface="Times New Roman" panose="02020603050405020304" pitchFamily="18" charset="0"/>
              </a:rPr>
              <a:t>‘Payroll’ is the process of payment of salaries or wages to employees for the work done by them.</a:t>
            </a:r>
            <a:endParaRPr lang="en-IN" sz="1800" dirty="0">
              <a:effectLst/>
              <a:latin typeface="Times New Roman" panose="02020603050405020304" pitchFamily="18" charset="0"/>
              <a:ea typeface="Times New Roman" panose="02020603050405020304" pitchFamily="18" charset="0"/>
            </a:endParaRPr>
          </a:p>
          <a:p>
            <a:pPr algn="just" fontAlgn="base"/>
            <a:r>
              <a:rPr lang="en-US" sz="1800" dirty="0">
                <a:solidFill>
                  <a:srgbClr val="262626"/>
                </a:solidFill>
                <a:effectLst/>
                <a:latin typeface="Times New Roman" panose="02020603050405020304" pitchFamily="18" charset="0"/>
                <a:ea typeface="Times New Roman" panose="02020603050405020304" pitchFamily="18" charset="0"/>
              </a:rPr>
              <a:t>However, the term payroll isn’t restricted to salaries. There are other aspects such as withholding taxes, Provident Fund, bonuses, incentives, over-time compensation, consultant fees, etc. All this needs to be calculated for every employee, every month. This calculation process is called the ‘payroll system’, and it is handled by the payroll department.</a:t>
            </a:r>
            <a:endParaRPr lang="en-IN" sz="1800" dirty="0">
              <a:effectLst/>
              <a:latin typeface="Times New Roman" panose="02020603050405020304" pitchFamily="18" charset="0"/>
              <a:ea typeface="Times New Roman" panose="02020603050405020304" pitchFamily="18" charset="0"/>
            </a:endParaRPr>
          </a:p>
          <a:p>
            <a:pPr algn="just" fontAlgn="base"/>
            <a:r>
              <a:rPr lang="en-US" sz="1800" dirty="0">
                <a:solidFill>
                  <a:srgbClr val="262626"/>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51261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3B4FF6-445F-4F31-A545-707240F004C4}"/>
              </a:ext>
            </a:extLst>
          </p:cNvPr>
          <p:cNvSpPr txBox="1"/>
          <p:nvPr/>
        </p:nvSpPr>
        <p:spPr>
          <a:xfrm>
            <a:off x="577049" y="248575"/>
            <a:ext cx="11088209" cy="9417963"/>
          </a:xfrm>
          <a:prstGeom prst="rect">
            <a:avLst/>
          </a:prstGeom>
          <a:noFill/>
        </p:spPr>
        <p:txBody>
          <a:bodyPr wrap="square">
            <a:spAutoFit/>
          </a:bodyPr>
          <a:lstStyle/>
          <a:p>
            <a:pPr marL="457200"/>
            <a:r>
              <a:rPr lang="en-US" sz="1800" b="1" dirty="0">
                <a:effectLst/>
                <a:latin typeface="Times New Roman" panose="02020603050405020304" pitchFamily="18" charset="0"/>
                <a:ea typeface="Times New Roman" panose="02020603050405020304" pitchFamily="18" charset="0"/>
                <a:cs typeface="Times" panose="02020603050405020304" pitchFamily="18" charset="0"/>
              </a:rPr>
              <a:t> </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457200"/>
            <a:endParaRPr lang="en-US" sz="2000" b="1" dirty="0">
              <a:effectLst/>
              <a:latin typeface="Times New Roman" panose="02020603050405020304" pitchFamily="18" charset="0"/>
              <a:ea typeface="Times New Roman" panose="02020603050405020304" pitchFamily="18" charset="0"/>
              <a:cs typeface="Times" panose="02020603050405020304" pitchFamily="18" charset="0"/>
            </a:endParaRPr>
          </a:p>
          <a:p>
            <a:pPr marL="457200"/>
            <a:endParaRPr lang="en-US" sz="2000" b="1" dirty="0">
              <a:latin typeface="Times New Roman" panose="02020603050405020304" pitchFamily="18" charset="0"/>
              <a:ea typeface="Times New Roman" panose="02020603050405020304" pitchFamily="18" charset="0"/>
              <a:cs typeface="Times" panose="02020603050405020304" pitchFamily="18" charset="0"/>
            </a:endParaRPr>
          </a:p>
          <a:p>
            <a:pPr marL="457200"/>
            <a:endParaRPr lang="en-US" sz="2000" b="1" dirty="0">
              <a:effectLst/>
              <a:latin typeface="Times New Roman" panose="02020603050405020304" pitchFamily="18" charset="0"/>
              <a:ea typeface="Times New Roman" panose="02020603050405020304" pitchFamily="18" charset="0"/>
              <a:cs typeface="Times" panose="02020603050405020304" pitchFamily="18" charset="0"/>
            </a:endParaRPr>
          </a:p>
          <a:p>
            <a:pPr marL="457200"/>
            <a:r>
              <a:rPr lang="en-US" sz="2000" b="1" dirty="0">
                <a:effectLst/>
                <a:latin typeface="Times New Roman" panose="02020603050405020304" pitchFamily="18" charset="0"/>
                <a:ea typeface="Times New Roman" panose="02020603050405020304" pitchFamily="18" charset="0"/>
                <a:cs typeface="Times" panose="02020603050405020304" pitchFamily="18" charset="0"/>
              </a:rPr>
              <a:t>Scope of Work :-</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457200"/>
            <a:r>
              <a:rPr lang="en-US" sz="1800" b="1" dirty="0">
                <a:effectLst/>
                <a:latin typeface="Times New Roman" panose="02020603050405020304" pitchFamily="18" charset="0"/>
                <a:ea typeface="Times New Roman" panose="02020603050405020304" pitchFamily="18" charset="0"/>
                <a:cs typeface="Times" panose="02020603050405020304" pitchFamily="18" charset="0"/>
              </a:rPr>
              <a:t> </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457200" algn="just">
              <a:lnSpc>
                <a:spcPct val="150000"/>
              </a:lnSpc>
              <a:tabLst>
                <a:tab pos="400050" algn="l"/>
              </a:tabLst>
            </a:pPr>
            <a:r>
              <a:rPr lang="en-US" sz="1800" dirty="0">
                <a:effectLst/>
                <a:latin typeface="Times New Roman" panose="02020603050405020304" pitchFamily="18" charset="0"/>
                <a:ea typeface="Times New Roman" panose="02020603050405020304" pitchFamily="18" charset="0"/>
                <a:cs typeface="Times" panose="02020603050405020304" pitchFamily="18" charset="0"/>
              </a:rPr>
              <a:t>This Application works in Multiple PC’s installed on multiple Computers but sharing same database by which users of different department can use it sitting at different locations simultaneously. </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457200" algn="just">
              <a:lnSpc>
                <a:spcPct val="150000"/>
              </a:lnSpc>
              <a:tabLst>
                <a:tab pos="400050" algn="l"/>
              </a:tabLst>
            </a:pPr>
            <a:r>
              <a:rPr lang="en-US" sz="1800" dirty="0">
                <a:effectLst/>
                <a:latin typeface="Times New Roman" panose="02020603050405020304" pitchFamily="18" charset="0"/>
                <a:ea typeface="Times New Roman" panose="02020603050405020304" pitchFamily="18" charset="0"/>
                <a:cs typeface="Times" panose="02020603050405020304" pitchFamily="18" charset="0"/>
              </a:rPr>
              <a:t>	But in future we can make the Application where the database will be hosted in order to manage the all departments which will be located in different places and by keeping domain of Application as Online.</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457200"/>
            <a:r>
              <a:rPr lang="en-US" sz="1800" b="1" dirty="0">
                <a:effectLst/>
                <a:latin typeface="Times New Roman" panose="02020603050405020304" pitchFamily="18" charset="0"/>
                <a:ea typeface="Times New Roman" panose="02020603050405020304" pitchFamily="18" charset="0"/>
                <a:cs typeface="Times" panose="02020603050405020304" pitchFamily="18" charset="0"/>
              </a:rPr>
              <a:t> </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457200" fontAlgn="base">
              <a:spcAft>
                <a:spcPts val="1335"/>
              </a:spcAft>
            </a:pPr>
            <a:endParaRPr lang="en-US" sz="1800" b="1" dirty="0">
              <a:solidFill>
                <a:srgbClr val="2C3E50"/>
              </a:solidFill>
              <a:effectLst/>
              <a:latin typeface="Times New Roman" panose="02020603050405020304" pitchFamily="18" charset="0"/>
              <a:ea typeface="Times New Roman" panose="02020603050405020304" pitchFamily="18" charset="0"/>
              <a:cs typeface="Times" panose="02020603050405020304" pitchFamily="18" charset="0"/>
            </a:endParaRPr>
          </a:p>
          <a:p>
            <a:pPr marL="457200" fontAlgn="base">
              <a:spcAft>
                <a:spcPts val="1335"/>
              </a:spcAft>
            </a:pPr>
            <a:endParaRPr lang="en-US" b="1" dirty="0">
              <a:solidFill>
                <a:srgbClr val="2C3E50"/>
              </a:solidFill>
              <a:latin typeface="Times New Roman" panose="02020603050405020304" pitchFamily="18" charset="0"/>
              <a:ea typeface="Times New Roman" panose="02020603050405020304" pitchFamily="18" charset="0"/>
              <a:cs typeface="Times" panose="02020603050405020304" pitchFamily="18" charset="0"/>
            </a:endParaRPr>
          </a:p>
          <a:p>
            <a:pPr marL="457200" fontAlgn="base">
              <a:spcAft>
                <a:spcPts val="1335"/>
              </a:spcAft>
            </a:pPr>
            <a:endParaRPr lang="en-US" sz="1800" b="1" dirty="0">
              <a:solidFill>
                <a:srgbClr val="2C3E50"/>
              </a:solidFill>
              <a:effectLst/>
              <a:latin typeface="Times New Roman" panose="02020603050405020304" pitchFamily="18" charset="0"/>
              <a:ea typeface="Times New Roman" panose="02020603050405020304" pitchFamily="18" charset="0"/>
              <a:cs typeface="Times" panose="02020603050405020304" pitchFamily="18" charset="0"/>
            </a:endParaRPr>
          </a:p>
          <a:p>
            <a:pPr marL="457200" fontAlgn="base">
              <a:spcAft>
                <a:spcPts val="1335"/>
              </a:spcAft>
            </a:pPr>
            <a:endParaRPr lang="en-US" b="1" dirty="0">
              <a:solidFill>
                <a:srgbClr val="2C3E50"/>
              </a:solidFill>
              <a:latin typeface="Times New Roman" panose="02020603050405020304" pitchFamily="18" charset="0"/>
              <a:ea typeface="Times New Roman" panose="02020603050405020304" pitchFamily="18" charset="0"/>
              <a:cs typeface="Times" panose="02020603050405020304" pitchFamily="18" charset="0"/>
            </a:endParaRPr>
          </a:p>
          <a:p>
            <a:pPr marL="457200" fontAlgn="base">
              <a:spcAft>
                <a:spcPts val="1335"/>
              </a:spcAft>
            </a:pPr>
            <a:endParaRPr lang="en-US" sz="1800" b="1" dirty="0">
              <a:solidFill>
                <a:srgbClr val="2C3E50"/>
              </a:solidFill>
              <a:effectLst/>
              <a:latin typeface="Times New Roman" panose="02020603050405020304" pitchFamily="18" charset="0"/>
              <a:ea typeface="Times New Roman" panose="02020603050405020304" pitchFamily="18" charset="0"/>
              <a:cs typeface="Times" panose="02020603050405020304" pitchFamily="18" charset="0"/>
            </a:endParaRPr>
          </a:p>
          <a:p>
            <a:pPr marL="457200" fontAlgn="base">
              <a:spcAft>
                <a:spcPts val="1335"/>
              </a:spcAft>
            </a:pPr>
            <a:endParaRPr lang="en-US" b="1" dirty="0">
              <a:solidFill>
                <a:srgbClr val="2C3E50"/>
              </a:solidFill>
              <a:latin typeface="Times New Roman" panose="02020603050405020304" pitchFamily="18" charset="0"/>
              <a:ea typeface="Times New Roman" panose="02020603050405020304" pitchFamily="18" charset="0"/>
              <a:cs typeface="Times" panose="02020603050405020304" pitchFamily="18" charset="0"/>
            </a:endParaRPr>
          </a:p>
          <a:p>
            <a:pPr marL="457200" fontAlgn="base">
              <a:spcAft>
                <a:spcPts val="1335"/>
              </a:spcAft>
            </a:pPr>
            <a:endParaRPr lang="en-US" sz="1800" b="1" dirty="0">
              <a:solidFill>
                <a:srgbClr val="2C3E50"/>
              </a:solidFill>
              <a:effectLst/>
              <a:latin typeface="Times New Roman" panose="02020603050405020304" pitchFamily="18" charset="0"/>
              <a:ea typeface="Times New Roman" panose="02020603050405020304" pitchFamily="18" charset="0"/>
              <a:cs typeface="Times" panose="02020603050405020304" pitchFamily="18" charset="0"/>
            </a:endParaRPr>
          </a:p>
          <a:p>
            <a:pPr marL="457200" fontAlgn="base">
              <a:spcAft>
                <a:spcPts val="1335"/>
              </a:spcAft>
            </a:pPr>
            <a:endParaRPr lang="en-US" b="1" dirty="0">
              <a:solidFill>
                <a:srgbClr val="2C3E50"/>
              </a:solidFill>
              <a:latin typeface="Times New Roman" panose="02020603050405020304" pitchFamily="18" charset="0"/>
              <a:ea typeface="Times New Roman" panose="02020603050405020304" pitchFamily="18" charset="0"/>
              <a:cs typeface="Times" panose="02020603050405020304" pitchFamily="18" charset="0"/>
            </a:endParaRPr>
          </a:p>
          <a:p>
            <a:pPr marL="457200" fontAlgn="base">
              <a:spcAft>
                <a:spcPts val="1335"/>
              </a:spcAft>
            </a:pPr>
            <a:endParaRPr lang="en-US" sz="1800" b="1" dirty="0">
              <a:solidFill>
                <a:srgbClr val="2C3E50"/>
              </a:solidFill>
              <a:effectLst/>
              <a:latin typeface="Times New Roman" panose="02020603050405020304" pitchFamily="18" charset="0"/>
              <a:ea typeface="Times New Roman" panose="02020603050405020304" pitchFamily="18" charset="0"/>
              <a:cs typeface="Times" panose="02020603050405020304" pitchFamily="18" charset="0"/>
            </a:endParaRPr>
          </a:p>
          <a:p>
            <a:pPr marL="457200" fontAlgn="base">
              <a:spcAft>
                <a:spcPts val="1335"/>
              </a:spcAft>
            </a:pPr>
            <a:endParaRPr lang="en-US" b="1" dirty="0">
              <a:solidFill>
                <a:srgbClr val="2C3E50"/>
              </a:solidFill>
              <a:latin typeface="Times New Roman" panose="02020603050405020304" pitchFamily="18" charset="0"/>
              <a:ea typeface="Times New Roman" panose="02020603050405020304" pitchFamily="18" charset="0"/>
              <a:cs typeface="Times" panose="02020603050405020304" pitchFamily="18" charset="0"/>
            </a:endParaRPr>
          </a:p>
          <a:p>
            <a:pPr marL="457200" fontAlgn="base">
              <a:spcAft>
                <a:spcPts val="1335"/>
              </a:spcAft>
            </a:pPr>
            <a:endParaRPr lang="en-US" sz="1800" b="1" dirty="0">
              <a:solidFill>
                <a:srgbClr val="2C3E50"/>
              </a:solidFill>
              <a:effectLst/>
              <a:latin typeface="Times New Roman" panose="02020603050405020304" pitchFamily="18" charset="0"/>
              <a:ea typeface="Times New Roman" panose="02020603050405020304" pitchFamily="18" charset="0"/>
              <a:cs typeface="Times" panose="02020603050405020304" pitchFamily="18" charset="0"/>
            </a:endParaRPr>
          </a:p>
          <a:p>
            <a:pPr marL="457200" fontAlgn="base">
              <a:spcAft>
                <a:spcPts val="1335"/>
              </a:spcAft>
            </a:pPr>
            <a:endParaRPr lang="en-US" b="1" dirty="0">
              <a:solidFill>
                <a:srgbClr val="2C3E50"/>
              </a:solidFill>
              <a:latin typeface="Times New Roman" panose="02020603050405020304" pitchFamily="18" charset="0"/>
              <a:ea typeface="Times New Roman" panose="02020603050405020304" pitchFamily="18" charset="0"/>
              <a:cs typeface="Times" panose="02020603050405020304" pitchFamily="18" charset="0"/>
            </a:endParaRPr>
          </a:p>
          <a:p>
            <a:pPr marL="457200" fontAlgn="base">
              <a:spcAft>
                <a:spcPts val="1335"/>
              </a:spcAft>
            </a:pPr>
            <a:endParaRPr lang="en-US" sz="1800" b="1" dirty="0">
              <a:solidFill>
                <a:srgbClr val="2C3E50"/>
              </a:solidFill>
              <a:effectLst/>
              <a:latin typeface="Times New Roman" panose="02020603050405020304" pitchFamily="18" charset="0"/>
              <a:ea typeface="Times New Roman" panose="02020603050405020304" pitchFamily="18" charset="0"/>
              <a:cs typeface="Times" panose="02020603050405020304" pitchFamily="18" charset="0"/>
            </a:endParaRPr>
          </a:p>
        </p:txBody>
      </p:sp>
    </p:spTree>
    <p:extLst>
      <p:ext uri="{BB962C8B-B14F-4D97-AF65-F5344CB8AC3E}">
        <p14:creationId xmlns:p14="http://schemas.microsoft.com/office/powerpoint/2010/main" val="1523659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719770-C5EA-4C21-9398-2076C8059C1A}"/>
              </a:ext>
            </a:extLst>
          </p:cNvPr>
          <p:cNvSpPr txBox="1"/>
          <p:nvPr/>
        </p:nvSpPr>
        <p:spPr>
          <a:xfrm>
            <a:off x="692457" y="300875"/>
            <a:ext cx="10253709" cy="5134739"/>
          </a:xfrm>
          <a:prstGeom prst="rect">
            <a:avLst/>
          </a:prstGeom>
          <a:noFill/>
        </p:spPr>
        <p:txBody>
          <a:bodyPr wrap="square">
            <a:spAutoFit/>
          </a:bodyPr>
          <a:lstStyle/>
          <a:p>
            <a:pPr marL="457200" fontAlgn="base">
              <a:spcAft>
                <a:spcPts val="1335"/>
              </a:spcAft>
            </a:pPr>
            <a:r>
              <a:rPr lang="en-US" sz="1800" b="1" dirty="0">
                <a:solidFill>
                  <a:srgbClr val="2C3E50"/>
                </a:solidFill>
                <a:effectLst/>
                <a:latin typeface="Times New Roman" panose="02020603050405020304" pitchFamily="18" charset="0"/>
                <a:ea typeface="Times New Roman" panose="02020603050405020304" pitchFamily="18" charset="0"/>
                <a:cs typeface="Times" panose="02020603050405020304" pitchFamily="18" charset="0"/>
              </a:rPr>
              <a:t>                                               Scope of future application:</a:t>
            </a:r>
          </a:p>
          <a:p>
            <a:pPr marL="457200" fontAlgn="base">
              <a:spcAft>
                <a:spcPts val="1335"/>
              </a:spcAft>
            </a:pP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457200" algn="just" fontAlgn="base"/>
            <a:r>
              <a:rPr lang="en-US" sz="1800" dirty="0">
                <a:solidFill>
                  <a:srgbClr val="000000"/>
                </a:solidFill>
                <a:effectLst/>
                <a:latin typeface="Times New Roman" panose="02020603050405020304" pitchFamily="18" charset="0"/>
                <a:ea typeface="Times New Roman" panose="02020603050405020304" pitchFamily="18" charset="0"/>
                <a:cs typeface="Times" panose="02020603050405020304" pitchFamily="18" charset="0"/>
              </a:rPr>
              <a:t>This system is very flexible so that the maintenance and further amendments based on the changing environment and requirements can be made easily. Any changes that may lead to system failures are prevented with security measures. The project will support a multi-user environment, which is more than one user can access simultaneously.</a:t>
            </a:r>
          </a:p>
          <a:p>
            <a:pPr marL="457200" algn="just" fontAlgn="base"/>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457200" algn="just" fontAlgn="base"/>
            <a:r>
              <a:rPr lang="en-US" sz="1800" dirty="0">
                <a:solidFill>
                  <a:srgbClr val="000000"/>
                </a:solidFill>
                <a:effectLst/>
                <a:latin typeface="Times New Roman" panose="02020603050405020304" pitchFamily="18" charset="0"/>
                <a:ea typeface="Times New Roman" panose="02020603050405020304" pitchFamily="18" charset="0"/>
                <a:cs typeface="Times" panose="02020603050405020304" pitchFamily="18" charset="0"/>
              </a:rPr>
              <a:t>It can be further developed to include more operations and analysis, as changes are required in the system to adapt to the external developments. Further enhancements can be made to the system at any later point in time.</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457200" algn="just" fontAlgn="base"/>
            <a:r>
              <a:rPr lang="en-US" sz="1800" dirty="0">
                <a:solidFill>
                  <a:srgbClr val="000000"/>
                </a:solidFill>
                <a:effectLst/>
                <a:latin typeface="Times New Roman" panose="02020603050405020304" pitchFamily="18" charset="0"/>
                <a:ea typeface="Times New Roman" panose="02020603050405020304" pitchFamily="18" charset="0"/>
                <a:cs typeface="Times" panose="02020603050405020304" pitchFamily="18" charset="0"/>
              </a:rPr>
              <a:t> </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457200" algn="just" fontAlgn="base"/>
            <a:r>
              <a:rPr lang="en-US" sz="1800" dirty="0">
                <a:solidFill>
                  <a:srgbClr val="000000"/>
                </a:solidFill>
                <a:effectLst/>
                <a:latin typeface="Times New Roman" panose="02020603050405020304" pitchFamily="18" charset="0"/>
                <a:ea typeface="Times New Roman" panose="02020603050405020304" pitchFamily="18" charset="0"/>
                <a:cs typeface="Times" panose="02020603050405020304" pitchFamily="18" charset="0"/>
              </a:rPr>
              <a:t>Coding procedures can be modified according to the needs of the user. The system code is also well designed that it will form the basis for further enhancement and also new operations can be included in the system. The reports can be represented in all necessary protection. Added options can be designed in reports.</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457200" algn="just"/>
            <a:br>
              <a:rPr lang="en-US" sz="1800" dirty="0">
                <a:solidFill>
                  <a:srgbClr val="000000"/>
                </a:solidFill>
                <a:effectLst/>
                <a:latin typeface="Times New Roman" panose="02020603050405020304" pitchFamily="18" charset="0"/>
                <a:ea typeface="Times New Roman" panose="02020603050405020304" pitchFamily="18" charset="0"/>
                <a:cs typeface="Times" panose="02020603050405020304" pitchFamily="18" charset="0"/>
              </a:rPr>
            </a:b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457200"/>
            <a:r>
              <a:rPr lang="en-US" sz="1800" b="1" dirty="0">
                <a:effectLst/>
                <a:latin typeface="Times New Roman" panose="02020603050405020304" pitchFamily="18" charset="0"/>
                <a:ea typeface="Times New Roman" panose="02020603050405020304" pitchFamily="18" charset="0"/>
                <a:cs typeface="Times" panose="02020603050405020304" pitchFamily="18" charset="0"/>
              </a:rPr>
              <a:t> </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p:txBody>
      </p:sp>
    </p:spTree>
    <p:extLst>
      <p:ext uri="{BB962C8B-B14F-4D97-AF65-F5344CB8AC3E}">
        <p14:creationId xmlns:p14="http://schemas.microsoft.com/office/powerpoint/2010/main" val="2160769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CB29DE-EBFC-4F0A-80C4-AF234CC665D0}"/>
              </a:ext>
            </a:extLst>
          </p:cNvPr>
          <p:cNvSpPr txBox="1"/>
          <p:nvPr/>
        </p:nvSpPr>
        <p:spPr>
          <a:xfrm>
            <a:off x="497149" y="271112"/>
            <a:ext cx="10404630" cy="6259342"/>
          </a:xfrm>
          <a:prstGeom prst="rect">
            <a:avLst/>
          </a:prstGeom>
          <a:noFill/>
        </p:spPr>
        <p:txBody>
          <a:bodyPr wrap="square">
            <a:spAutoFit/>
          </a:bodyPr>
          <a:lstStyle/>
          <a:p>
            <a:pPr marL="457200" algn="just">
              <a:lnSpc>
                <a:spcPct val="150000"/>
              </a:lnSpc>
            </a:pPr>
            <a:endParaRPr lang="en-US" b="1" u="sng" cap="all" dirty="0">
              <a:latin typeface="Times New Roman" panose="02020603050405020304" pitchFamily="18" charset="0"/>
              <a:ea typeface="Times New Roman" panose="02020603050405020304" pitchFamily="18" charset="0"/>
              <a:cs typeface="Times" panose="02020603050405020304" pitchFamily="18" charset="0"/>
            </a:endParaRPr>
          </a:p>
          <a:p>
            <a:pPr marL="457200" algn="just">
              <a:lnSpc>
                <a:spcPct val="150000"/>
              </a:lnSpc>
            </a:pPr>
            <a:r>
              <a:rPr lang="en-US" sz="1800" b="1" u="sng" cap="all" dirty="0">
                <a:effectLst/>
                <a:latin typeface="Times New Roman" panose="02020603050405020304" pitchFamily="18" charset="0"/>
                <a:ea typeface="Times New Roman" panose="02020603050405020304" pitchFamily="18" charset="0"/>
                <a:cs typeface="Times" panose="02020603050405020304" pitchFamily="18" charset="0"/>
              </a:rPr>
              <a:t>Detail </a:t>
            </a:r>
            <a:r>
              <a:rPr lang="en-US" sz="1800" b="1" u="sng" cap="all" dirty="0" err="1">
                <a:effectLst/>
                <a:latin typeface="Times New Roman" panose="02020603050405020304" pitchFamily="18" charset="0"/>
                <a:ea typeface="Times New Roman" panose="02020603050405020304" pitchFamily="18" charset="0"/>
                <a:cs typeface="Times" panose="02020603050405020304" pitchFamily="18" charset="0"/>
              </a:rPr>
              <a:t>Descripation</a:t>
            </a:r>
            <a:r>
              <a:rPr lang="en-US" sz="1800" b="1" u="sng" cap="all" dirty="0">
                <a:effectLst/>
                <a:latin typeface="Times New Roman" panose="02020603050405020304" pitchFamily="18" charset="0"/>
                <a:ea typeface="Times New Roman" panose="02020603050405020304" pitchFamily="18" charset="0"/>
                <a:cs typeface="Times" panose="02020603050405020304" pitchFamily="18" charset="0"/>
              </a:rPr>
              <a:t> of </a:t>
            </a:r>
            <a:r>
              <a:rPr lang="en-US" sz="1800" b="1" u="sng" cap="all" dirty="0" err="1">
                <a:effectLst/>
                <a:latin typeface="Times New Roman" panose="02020603050405020304" pitchFamily="18" charset="0"/>
                <a:ea typeface="Times New Roman" panose="02020603050405020304" pitchFamily="18" charset="0"/>
                <a:cs typeface="Times" panose="02020603050405020304" pitchFamily="18" charset="0"/>
              </a:rPr>
              <a:t>Tecknology</a:t>
            </a:r>
            <a:r>
              <a:rPr lang="en-US" sz="1800" b="1" u="sng" cap="all" dirty="0">
                <a:effectLst/>
                <a:latin typeface="Times New Roman" panose="02020603050405020304" pitchFamily="18" charset="0"/>
                <a:ea typeface="Times New Roman" panose="02020603050405020304" pitchFamily="18" charset="0"/>
                <a:cs typeface="Times" panose="02020603050405020304" pitchFamily="18" charset="0"/>
              </a:rPr>
              <a:t> used:-</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457200" algn="just">
              <a:lnSpc>
                <a:spcPct val="150000"/>
              </a:lnSpc>
            </a:pPr>
            <a:r>
              <a:rPr lang="en-US" sz="1800" u="none" strike="noStrike" cap="all" dirty="0">
                <a:effectLst/>
                <a:latin typeface="Times New Roman" panose="02020603050405020304" pitchFamily="18" charset="0"/>
                <a:ea typeface="Times New Roman" panose="02020603050405020304" pitchFamily="18" charset="0"/>
                <a:cs typeface="Times" panose="02020603050405020304" pitchFamily="18" charset="0"/>
              </a:rPr>
              <a:t> </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457200" algn="just">
              <a:lnSpc>
                <a:spcPct val="150000"/>
              </a:lnSpc>
            </a:pPr>
            <a:r>
              <a:rPr lang="en-US" sz="1800" u="sng" cap="all" dirty="0">
                <a:effectLst/>
                <a:latin typeface="Times New Roman" panose="02020603050405020304" pitchFamily="18" charset="0"/>
                <a:ea typeface="Times New Roman" panose="02020603050405020304" pitchFamily="18" charset="0"/>
                <a:cs typeface="Times" panose="02020603050405020304" pitchFamily="18" charset="0"/>
              </a:rPr>
              <a:t>Front End:</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457200" algn="just">
              <a:lnSpc>
                <a:spcPct val="150000"/>
              </a:lnSpc>
            </a:pPr>
            <a:r>
              <a:rPr lang="en-US" sz="1800" u="none" strike="noStrike" cap="all" dirty="0">
                <a:effectLst/>
                <a:latin typeface="Times New Roman" panose="02020603050405020304" pitchFamily="18" charset="0"/>
                <a:ea typeface="Times New Roman" panose="02020603050405020304" pitchFamily="18" charset="0"/>
                <a:cs typeface="Times" panose="02020603050405020304" pitchFamily="18" charset="0"/>
              </a:rPr>
              <a:t> </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algn="just">
              <a:lnSpc>
                <a:spcPct val="150000"/>
              </a:lnSpc>
              <a:spcAft>
                <a:spcPts val="600"/>
              </a:spcAft>
            </a:pPr>
            <a:r>
              <a:rPr lang="en-US" sz="1800" dirty="0">
                <a:solidFill>
                  <a:srgbClr val="262626"/>
                </a:solidFill>
                <a:effectLst/>
                <a:latin typeface="Times New Roman" panose="02020603050405020304" pitchFamily="18" charset="0"/>
                <a:ea typeface="Times New Roman" panose="02020603050405020304" pitchFamily="18" charset="0"/>
              </a:rPr>
              <a:t>The programming has been done using the language Python, It is easy to use, efficient and flexible.</a:t>
            </a:r>
            <a:endParaRPr lang="en-IN" sz="1800" dirty="0">
              <a:effectLst/>
              <a:latin typeface="Times New Roman" panose="02020603050405020304" pitchFamily="18" charset="0"/>
              <a:ea typeface="Times New Roman" panose="02020603050405020304" pitchFamily="18" charset="0"/>
            </a:endParaRPr>
          </a:p>
          <a:p>
            <a:pPr marL="457200" algn="just">
              <a:spcBef>
                <a:spcPts val="600"/>
              </a:spcBef>
              <a:spcAft>
                <a:spcPts val="600"/>
              </a:spcAft>
            </a:pPr>
            <a:r>
              <a:rPr lang="en-IN" sz="1800" dirty="0">
                <a:solidFill>
                  <a:srgbClr val="262626"/>
                </a:solidFill>
                <a:effectLst/>
                <a:latin typeface="Times New Roman" panose="02020603050405020304" pitchFamily="18" charset="0"/>
                <a:ea typeface="Times New Roman" panose="02020603050405020304" pitchFamily="18" charset="0"/>
                <a:cs typeface="Times" panose="02020603050405020304" pitchFamily="18" charset="0"/>
              </a:rPr>
              <a:t>Python is an </a:t>
            </a:r>
            <a:r>
              <a:rPr lang="en-IN" sz="1800" u="none" strike="noStrike" dirty="0">
                <a:solidFill>
                  <a:srgbClr val="262626"/>
                </a:solidFill>
                <a:effectLst/>
                <a:latin typeface="Times New Roman" panose="02020603050405020304" pitchFamily="18" charset="0"/>
                <a:ea typeface="Times New Roman" panose="02020603050405020304" pitchFamily="18" charset="0"/>
                <a:cs typeface="Times" panose="02020603050405020304" pitchFamily="18" charset="0"/>
                <a:hlinkClick r:id="rId2" tooltip="Interpreted language"/>
              </a:rPr>
              <a:t>interpreted</a:t>
            </a:r>
            <a:r>
              <a:rPr lang="en-IN" sz="1800" dirty="0">
                <a:solidFill>
                  <a:srgbClr val="262626"/>
                </a:solidFill>
                <a:effectLst/>
                <a:latin typeface="Times New Roman" panose="02020603050405020304" pitchFamily="18" charset="0"/>
                <a:ea typeface="Times New Roman" panose="02020603050405020304" pitchFamily="18" charset="0"/>
                <a:cs typeface="Times" panose="02020603050405020304" pitchFamily="18" charset="0"/>
              </a:rPr>
              <a:t>, </a:t>
            </a:r>
            <a:r>
              <a:rPr lang="en-IN" sz="1800" u="none" strike="noStrike" dirty="0">
                <a:solidFill>
                  <a:srgbClr val="262626"/>
                </a:solidFill>
                <a:effectLst/>
                <a:latin typeface="Times New Roman" panose="02020603050405020304" pitchFamily="18" charset="0"/>
                <a:ea typeface="Times New Roman" panose="02020603050405020304" pitchFamily="18" charset="0"/>
                <a:cs typeface="Times" panose="02020603050405020304" pitchFamily="18" charset="0"/>
                <a:hlinkClick r:id="rId3" tooltip="High-level programming language"/>
              </a:rPr>
              <a:t>high-level</a:t>
            </a:r>
            <a:r>
              <a:rPr lang="en-IN" sz="1800" dirty="0">
                <a:solidFill>
                  <a:srgbClr val="262626"/>
                </a:solidFill>
                <a:effectLst/>
                <a:latin typeface="Times New Roman" panose="02020603050405020304" pitchFamily="18" charset="0"/>
                <a:ea typeface="Times New Roman" panose="02020603050405020304" pitchFamily="18" charset="0"/>
                <a:cs typeface="Times" panose="02020603050405020304" pitchFamily="18" charset="0"/>
              </a:rPr>
              <a:t> and </a:t>
            </a:r>
            <a:r>
              <a:rPr lang="en-IN" sz="1800" u="none" strike="noStrike" dirty="0">
                <a:solidFill>
                  <a:srgbClr val="262626"/>
                </a:solidFill>
                <a:effectLst/>
                <a:latin typeface="Times New Roman" panose="02020603050405020304" pitchFamily="18" charset="0"/>
                <a:ea typeface="Times New Roman" panose="02020603050405020304" pitchFamily="18" charset="0"/>
                <a:cs typeface="Times" panose="02020603050405020304" pitchFamily="18" charset="0"/>
                <a:hlinkClick r:id="rId4" tooltip="General-purpose programming language"/>
              </a:rPr>
              <a:t>general-purpose programming language</a:t>
            </a:r>
            <a:r>
              <a:rPr lang="en-IN" sz="1800" dirty="0">
                <a:solidFill>
                  <a:srgbClr val="262626"/>
                </a:solidFill>
                <a:effectLst/>
                <a:latin typeface="Times New Roman" panose="02020603050405020304" pitchFamily="18" charset="0"/>
                <a:ea typeface="Times New Roman" panose="02020603050405020304" pitchFamily="18" charset="0"/>
                <a:cs typeface="Times" panose="02020603050405020304" pitchFamily="18" charset="0"/>
              </a:rPr>
              <a:t>. Created by </a:t>
            </a:r>
            <a:r>
              <a:rPr lang="en-IN" sz="1800" u="none" strike="noStrike" dirty="0">
                <a:solidFill>
                  <a:srgbClr val="262626"/>
                </a:solidFill>
                <a:effectLst/>
                <a:latin typeface="Times New Roman" panose="02020603050405020304" pitchFamily="18" charset="0"/>
                <a:ea typeface="Times New Roman" panose="02020603050405020304" pitchFamily="18" charset="0"/>
                <a:cs typeface="Times" panose="02020603050405020304" pitchFamily="18" charset="0"/>
                <a:hlinkClick r:id="rId5" tooltip="Guido van Rossum"/>
              </a:rPr>
              <a:t>Guido van Rossum</a:t>
            </a:r>
            <a:r>
              <a:rPr lang="en-IN" sz="1800" dirty="0">
                <a:solidFill>
                  <a:srgbClr val="262626"/>
                </a:solidFill>
                <a:effectLst/>
                <a:latin typeface="Times New Roman" panose="02020603050405020304" pitchFamily="18" charset="0"/>
                <a:ea typeface="Times New Roman" panose="02020603050405020304" pitchFamily="18" charset="0"/>
                <a:cs typeface="Times" panose="02020603050405020304" pitchFamily="18" charset="0"/>
              </a:rPr>
              <a:t> and first released in 1991, Python's design philosophy emphasizes </a:t>
            </a:r>
            <a:r>
              <a:rPr lang="en-IN" sz="1800" u="none" strike="noStrike" dirty="0">
                <a:solidFill>
                  <a:srgbClr val="262626"/>
                </a:solidFill>
                <a:effectLst/>
                <a:latin typeface="Times New Roman" panose="02020603050405020304" pitchFamily="18" charset="0"/>
                <a:ea typeface="Times New Roman" panose="02020603050405020304" pitchFamily="18" charset="0"/>
                <a:cs typeface="Times" panose="02020603050405020304" pitchFamily="18" charset="0"/>
                <a:hlinkClick r:id="rId6" tooltip="Code readability"/>
              </a:rPr>
              <a:t>code readability</a:t>
            </a:r>
            <a:r>
              <a:rPr lang="en-IN" sz="1800" dirty="0">
                <a:solidFill>
                  <a:srgbClr val="262626"/>
                </a:solidFill>
                <a:effectLst/>
                <a:latin typeface="Times New Roman" panose="02020603050405020304" pitchFamily="18" charset="0"/>
                <a:ea typeface="Times New Roman" panose="02020603050405020304" pitchFamily="18" charset="0"/>
                <a:cs typeface="Times" panose="02020603050405020304" pitchFamily="18" charset="0"/>
              </a:rPr>
              <a:t> with its notable use of </a:t>
            </a:r>
            <a:r>
              <a:rPr lang="en-IN" sz="1800" u="none" strike="noStrike" dirty="0">
                <a:solidFill>
                  <a:srgbClr val="262626"/>
                </a:solidFill>
                <a:effectLst/>
                <a:latin typeface="Times New Roman" panose="02020603050405020304" pitchFamily="18" charset="0"/>
                <a:ea typeface="Times New Roman" panose="02020603050405020304" pitchFamily="18" charset="0"/>
                <a:cs typeface="Times" panose="02020603050405020304" pitchFamily="18" charset="0"/>
                <a:hlinkClick r:id="rId7" tooltip="Off-side rule"/>
              </a:rPr>
              <a:t>significant whitespace</a:t>
            </a:r>
            <a:r>
              <a:rPr lang="en-IN" sz="1800" dirty="0">
                <a:solidFill>
                  <a:srgbClr val="262626"/>
                </a:solidFill>
                <a:effectLst/>
                <a:latin typeface="Times New Roman" panose="02020603050405020304" pitchFamily="18" charset="0"/>
                <a:ea typeface="Times New Roman" panose="02020603050405020304" pitchFamily="18" charset="0"/>
                <a:cs typeface="Times" panose="02020603050405020304" pitchFamily="18" charset="0"/>
              </a:rPr>
              <a:t>. Its </a:t>
            </a:r>
            <a:r>
              <a:rPr lang="en-IN" sz="1800" u="none" strike="noStrike" dirty="0">
                <a:solidFill>
                  <a:srgbClr val="262626"/>
                </a:solidFill>
                <a:effectLst/>
                <a:latin typeface="Times New Roman" panose="02020603050405020304" pitchFamily="18" charset="0"/>
                <a:ea typeface="Times New Roman" panose="02020603050405020304" pitchFamily="18" charset="0"/>
                <a:cs typeface="Times" panose="02020603050405020304" pitchFamily="18" charset="0"/>
                <a:hlinkClick r:id="rId8" tooltip="Language construct"/>
              </a:rPr>
              <a:t>language constructs</a:t>
            </a:r>
            <a:r>
              <a:rPr lang="en-IN" sz="1800" dirty="0">
                <a:solidFill>
                  <a:srgbClr val="262626"/>
                </a:solidFill>
                <a:effectLst/>
                <a:latin typeface="Times New Roman" panose="02020603050405020304" pitchFamily="18" charset="0"/>
                <a:ea typeface="Times New Roman" panose="02020603050405020304" pitchFamily="18" charset="0"/>
                <a:cs typeface="Times" panose="02020603050405020304" pitchFamily="18" charset="0"/>
              </a:rPr>
              <a:t> and </a:t>
            </a:r>
            <a:r>
              <a:rPr lang="en-IN" sz="1800" u="none" strike="noStrike" dirty="0">
                <a:solidFill>
                  <a:srgbClr val="262626"/>
                </a:solidFill>
                <a:effectLst/>
                <a:latin typeface="Times New Roman" panose="02020603050405020304" pitchFamily="18" charset="0"/>
                <a:ea typeface="Times New Roman" panose="02020603050405020304" pitchFamily="18" charset="0"/>
                <a:cs typeface="Times" panose="02020603050405020304" pitchFamily="18" charset="0"/>
                <a:hlinkClick r:id="rId9" tooltip="Object-oriented programming"/>
              </a:rPr>
              <a:t>object-oriented</a:t>
            </a:r>
            <a:r>
              <a:rPr lang="en-IN" sz="1800" dirty="0">
                <a:solidFill>
                  <a:srgbClr val="262626"/>
                </a:solidFill>
                <a:effectLst/>
                <a:latin typeface="Times New Roman" panose="02020603050405020304" pitchFamily="18" charset="0"/>
                <a:ea typeface="Times New Roman" panose="02020603050405020304" pitchFamily="18" charset="0"/>
                <a:cs typeface="Times" panose="02020603050405020304" pitchFamily="18" charset="0"/>
              </a:rPr>
              <a:t> approach aim to help </a:t>
            </a:r>
            <a:r>
              <a:rPr lang="en-IN" sz="1800" u="none" strike="noStrike" dirty="0">
                <a:solidFill>
                  <a:srgbClr val="262626"/>
                </a:solidFill>
                <a:effectLst/>
                <a:latin typeface="Times New Roman" panose="02020603050405020304" pitchFamily="18" charset="0"/>
                <a:ea typeface="Times New Roman" panose="02020603050405020304" pitchFamily="18" charset="0"/>
                <a:cs typeface="Times" panose="02020603050405020304" pitchFamily="18" charset="0"/>
                <a:hlinkClick r:id="rId10" tooltip="Programmers"/>
              </a:rPr>
              <a:t>programmers</a:t>
            </a:r>
            <a:r>
              <a:rPr lang="en-IN" sz="1800" dirty="0">
                <a:solidFill>
                  <a:srgbClr val="262626"/>
                </a:solidFill>
                <a:effectLst/>
                <a:latin typeface="Times New Roman" panose="02020603050405020304" pitchFamily="18" charset="0"/>
                <a:ea typeface="Times New Roman" panose="02020603050405020304" pitchFamily="18" charset="0"/>
                <a:cs typeface="Times" panose="02020603050405020304" pitchFamily="18" charset="0"/>
              </a:rPr>
              <a:t> write clear, logical code for small and large-scale projects.</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marL="457200" algn="just">
              <a:spcBef>
                <a:spcPts val="600"/>
              </a:spcBef>
              <a:spcAft>
                <a:spcPts val="600"/>
              </a:spcAft>
            </a:pPr>
            <a:r>
              <a:rPr lang="en-IN" sz="1800" dirty="0">
                <a:solidFill>
                  <a:srgbClr val="262626"/>
                </a:solidFill>
                <a:effectLst/>
                <a:latin typeface="Times New Roman" panose="02020603050405020304" pitchFamily="18" charset="0"/>
                <a:ea typeface="Times New Roman" panose="02020603050405020304" pitchFamily="18" charset="0"/>
                <a:cs typeface="Times" panose="02020603050405020304" pitchFamily="18" charset="0"/>
              </a:rPr>
              <a:t>Python is </a:t>
            </a:r>
            <a:r>
              <a:rPr lang="en-IN" sz="1800" u="none" strike="noStrike" dirty="0">
                <a:solidFill>
                  <a:srgbClr val="262626"/>
                </a:solidFill>
                <a:effectLst/>
                <a:latin typeface="Times New Roman" panose="02020603050405020304" pitchFamily="18" charset="0"/>
                <a:ea typeface="Times New Roman" panose="02020603050405020304" pitchFamily="18" charset="0"/>
                <a:cs typeface="Times" panose="02020603050405020304" pitchFamily="18" charset="0"/>
                <a:hlinkClick r:id="rId11" tooltip="Dynamic programming language"/>
              </a:rPr>
              <a:t>dynamically typed</a:t>
            </a:r>
            <a:r>
              <a:rPr lang="en-IN" sz="1800" dirty="0">
                <a:solidFill>
                  <a:srgbClr val="262626"/>
                </a:solidFill>
                <a:effectLst/>
                <a:latin typeface="Times New Roman" panose="02020603050405020304" pitchFamily="18" charset="0"/>
                <a:ea typeface="Times New Roman" panose="02020603050405020304" pitchFamily="18" charset="0"/>
                <a:cs typeface="Times" panose="02020603050405020304" pitchFamily="18" charset="0"/>
              </a:rPr>
              <a:t> and </a:t>
            </a:r>
            <a:r>
              <a:rPr lang="en-IN" sz="1800" u="none" strike="noStrike" dirty="0">
                <a:solidFill>
                  <a:srgbClr val="262626"/>
                </a:solidFill>
                <a:effectLst/>
                <a:latin typeface="Times New Roman" panose="02020603050405020304" pitchFamily="18" charset="0"/>
                <a:ea typeface="Times New Roman" panose="02020603050405020304" pitchFamily="18" charset="0"/>
                <a:cs typeface="Times" panose="02020603050405020304" pitchFamily="18" charset="0"/>
                <a:hlinkClick r:id="rId12" tooltip="Garbage collection (computer science)"/>
              </a:rPr>
              <a:t>garbage-collected</a:t>
            </a:r>
            <a:r>
              <a:rPr lang="en-IN" sz="1800" dirty="0">
                <a:solidFill>
                  <a:srgbClr val="262626"/>
                </a:solidFill>
                <a:effectLst/>
                <a:latin typeface="Times New Roman" panose="02020603050405020304" pitchFamily="18" charset="0"/>
                <a:ea typeface="Times New Roman" panose="02020603050405020304" pitchFamily="18" charset="0"/>
                <a:cs typeface="Times" panose="02020603050405020304" pitchFamily="18" charset="0"/>
              </a:rPr>
              <a:t>. It supports multiple </a:t>
            </a:r>
            <a:r>
              <a:rPr lang="en-IN" sz="1800" u="none" strike="noStrike" dirty="0">
                <a:solidFill>
                  <a:srgbClr val="262626"/>
                </a:solidFill>
                <a:effectLst/>
                <a:latin typeface="Times New Roman" panose="02020603050405020304" pitchFamily="18" charset="0"/>
                <a:ea typeface="Times New Roman" panose="02020603050405020304" pitchFamily="18" charset="0"/>
                <a:cs typeface="Times" panose="02020603050405020304" pitchFamily="18" charset="0"/>
                <a:hlinkClick r:id="rId13" tooltip="Programming paradigms"/>
              </a:rPr>
              <a:t>programming paradigms</a:t>
            </a:r>
            <a:r>
              <a:rPr lang="en-IN" sz="1800" dirty="0">
                <a:solidFill>
                  <a:srgbClr val="262626"/>
                </a:solidFill>
                <a:effectLst/>
                <a:latin typeface="Times New Roman" panose="02020603050405020304" pitchFamily="18" charset="0"/>
                <a:ea typeface="Times New Roman" panose="02020603050405020304" pitchFamily="18" charset="0"/>
                <a:cs typeface="Times" panose="02020603050405020304" pitchFamily="18" charset="0"/>
              </a:rPr>
              <a:t>, including </a:t>
            </a:r>
            <a:r>
              <a:rPr lang="en-IN" sz="1800" u="none" strike="noStrike" dirty="0">
                <a:solidFill>
                  <a:srgbClr val="262626"/>
                </a:solidFill>
                <a:effectLst/>
                <a:latin typeface="Times New Roman" panose="02020603050405020304" pitchFamily="18" charset="0"/>
                <a:ea typeface="Times New Roman" panose="02020603050405020304" pitchFamily="18" charset="0"/>
                <a:cs typeface="Times" panose="02020603050405020304" pitchFamily="18" charset="0"/>
                <a:hlinkClick r:id="rId14" tooltip="Structured programming"/>
              </a:rPr>
              <a:t>structured</a:t>
            </a:r>
            <a:r>
              <a:rPr lang="en-IN" sz="1800" dirty="0">
                <a:solidFill>
                  <a:srgbClr val="262626"/>
                </a:solidFill>
                <a:effectLst/>
                <a:latin typeface="Times New Roman" panose="02020603050405020304" pitchFamily="18" charset="0"/>
                <a:ea typeface="Times New Roman" panose="02020603050405020304" pitchFamily="18" charset="0"/>
                <a:cs typeface="Times" panose="02020603050405020304" pitchFamily="18" charset="0"/>
              </a:rPr>
              <a:t> (particularly, </a:t>
            </a:r>
            <a:r>
              <a:rPr lang="en-IN" sz="1800" u="none" strike="noStrike" dirty="0">
                <a:solidFill>
                  <a:srgbClr val="262626"/>
                </a:solidFill>
                <a:effectLst/>
                <a:latin typeface="Times New Roman" panose="02020603050405020304" pitchFamily="18" charset="0"/>
                <a:ea typeface="Times New Roman" panose="02020603050405020304" pitchFamily="18" charset="0"/>
                <a:cs typeface="Times" panose="02020603050405020304" pitchFamily="18" charset="0"/>
                <a:hlinkClick r:id="rId15" tooltip="Procedural programming"/>
              </a:rPr>
              <a:t>procedural</a:t>
            </a:r>
            <a:r>
              <a:rPr lang="en-IN" sz="1800" dirty="0">
                <a:solidFill>
                  <a:srgbClr val="262626"/>
                </a:solidFill>
                <a:effectLst/>
                <a:latin typeface="Times New Roman" panose="02020603050405020304" pitchFamily="18" charset="0"/>
                <a:ea typeface="Times New Roman" panose="02020603050405020304" pitchFamily="18" charset="0"/>
                <a:cs typeface="Times" panose="02020603050405020304" pitchFamily="18" charset="0"/>
              </a:rPr>
              <a:t>), </a:t>
            </a:r>
            <a:r>
              <a:rPr lang="en-IN" sz="1800" u="none" strike="noStrike" dirty="0">
                <a:solidFill>
                  <a:srgbClr val="262626"/>
                </a:solidFill>
                <a:effectLst/>
                <a:latin typeface="Times New Roman" panose="02020603050405020304" pitchFamily="18" charset="0"/>
                <a:ea typeface="Times New Roman" panose="02020603050405020304" pitchFamily="18" charset="0"/>
                <a:cs typeface="Times" panose="02020603050405020304" pitchFamily="18" charset="0"/>
                <a:hlinkClick r:id="rId9" tooltip="Object-oriented programming"/>
              </a:rPr>
              <a:t>object-oriented</a:t>
            </a:r>
            <a:r>
              <a:rPr lang="en-IN" sz="1800" dirty="0">
                <a:solidFill>
                  <a:srgbClr val="262626"/>
                </a:solidFill>
                <a:effectLst/>
                <a:latin typeface="Times New Roman" panose="02020603050405020304" pitchFamily="18" charset="0"/>
                <a:ea typeface="Times New Roman" panose="02020603050405020304" pitchFamily="18" charset="0"/>
                <a:cs typeface="Times" panose="02020603050405020304" pitchFamily="18" charset="0"/>
              </a:rPr>
              <a:t>, and </a:t>
            </a:r>
            <a:r>
              <a:rPr lang="en-IN" sz="1800" u="none" strike="noStrike" dirty="0">
                <a:solidFill>
                  <a:srgbClr val="262626"/>
                </a:solidFill>
                <a:effectLst/>
                <a:latin typeface="Times New Roman" panose="02020603050405020304" pitchFamily="18" charset="0"/>
                <a:ea typeface="Times New Roman" panose="02020603050405020304" pitchFamily="18" charset="0"/>
                <a:cs typeface="Times" panose="02020603050405020304" pitchFamily="18" charset="0"/>
                <a:hlinkClick r:id="rId16" tooltip="Functional programming"/>
              </a:rPr>
              <a:t>functional programming</a:t>
            </a:r>
            <a:r>
              <a:rPr lang="en-IN" sz="1800" dirty="0">
                <a:solidFill>
                  <a:srgbClr val="262626"/>
                </a:solidFill>
                <a:effectLst/>
                <a:latin typeface="Times New Roman" panose="02020603050405020304" pitchFamily="18" charset="0"/>
                <a:ea typeface="Times New Roman" panose="02020603050405020304" pitchFamily="18" charset="0"/>
                <a:cs typeface="Times" panose="02020603050405020304" pitchFamily="18" charset="0"/>
              </a:rPr>
              <a:t>. Python is often described as a "batteries included" language due to its comprehensive </a:t>
            </a:r>
            <a:r>
              <a:rPr lang="en-IN" sz="1800" u="none" strike="noStrike" dirty="0">
                <a:solidFill>
                  <a:srgbClr val="262626"/>
                </a:solidFill>
                <a:effectLst/>
                <a:latin typeface="Times New Roman" panose="02020603050405020304" pitchFamily="18" charset="0"/>
                <a:ea typeface="Times New Roman" panose="02020603050405020304" pitchFamily="18" charset="0"/>
                <a:cs typeface="Times" panose="02020603050405020304" pitchFamily="18" charset="0"/>
                <a:hlinkClick r:id="rId17" tooltip="Standard library"/>
              </a:rPr>
              <a:t>standard library</a:t>
            </a:r>
            <a:r>
              <a:rPr lang="en-IN" sz="1800" dirty="0">
                <a:solidFill>
                  <a:srgbClr val="262626"/>
                </a:solidFill>
                <a:effectLst/>
                <a:latin typeface="Times New Roman" panose="02020603050405020304" pitchFamily="18" charset="0"/>
                <a:ea typeface="Times New Roman" panose="02020603050405020304" pitchFamily="18" charset="0"/>
                <a:cs typeface="Times" panose="02020603050405020304" pitchFamily="18" charset="0"/>
              </a:rPr>
              <a:t>.</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a:p>
            <a:pPr algn="just">
              <a:lnSpc>
                <a:spcPct val="150000"/>
              </a:lnSpc>
              <a:spcAft>
                <a:spcPts val="600"/>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600"/>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56235" marR="235585" algn="just">
              <a:lnSpc>
                <a:spcPct val="150000"/>
              </a:lnSpc>
              <a:spcAft>
                <a:spcPts val="0"/>
              </a:spcAft>
              <a:tabLst>
                <a:tab pos="6293485" algn="l"/>
              </a:tabLst>
            </a:pPr>
            <a:r>
              <a:rPr lang="en-US" sz="1800" u="none" strike="noStrike" dirty="0">
                <a:effectLst/>
                <a:latin typeface="Times New Roman" panose="02020603050405020304" pitchFamily="18" charset="0"/>
                <a:ea typeface="Times New Roman" panose="02020603050405020304" pitchFamily="18" charset="0"/>
                <a:cs typeface="Times" panose="02020603050405020304" pitchFamily="18" charset="0"/>
              </a:rPr>
              <a:t> </a:t>
            </a:r>
            <a:endParaRPr lang="en-IN" sz="1200" dirty="0">
              <a:effectLst/>
              <a:latin typeface="Arial" panose="020B0604020202020204" pitchFamily="34" charset="0"/>
              <a:ea typeface="Times New Roman" panose="02020603050405020304" pitchFamily="18" charset="0"/>
              <a:cs typeface="Times" panose="02020603050405020304" pitchFamily="18" charset="0"/>
            </a:endParaRPr>
          </a:p>
        </p:txBody>
      </p:sp>
    </p:spTree>
    <p:extLst>
      <p:ext uri="{BB962C8B-B14F-4D97-AF65-F5344CB8AC3E}">
        <p14:creationId xmlns:p14="http://schemas.microsoft.com/office/powerpoint/2010/main" val="1887631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F5AC7A-01D7-44C2-8D50-747C99EC9F9F}"/>
              </a:ext>
            </a:extLst>
          </p:cNvPr>
          <p:cNvSpPr txBox="1"/>
          <p:nvPr/>
        </p:nvSpPr>
        <p:spPr>
          <a:xfrm>
            <a:off x="719091" y="290937"/>
            <a:ext cx="9800948" cy="5772734"/>
          </a:xfrm>
          <a:prstGeom prst="rect">
            <a:avLst/>
          </a:prstGeom>
          <a:noFill/>
        </p:spPr>
        <p:txBody>
          <a:bodyPr wrap="square">
            <a:spAutoFit/>
          </a:bodyPr>
          <a:lstStyle/>
          <a:p>
            <a:pPr marL="457200" algn="just">
              <a:lnSpc>
                <a:spcPct val="150000"/>
              </a:lnSpc>
            </a:pPr>
            <a:endParaRPr lang="en-US" sz="1600" u="sng" cap="all" dirty="0">
              <a:effectLst/>
              <a:latin typeface="Times New Roman" panose="02020603050405020304" pitchFamily="18" charset="0"/>
              <a:ea typeface="Times New Roman" panose="02020603050405020304" pitchFamily="18" charset="0"/>
              <a:cs typeface="Times" panose="02020603050405020304" pitchFamily="18" charset="0"/>
            </a:endParaRPr>
          </a:p>
          <a:p>
            <a:pPr marL="457200" algn="just">
              <a:lnSpc>
                <a:spcPct val="150000"/>
              </a:lnSpc>
            </a:pPr>
            <a:endParaRPr lang="en-US" sz="1600" u="sng" cap="all" dirty="0">
              <a:latin typeface="Times New Roman" panose="02020603050405020304" pitchFamily="18" charset="0"/>
              <a:ea typeface="Times New Roman" panose="02020603050405020304" pitchFamily="18" charset="0"/>
              <a:cs typeface="Times" panose="02020603050405020304" pitchFamily="18" charset="0"/>
            </a:endParaRPr>
          </a:p>
          <a:p>
            <a:pPr marL="457200" algn="just">
              <a:lnSpc>
                <a:spcPct val="150000"/>
              </a:lnSpc>
            </a:pPr>
            <a:endParaRPr lang="en-US" sz="1600" u="sng" cap="all" dirty="0">
              <a:effectLst/>
              <a:latin typeface="Times New Roman" panose="02020603050405020304" pitchFamily="18" charset="0"/>
              <a:ea typeface="Times New Roman" panose="02020603050405020304" pitchFamily="18" charset="0"/>
              <a:cs typeface="Times" panose="02020603050405020304" pitchFamily="18" charset="0"/>
            </a:endParaRPr>
          </a:p>
          <a:p>
            <a:pPr marL="457200" algn="just">
              <a:lnSpc>
                <a:spcPct val="150000"/>
              </a:lnSpc>
            </a:pPr>
            <a:r>
              <a:rPr lang="en-US" sz="1600" u="sng" cap="all" dirty="0">
                <a:effectLst/>
                <a:latin typeface="Times New Roman" panose="02020603050405020304" pitchFamily="18" charset="0"/>
                <a:ea typeface="Times New Roman" panose="02020603050405020304" pitchFamily="18" charset="0"/>
                <a:cs typeface="Times" panose="02020603050405020304" pitchFamily="18" charset="0"/>
              </a:rPr>
              <a:t>Back End:</a:t>
            </a:r>
            <a:endParaRPr lang="en-IN" sz="1100" dirty="0">
              <a:effectLst/>
              <a:latin typeface="Arial" panose="020B0604020202020204" pitchFamily="34" charset="0"/>
              <a:ea typeface="Times New Roman" panose="02020603050405020304" pitchFamily="18" charset="0"/>
              <a:cs typeface="Times" panose="02020603050405020304" pitchFamily="18" charset="0"/>
            </a:endParaRPr>
          </a:p>
          <a:p>
            <a:pPr marL="457200" algn="just">
              <a:lnSpc>
                <a:spcPct val="150000"/>
              </a:lnSpc>
            </a:pPr>
            <a:r>
              <a:rPr lang="en-US" sz="1600" u="none" strike="noStrike" cap="all" dirty="0">
                <a:effectLst/>
                <a:latin typeface="Times New Roman" panose="02020603050405020304" pitchFamily="18" charset="0"/>
                <a:ea typeface="Times New Roman" panose="02020603050405020304" pitchFamily="18" charset="0"/>
                <a:cs typeface="Times" panose="02020603050405020304" pitchFamily="18" charset="0"/>
              </a:rPr>
              <a:t> </a:t>
            </a:r>
            <a:endParaRPr lang="en-IN" sz="1100" dirty="0">
              <a:effectLst/>
              <a:latin typeface="Arial" panose="020B0604020202020204" pitchFamily="34" charset="0"/>
              <a:ea typeface="Times New Roman" panose="02020603050405020304" pitchFamily="18" charset="0"/>
              <a:cs typeface="Times" panose="02020603050405020304" pitchFamily="18" charset="0"/>
            </a:endParaRPr>
          </a:p>
          <a:p>
            <a:pPr marL="457200">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cs typeface="Times" panose="02020603050405020304" pitchFamily="18" charset="0"/>
              </a:rPr>
              <a:t>MySQL is an Oracle-backed open source relational database management system (</a:t>
            </a:r>
            <a:r>
              <a:rPr lang="en-US" sz="1800" u="sng" dirty="0">
                <a:solidFill>
                  <a:srgbClr val="000000"/>
                </a:solidFill>
                <a:effectLst/>
                <a:latin typeface="Times New Roman" panose="02020603050405020304" pitchFamily="18" charset="0"/>
                <a:ea typeface="Times New Roman" panose="02020603050405020304" pitchFamily="18" charset="0"/>
                <a:cs typeface="Times" panose="02020603050405020304" pitchFamily="18" charset="0"/>
                <a:hlinkClick r:id="rId2"/>
              </a:rPr>
              <a:t>RDBMS</a:t>
            </a:r>
            <a:r>
              <a:rPr lang="en-US" sz="1800" dirty="0">
                <a:solidFill>
                  <a:srgbClr val="000000"/>
                </a:solidFill>
                <a:effectLst/>
                <a:latin typeface="Times New Roman" panose="02020603050405020304" pitchFamily="18" charset="0"/>
                <a:ea typeface="Times New Roman" panose="02020603050405020304" pitchFamily="18" charset="0"/>
                <a:cs typeface="Times" panose="02020603050405020304" pitchFamily="18" charset="0"/>
              </a:rPr>
              <a:t>) based on Structured Query Language (</a:t>
            </a:r>
            <a:r>
              <a:rPr lang="en-US" sz="1800" u="sng" dirty="0">
                <a:solidFill>
                  <a:srgbClr val="000000"/>
                </a:solidFill>
                <a:effectLst/>
                <a:latin typeface="Times New Roman" panose="02020603050405020304" pitchFamily="18" charset="0"/>
                <a:ea typeface="Times New Roman" panose="02020603050405020304" pitchFamily="18" charset="0"/>
                <a:cs typeface="Times" panose="02020603050405020304" pitchFamily="18" charset="0"/>
                <a:hlinkClick r:id="rId3"/>
              </a:rPr>
              <a:t>SQL</a:t>
            </a:r>
            <a:r>
              <a:rPr lang="en-US" sz="1800" dirty="0">
                <a:solidFill>
                  <a:srgbClr val="000000"/>
                </a:solidFill>
                <a:effectLst/>
                <a:latin typeface="Times New Roman" panose="02020603050405020304" pitchFamily="18" charset="0"/>
                <a:ea typeface="Times New Roman" panose="02020603050405020304" pitchFamily="18" charset="0"/>
                <a:cs typeface="Times" panose="02020603050405020304" pitchFamily="18" charset="0"/>
              </a:rPr>
              <a:t>). MySQL runs on virtually all platforms, including </a:t>
            </a:r>
            <a:r>
              <a:rPr lang="en-US" sz="1800" u="sng" dirty="0">
                <a:solidFill>
                  <a:srgbClr val="000000"/>
                </a:solidFill>
                <a:effectLst/>
                <a:latin typeface="Times New Roman" panose="02020603050405020304" pitchFamily="18" charset="0"/>
                <a:ea typeface="Times New Roman" panose="02020603050405020304" pitchFamily="18" charset="0"/>
                <a:cs typeface="Times" panose="02020603050405020304" pitchFamily="18" charset="0"/>
                <a:hlinkClick r:id="rId4"/>
              </a:rPr>
              <a:t>Linux</a:t>
            </a:r>
            <a:r>
              <a:rPr lang="en-US" sz="1800" dirty="0">
                <a:solidFill>
                  <a:srgbClr val="000000"/>
                </a:solidFill>
                <a:effectLst/>
                <a:latin typeface="Times New Roman" panose="02020603050405020304" pitchFamily="18" charset="0"/>
                <a:ea typeface="Times New Roman" panose="02020603050405020304" pitchFamily="18" charset="0"/>
                <a:cs typeface="Times" panose="02020603050405020304" pitchFamily="18" charset="0"/>
              </a:rPr>
              <a:t>, </a:t>
            </a:r>
            <a:r>
              <a:rPr lang="en-US" sz="1800" u="sng" dirty="0">
                <a:solidFill>
                  <a:srgbClr val="000000"/>
                </a:solidFill>
                <a:effectLst/>
                <a:latin typeface="Times New Roman" panose="02020603050405020304" pitchFamily="18" charset="0"/>
                <a:ea typeface="Times New Roman" panose="02020603050405020304" pitchFamily="18" charset="0"/>
                <a:cs typeface="Times" panose="02020603050405020304" pitchFamily="18" charset="0"/>
                <a:hlinkClick r:id="rId5"/>
              </a:rPr>
              <a:t>UNIX</a:t>
            </a:r>
            <a:r>
              <a:rPr lang="en-US" sz="1800" dirty="0">
                <a:solidFill>
                  <a:srgbClr val="000000"/>
                </a:solidFill>
                <a:effectLst/>
                <a:latin typeface="Times New Roman" panose="02020603050405020304" pitchFamily="18" charset="0"/>
                <a:ea typeface="Times New Roman" panose="02020603050405020304" pitchFamily="18" charset="0"/>
                <a:cs typeface="Times" panose="02020603050405020304" pitchFamily="18" charset="0"/>
              </a:rPr>
              <a:t> and </a:t>
            </a:r>
            <a:r>
              <a:rPr lang="en-US" sz="1800" u="sng" dirty="0">
                <a:solidFill>
                  <a:srgbClr val="000000"/>
                </a:solidFill>
                <a:effectLst/>
                <a:latin typeface="Times New Roman" panose="02020603050405020304" pitchFamily="18" charset="0"/>
                <a:ea typeface="Times New Roman" panose="02020603050405020304" pitchFamily="18" charset="0"/>
                <a:cs typeface="Times" panose="02020603050405020304" pitchFamily="18" charset="0"/>
                <a:hlinkClick r:id="rId6"/>
              </a:rPr>
              <a:t>Windows</a:t>
            </a:r>
            <a:r>
              <a:rPr lang="en-US" sz="1800" dirty="0">
                <a:solidFill>
                  <a:srgbClr val="000000"/>
                </a:solidFill>
                <a:effectLst/>
                <a:latin typeface="Times New Roman" panose="02020603050405020304" pitchFamily="18" charset="0"/>
                <a:ea typeface="Times New Roman" panose="02020603050405020304" pitchFamily="18" charset="0"/>
                <a:cs typeface="Times" panose="02020603050405020304" pitchFamily="18" charset="0"/>
              </a:rPr>
              <a:t>. Although it can be used in a wide range of applications, MySQL is most often associated with web applications and online publishing.</a:t>
            </a:r>
            <a:endParaRPr lang="en-IN" sz="1100" dirty="0">
              <a:effectLst/>
              <a:latin typeface="Arial" panose="020B0604020202020204" pitchFamily="34" charset="0"/>
              <a:ea typeface="Times New Roman" panose="02020603050405020304" pitchFamily="18" charset="0"/>
              <a:cs typeface="Times" panose="02020603050405020304" pitchFamily="18" charset="0"/>
            </a:endParaRPr>
          </a:p>
          <a:p>
            <a:pPr marL="457200" algn="just">
              <a:lnSpc>
                <a:spcPct val="150000"/>
              </a:lnSpc>
            </a:pPr>
            <a:r>
              <a:rPr lang="en-US" sz="1600" u="none" strike="noStrike" cap="all" dirty="0">
                <a:effectLst/>
                <a:latin typeface="Times New Roman" panose="02020603050405020304" pitchFamily="18" charset="0"/>
                <a:ea typeface="Times New Roman" panose="02020603050405020304" pitchFamily="18" charset="0"/>
                <a:cs typeface="Times" panose="02020603050405020304" pitchFamily="18" charset="0"/>
              </a:rPr>
              <a:t> </a:t>
            </a:r>
            <a:endParaRPr lang="en-IN" sz="1100" dirty="0">
              <a:effectLst/>
              <a:latin typeface="Arial" panose="020B0604020202020204" pitchFamily="34" charset="0"/>
              <a:ea typeface="Times New Roman" panose="02020603050405020304" pitchFamily="18" charset="0"/>
              <a:cs typeface="Times" panose="02020603050405020304" pitchFamily="18" charset="0"/>
            </a:endParaRPr>
          </a:p>
          <a:p>
            <a:pPr marL="457200" algn="just">
              <a:lnSpc>
                <a:spcPct val="150000"/>
              </a:lnSpc>
            </a:pPr>
            <a:r>
              <a:rPr lang="en-US" sz="1600" u="sng" cap="all" dirty="0">
                <a:effectLst/>
                <a:latin typeface="Times New Roman" panose="02020603050405020304" pitchFamily="18" charset="0"/>
                <a:ea typeface="Times New Roman" panose="02020603050405020304" pitchFamily="18" charset="0"/>
                <a:cs typeface="Times" panose="02020603050405020304" pitchFamily="18" charset="0"/>
              </a:rPr>
              <a:t>Platform Used:</a:t>
            </a:r>
            <a:endParaRPr lang="en-IN" sz="1100" dirty="0">
              <a:effectLst/>
              <a:latin typeface="Arial" panose="020B0604020202020204" pitchFamily="34" charset="0"/>
              <a:ea typeface="Times New Roman" panose="02020603050405020304" pitchFamily="18" charset="0"/>
              <a:cs typeface="Times" panose="02020603050405020304" pitchFamily="18" charset="0"/>
            </a:endParaRPr>
          </a:p>
          <a:p>
            <a:pPr marL="457200" algn="just">
              <a:lnSpc>
                <a:spcPct val="150000"/>
              </a:lnSpc>
            </a:pPr>
            <a:r>
              <a:rPr lang="en-US" sz="1600" u="none" strike="noStrike" cap="all" dirty="0">
                <a:effectLst/>
                <a:latin typeface="Times New Roman" panose="02020603050405020304" pitchFamily="18" charset="0"/>
                <a:ea typeface="Times New Roman" panose="02020603050405020304" pitchFamily="18" charset="0"/>
                <a:cs typeface="Times" panose="02020603050405020304" pitchFamily="18" charset="0"/>
              </a:rPr>
              <a:t> </a:t>
            </a:r>
            <a:endParaRPr lang="en-IN" sz="1100" dirty="0">
              <a:effectLst/>
              <a:latin typeface="Arial" panose="020B0604020202020204" pitchFamily="34" charset="0"/>
              <a:ea typeface="Times New Roman" panose="02020603050405020304" pitchFamily="18" charset="0"/>
              <a:cs typeface="Times" panose="02020603050405020304" pitchFamily="18" charset="0"/>
            </a:endParaRPr>
          </a:p>
          <a:p>
            <a:pPr marL="457200" algn="just">
              <a:lnSpc>
                <a:spcPct val="150000"/>
              </a:lnSpc>
            </a:pPr>
            <a:r>
              <a:rPr lang="en-US" sz="1600" dirty="0">
                <a:effectLst/>
                <a:latin typeface="Times New Roman" panose="02020603050405020304" pitchFamily="18" charset="0"/>
                <a:ea typeface="Times New Roman" panose="02020603050405020304" pitchFamily="18" charset="0"/>
                <a:cs typeface="Times" panose="02020603050405020304" pitchFamily="18" charset="0"/>
              </a:rPr>
              <a:t>The Payroll Management System is targeted at Microsoft Windows platforms.</a:t>
            </a:r>
            <a:endParaRPr lang="en-IN" sz="1100" dirty="0">
              <a:effectLst/>
              <a:latin typeface="Arial" panose="020B0604020202020204" pitchFamily="34" charset="0"/>
              <a:ea typeface="Times New Roman" panose="02020603050405020304" pitchFamily="18" charset="0"/>
              <a:cs typeface="Times" panose="02020603050405020304" pitchFamily="18" charset="0"/>
            </a:endParaRPr>
          </a:p>
          <a:p>
            <a:pPr marL="356235" marR="235585" algn="just">
              <a:lnSpc>
                <a:spcPct val="150000"/>
              </a:lnSpc>
              <a:spcAft>
                <a:spcPts val="0"/>
              </a:spcAft>
              <a:tabLst>
                <a:tab pos="6293485" algn="l"/>
              </a:tabLst>
            </a:pPr>
            <a:r>
              <a:rPr lang="en-US" sz="1600" u="none" strike="noStrike" dirty="0">
                <a:effectLst/>
                <a:latin typeface="Times New Roman" panose="02020603050405020304" pitchFamily="18" charset="0"/>
                <a:ea typeface="Times New Roman" panose="02020603050405020304" pitchFamily="18" charset="0"/>
                <a:cs typeface="Times" panose="02020603050405020304" pitchFamily="18" charset="0"/>
              </a:rPr>
              <a:t> </a:t>
            </a:r>
            <a:endParaRPr lang="en-IN" sz="1100" dirty="0">
              <a:effectLst/>
              <a:latin typeface="Arial" panose="020B0604020202020204" pitchFamily="34" charset="0"/>
              <a:ea typeface="Times New Roman" panose="02020603050405020304" pitchFamily="18" charset="0"/>
              <a:cs typeface="Times" panose="02020603050405020304" pitchFamily="18" charset="0"/>
            </a:endParaRPr>
          </a:p>
          <a:p>
            <a:pPr marR="457200" algn="just">
              <a:lnSpc>
                <a:spcPct val="150000"/>
              </a:lnSpc>
              <a:spcAft>
                <a:spcPts val="1500"/>
              </a:spcAft>
              <a:tabLst>
                <a:tab pos="457200" algn="l"/>
                <a:tab pos="3657600" algn="l"/>
                <a:tab pos="457200" algn="l"/>
                <a:tab pos="965200" algn="l"/>
                <a:tab pos="3657600" algn="l"/>
              </a:tabLst>
            </a:pPr>
            <a:r>
              <a:rPr lang="en-US" sz="1600" b="1" dirty="0">
                <a:solidFill>
                  <a:srgbClr val="000000"/>
                </a:solidFill>
                <a:effectLst/>
                <a:latin typeface="Times New Roman" panose="02020603050405020304" pitchFamily="18" charset="0"/>
                <a:ea typeface="Times New Roman" panose="02020603050405020304" pitchFamily="18" charset="0"/>
              </a:rPr>
              <a:t> </a:t>
            </a:r>
            <a:endParaRPr lang="en-IN" sz="1800" b="1"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15929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50B2BB-42CE-43E7-890F-0F1BB53522EC}"/>
              </a:ext>
            </a:extLst>
          </p:cNvPr>
          <p:cNvSpPr txBox="1"/>
          <p:nvPr/>
        </p:nvSpPr>
        <p:spPr>
          <a:xfrm>
            <a:off x="896645" y="996450"/>
            <a:ext cx="10777491" cy="3207545"/>
          </a:xfrm>
          <a:prstGeom prst="rect">
            <a:avLst/>
          </a:prstGeom>
          <a:noFill/>
        </p:spPr>
        <p:txBody>
          <a:bodyPr wrap="square">
            <a:spAutoFit/>
          </a:bodyPr>
          <a:lstStyle/>
          <a:p>
            <a:pPr marL="457200" algn="just">
              <a:lnSpc>
                <a:spcPct val="150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1.1 Purpose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rPr>
              <a:t>Main aim of developing Employee Payment for United Industries</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to provide an easy way not only to automate all functionalities involved managing leaves and Payroll for the employees of Company, but also to provide full functional reports to management of Company with the details about usage of leave facility.</a:t>
            </a:r>
            <a:endParaRPr lang="en-IN" sz="1800" dirty="0">
              <a:effectLst/>
              <a:latin typeface="Times New Roman" panose="02020603050405020304" pitchFamily="18" charset="0"/>
              <a:ea typeface="Times New Roman" panose="02020603050405020304" pitchFamily="18" charset="0"/>
            </a:endParaRPr>
          </a:p>
          <a:p>
            <a:pPr indent="457200" algn="just">
              <a:lnSpc>
                <a:spcPct val="150000"/>
              </a:lnSpc>
            </a:pPr>
            <a:r>
              <a:rPr lang="en-US" sz="1800" dirty="0">
                <a:effectLst/>
                <a:latin typeface="Times New Roman" panose="02020603050405020304" pitchFamily="18" charset="0"/>
                <a:ea typeface="Times New Roman" panose="02020603050405020304" pitchFamily="18" charset="0"/>
              </a:rPr>
              <a:t>We are committed to bring the best way of management in the various forms of </a:t>
            </a:r>
            <a:r>
              <a:rPr lang="en-US" sz="1800" b="0" dirty="0">
                <a:effectLst/>
                <a:latin typeface="Times New Roman" panose="02020603050405020304" pitchFamily="18" charset="0"/>
                <a:ea typeface="Times New Roman" panose="02020603050405020304" pitchFamily="18" charset="0"/>
              </a:rPr>
              <a:t>EPM.</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 understand that </a:t>
            </a:r>
            <a:r>
              <a:rPr lang="en-US" sz="1800" b="0" dirty="0">
                <a:effectLst/>
                <a:latin typeface="Times New Roman" panose="02020603050405020304" pitchFamily="18" charset="0"/>
                <a:ea typeface="Times New Roman" panose="02020603050405020304" pitchFamily="18" charset="0"/>
              </a:rPr>
              <a:t>EPM</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not a product to be sold, it is a tool to manage the inner operation of Company related to employee leave and Payroll.</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541362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74</TotalTime>
  <Words>1555</Words>
  <Application>Microsoft Office PowerPoint</Application>
  <PresentationFormat>Widescreen</PresentationFormat>
  <Paragraphs>147</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Algerian</vt:lpstr>
      <vt:lpstr>Arial</vt:lpstr>
      <vt:lpstr>Calibri</vt:lpstr>
      <vt:lpstr>Symbol</vt:lpstr>
      <vt:lpstr>Times New Roman</vt:lpstr>
      <vt:lpstr>Trebuchet MS</vt:lpstr>
      <vt:lpstr>Wingdings</vt:lpstr>
      <vt:lpstr>Wingdings 3</vt:lpstr>
      <vt:lpstr>Facet</vt:lpstr>
      <vt:lpstr>WLE-COME TO UNITED TRADE PAYROLL SYSTEM</vt:lpstr>
      <vt:lpstr>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UNITED TRADE PAYROLL SYSTEM</dc:title>
  <dc:creator>Pravin Chougale</dc:creator>
  <cp:lastModifiedBy>Pravin Chougale</cp:lastModifiedBy>
  <cp:revision>11</cp:revision>
  <dcterms:created xsi:type="dcterms:W3CDTF">2020-09-13T08:13:55Z</dcterms:created>
  <dcterms:modified xsi:type="dcterms:W3CDTF">2020-09-14T05:59:40Z</dcterms:modified>
</cp:coreProperties>
</file>