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9" r:id="rId4"/>
    <p:sldId id="274" r:id="rId5"/>
    <p:sldId id="276" r:id="rId6"/>
    <p:sldId id="275" r:id="rId7"/>
    <p:sldId id="277" r:id="rId8"/>
    <p:sldId id="278"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71"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50405738-8A8B-40AE-8867-B32BAF5E4A85}">
          <p14:sldIdLst>
            <p14:sldId id="272"/>
            <p14:sldId id="273"/>
            <p14:sldId id="279"/>
            <p14:sldId id="274"/>
            <p14:sldId id="276"/>
            <p14:sldId id="275"/>
            <p14:sldId id="277"/>
            <p14:sldId id="278"/>
            <p14:sldId id="280"/>
            <p14:sldId id="281"/>
            <p14:sldId id="282"/>
            <p14:sldId id="283"/>
            <p14:sldId id="284"/>
            <p14:sldId id="285"/>
            <p14:sldId id="286"/>
            <p14:sldId id="287"/>
            <p14:sldId id="288"/>
            <p14:sldId id="289"/>
            <p14:sldId id="290"/>
            <p14:sldId id="291"/>
            <p14:sldId id="2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84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C0F393-4D0E-459F-B498-8A7F815657F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DF9DDBD-99E6-418D-995A-0296EA8BB1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4AFE2D0-6F03-45A1-B1F8-D63E173CE5F1}"/>
              </a:ext>
            </a:extLst>
          </p:cNvPr>
          <p:cNvSpPr>
            <a:spLocks noGrp="1"/>
          </p:cNvSpPr>
          <p:nvPr>
            <p:ph type="dt" sz="half" idx="10"/>
          </p:nvPr>
        </p:nvSpPr>
        <p:spPr/>
        <p:txBody>
          <a:bodyPr/>
          <a:lstStyle/>
          <a:p>
            <a:fld id="{E981E579-4C70-4DD5-A071-46501EE67FE0}" type="datetimeFigureOut">
              <a:rPr lang="it-IT" smtClean="0"/>
              <a:t>23/04/2022</a:t>
            </a:fld>
            <a:endParaRPr lang="it-IT" dirty="0"/>
          </a:p>
        </p:txBody>
      </p:sp>
      <p:sp>
        <p:nvSpPr>
          <p:cNvPr id="5" name="Segnaposto piè di pagina 4">
            <a:extLst>
              <a:ext uri="{FF2B5EF4-FFF2-40B4-BE49-F238E27FC236}">
                <a16:creationId xmlns:a16="http://schemas.microsoft.com/office/drawing/2014/main" id="{71173F7A-C17D-44A3-B370-93B047945D97}"/>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CB456F13-0272-4A1E-B15F-901363FFFDF4}"/>
              </a:ext>
            </a:extLst>
          </p:cNvPr>
          <p:cNvSpPr>
            <a:spLocks noGrp="1"/>
          </p:cNvSpPr>
          <p:nvPr>
            <p:ph type="sldNum" sz="quarter" idx="12"/>
          </p:nvPr>
        </p:nvSpPr>
        <p:spPr/>
        <p:txBody>
          <a:bodyPr/>
          <a:lstStyle/>
          <a:p>
            <a:fld id="{36A120F7-48AA-4220-A87D-4AB0F80D6FF9}" type="slidenum">
              <a:rPr lang="it-IT" smtClean="0"/>
              <a:t>‹N›</a:t>
            </a:fld>
            <a:endParaRPr lang="it-IT" dirty="0"/>
          </a:p>
        </p:txBody>
      </p:sp>
    </p:spTree>
    <p:extLst>
      <p:ext uri="{BB962C8B-B14F-4D97-AF65-F5344CB8AC3E}">
        <p14:creationId xmlns:p14="http://schemas.microsoft.com/office/powerpoint/2010/main" val="115144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B9F674-6D82-4A1F-AA9F-3FBEBEC6D7D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D24AB23-CB0F-4046-A7A4-227DBC18FF9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5227E80-CB94-40D1-8942-24EDEC35CC38}"/>
              </a:ext>
            </a:extLst>
          </p:cNvPr>
          <p:cNvSpPr>
            <a:spLocks noGrp="1"/>
          </p:cNvSpPr>
          <p:nvPr>
            <p:ph type="dt" sz="half" idx="10"/>
          </p:nvPr>
        </p:nvSpPr>
        <p:spPr/>
        <p:txBody>
          <a:bodyPr/>
          <a:lstStyle/>
          <a:p>
            <a:fld id="{E981E579-4C70-4DD5-A071-46501EE67FE0}" type="datetimeFigureOut">
              <a:rPr lang="it-IT" smtClean="0"/>
              <a:t>23/04/2022</a:t>
            </a:fld>
            <a:endParaRPr lang="it-IT" dirty="0"/>
          </a:p>
        </p:txBody>
      </p:sp>
      <p:sp>
        <p:nvSpPr>
          <p:cNvPr id="5" name="Segnaposto piè di pagina 4">
            <a:extLst>
              <a:ext uri="{FF2B5EF4-FFF2-40B4-BE49-F238E27FC236}">
                <a16:creationId xmlns:a16="http://schemas.microsoft.com/office/drawing/2014/main" id="{39E2E6EE-76FD-46A8-88BF-ACE0793F24C7}"/>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AACF5C45-6AF0-4358-8681-F2B93B65969D}"/>
              </a:ext>
            </a:extLst>
          </p:cNvPr>
          <p:cNvSpPr>
            <a:spLocks noGrp="1"/>
          </p:cNvSpPr>
          <p:nvPr>
            <p:ph type="sldNum" sz="quarter" idx="12"/>
          </p:nvPr>
        </p:nvSpPr>
        <p:spPr/>
        <p:txBody>
          <a:bodyPr/>
          <a:lstStyle/>
          <a:p>
            <a:fld id="{36A120F7-48AA-4220-A87D-4AB0F80D6FF9}" type="slidenum">
              <a:rPr lang="it-IT" smtClean="0"/>
              <a:t>‹N›</a:t>
            </a:fld>
            <a:endParaRPr lang="it-IT" dirty="0"/>
          </a:p>
        </p:txBody>
      </p:sp>
    </p:spTree>
    <p:extLst>
      <p:ext uri="{BB962C8B-B14F-4D97-AF65-F5344CB8AC3E}">
        <p14:creationId xmlns:p14="http://schemas.microsoft.com/office/powerpoint/2010/main" val="369146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966EDD9-36BD-4D7C-A841-35819C58945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9237E0B-24C3-400B-8013-568FF634AFB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1DE43D3-14ED-4F96-AEB4-60CD5DAD08DF}"/>
              </a:ext>
            </a:extLst>
          </p:cNvPr>
          <p:cNvSpPr>
            <a:spLocks noGrp="1"/>
          </p:cNvSpPr>
          <p:nvPr>
            <p:ph type="dt" sz="half" idx="10"/>
          </p:nvPr>
        </p:nvSpPr>
        <p:spPr/>
        <p:txBody>
          <a:bodyPr/>
          <a:lstStyle/>
          <a:p>
            <a:fld id="{E981E579-4C70-4DD5-A071-46501EE67FE0}" type="datetimeFigureOut">
              <a:rPr lang="it-IT" smtClean="0"/>
              <a:t>23/04/2022</a:t>
            </a:fld>
            <a:endParaRPr lang="it-IT" dirty="0"/>
          </a:p>
        </p:txBody>
      </p:sp>
      <p:sp>
        <p:nvSpPr>
          <p:cNvPr id="5" name="Segnaposto piè di pagina 4">
            <a:extLst>
              <a:ext uri="{FF2B5EF4-FFF2-40B4-BE49-F238E27FC236}">
                <a16:creationId xmlns:a16="http://schemas.microsoft.com/office/drawing/2014/main" id="{94211A26-E011-42C6-8DB6-B3FB77265BF6}"/>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8DA2B52E-99AE-4E5D-BDDB-B0BA14E0CA78}"/>
              </a:ext>
            </a:extLst>
          </p:cNvPr>
          <p:cNvSpPr>
            <a:spLocks noGrp="1"/>
          </p:cNvSpPr>
          <p:nvPr>
            <p:ph type="sldNum" sz="quarter" idx="12"/>
          </p:nvPr>
        </p:nvSpPr>
        <p:spPr/>
        <p:txBody>
          <a:bodyPr/>
          <a:lstStyle/>
          <a:p>
            <a:fld id="{36A120F7-48AA-4220-A87D-4AB0F80D6FF9}" type="slidenum">
              <a:rPr lang="it-IT" smtClean="0"/>
              <a:t>‹N›</a:t>
            </a:fld>
            <a:endParaRPr lang="it-IT" dirty="0"/>
          </a:p>
        </p:txBody>
      </p:sp>
    </p:spTree>
    <p:extLst>
      <p:ext uri="{BB962C8B-B14F-4D97-AF65-F5344CB8AC3E}">
        <p14:creationId xmlns:p14="http://schemas.microsoft.com/office/powerpoint/2010/main" val="96567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95C978C-5A6E-48CA-A905-D75F1EECE9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84370" y="241841"/>
            <a:ext cx="3360102" cy="431212"/>
          </a:xfrm>
          <a:prstGeom prst="rect">
            <a:avLst/>
          </a:prstGeom>
        </p:spPr>
      </p:pic>
      <p:sp>
        <p:nvSpPr>
          <p:cNvPr id="6" name="Rettangolo 5">
            <a:extLst>
              <a:ext uri="{FF2B5EF4-FFF2-40B4-BE49-F238E27FC236}">
                <a16:creationId xmlns:a16="http://schemas.microsoft.com/office/drawing/2014/main" id="{CC8587F5-85D0-4B88-91D4-B76F007B4CEE}"/>
              </a:ext>
            </a:extLst>
          </p:cNvPr>
          <p:cNvSpPr/>
          <p:nvPr userDrawn="1"/>
        </p:nvSpPr>
        <p:spPr>
          <a:xfrm>
            <a:off x="3644472" y="220979"/>
            <a:ext cx="8318928" cy="4520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 name="CasellaDiTesto 6">
            <a:extLst>
              <a:ext uri="{FF2B5EF4-FFF2-40B4-BE49-F238E27FC236}">
                <a16:creationId xmlns:a16="http://schemas.microsoft.com/office/drawing/2014/main" id="{A4269F52-2838-4E8C-9ADF-3CC515D31145}"/>
              </a:ext>
            </a:extLst>
          </p:cNvPr>
          <p:cNvSpPr txBox="1"/>
          <p:nvPr userDrawn="1"/>
        </p:nvSpPr>
        <p:spPr>
          <a:xfrm>
            <a:off x="3644472" y="372139"/>
            <a:ext cx="8263158" cy="176972"/>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altLang="it-IT" sz="1150" b="1" dirty="0">
                <a:solidFill>
                  <a:schemeClr val="bg1"/>
                </a:solidFill>
                <a:latin typeface="Calibri" panose="020F0502020204030204" pitchFamily="34" charset="0"/>
              </a:rPr>
              <a:t>PROGETTAZIONE E CARATTERIZZAZIONE DI UN SISTEMA EMBEDDED PER IL CALCOLO APPROSSIMATO DELLA FUNZIONE ESPONENZIALE</a:t>
            </a:r>
            <a:endParaRPr lang="it-IT" sz="1150" b="1" dirty="0">
              <a:solidFill>
                <a:schemeClr val="bg1"/>
              </a:solidFill>
            </a:endParaRPr>
          </a:p>
        </p:txBody>
      </p:sp>
      <p:sp>
        <p:nvSpPr>
          <p:cNvPr id="8" name="CasellaDiTesto 7">
            <a:extLst>
              <a:ext uri="{FF2B5EF4-FFF2-40B4-BE49-F238E27FC236}">
                <a16:creationId xmlns:a16="http://schemas.microsoft.com/office/drawing/2014/main" id="{D09D1FE5-A833-46A6-9030-81728771F460}"/>
              </a:ext>
            </a:extLst>
          </p:cNvPr>
          <p:cNvSpPr txBox="1"/>
          <p:nvPr userDrawn="1"/>
        </p:nvSpPr>
        <p:spPr>
          <a:xfrm>
            <a:off x="284369" y="6477659"/>
            <a:ext cx="4733255"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bg1">
                    <a:lumMod val="75000"/>
                  </a:schemeClr>
                </a:solidFill>
                <a:latin typeface="+mn-lt"/>
                <a:ea typeface="+mn-ea"/>
                <a:cs typeface="+mn-cs"/>
              </a:rPr>
              <a:t>Laureanda: </a:t>
            </a:r>
            <a:r>
              <a:rPr lang="it-IT" sz="1200" kern="1200" dirty="0">
                <a:solidFill>
                  <a:schemeClr val="tx1">
                    <a:tint val="75000"/>
                  </a:schemeClr>
                </a:solidFill>
                <a:latin typeface="+mn-lt"/>
                <a:ea typeface="+mn-ea"/>
                <a:cs typeface="+mn-cs"/>
              </a:rPr>
              <a:t>Antonella Fortuna - </a:t>
            </a:r>
            <a:r>
              <a:rPr lang="it-IT" sz="1200" kern="1200" dirty="0">
                <a:solidFill>
                  <a:schemeClr val="bg1">
                    <a:lumMod val="75000"/>
                  </a:schemeClr>
                </a:solidFill>
                <a:latin typeface="+mn-lt"/>
                <a:ea typeface="+mn-ea"/>
                <a:cs typeface="+mn-cs"/>
              </a:rPr>
              <a:t>Relatore: </a:t>
            </a:r>
            <a:r>
              <a:rPr lang="it-IT" sz="1200" kern="1200" dirty="0">
                <a:solidFill>
                  <a:schemeClr val="tx1">
                    <a:tint val="75000"/>
                  </a:schemeClr>
                </a:solidFill>
                <a:latin typeface="+mn-lt"/>
                <a:ea typeface="+mn-ea"/>
                <a:cs typeface="+mn-cs"/>
              </a:rPr>
              <a:t>Stefania Perri</a:t>
            </a:r>
          </a:p>
        </p:txBody>
      </p:sp>
      <p:sp>
        <p:nvSpPr>
          <p:cNvPr id="9" name="CasellaDiTesto 8">
            <a:extLst>
              <a:ext uri="{FF2B5EF4-FFF2-40B4-BE49-F238E27FC236}">
                <a16:creationId xmlns:a16="http://schemas.microsoft.com/office/drawing/2014/main" id="{C527F125-BDED-4132-82B5-0DEF6B011023}"/>
              </a:ext>
            </a:extLst>
          </p:cNvPr>
          <p:cNvSpPr txBox="1"/>
          <p:nvPr userDrawn="1"/>
        </p:nvSpPr>
        <p:spPr>
          <a:xfrm>
            <a:off x="9075530" y="6487771"/>
            <a:ext cx="2832100" cy="184666"/>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tint val="75000"/>
                  </a:schemeClr>
                </a:solidFill>
                <a:latin typeface="+mn-lt"/>
                <a:ea typeface="+mn-ea"/>
                <a:cs typeface="+mn-cs"/>
              </a:rPr>
              <a:t>26 aprile 2022</a:t>
            </a:r>
          </a:p>
        </p:txBody>
      </p:sp>
    </p:spTree>
    <p:extLst>
      <p:ext uri="{BB962C8B-B14F-4D97-AF65-F5344CB8AC3E}">
        <p14:creationId xmlns:p14="http://schemas.microsoft.com/office/powerpoint/2010/main" val="85126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A1E3C1-C373-406E-BDF4-16959043D91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0B7C426-0881-42E9-AD31-D86515B648A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6FE9261-0A82-49A0-ACA0-6322B82AA8B6}"/>
              </a:ext>
            </a:extLst>
          </p:cNvPr>
          <p:cNvSpPr>
            <a:spLocks noGrp="1"/>
          </p:cNvSpPr>
          <p:nvPr>
            <p:ph type="dt" sz="half" idx="10"/>
          </p:nvPr>
        </p:nvSpPr>
        <p:spPr/>
        <p:txBody>
          <a:bodyPr/>
          <a:lstStyle/>
          <a:p>
            <a:fld id="{E981E579-4C70-4DD5-A071-46501EE67FE0}" type="datetimeFigureOut">
              <a:rPr lang="it-IT" smtClean="0"/>
              <a:t>23/04/2022</a:t>
            </a:fld>
            <a:endParaRPr lang="it-IT" dirty="0"/>
          </a:p>
        </p:txBody>
      </p:sp>
      <p:sp>
        <p:nvSpPr>
          <p:cNvPr id="5" name="Segnaposto piè di pagina 4">
            <a:extLst>
              <a:ext uri="{FF2B5EF4-FFF2-40B4-BE49-F238E27FC236}">
                <a16:creationId xmlns:a16="http://schemas.microsoft.com/office/drawing/2014/main" id="{B96E05E8-7AF0-4FE0-A083-25836FBC374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20A0D77D-606A-4FD7-A654-C2612162B79A}"/>
              </a:ext>
            </a:extLst>
          </p:cNvPr>
          <p:cNvSpPr>
            <a:spLocks noGrp="1"/>
          </p:cNvSpPr>
          <p:nvPr>
            <p:ph type="sldNum" sz="quarter" idx="12"/>
          </p:nvPr>
        </p:nvSpPr>
        <p:spPr/>
        <p:txBody>
          <a:bodyPr/>
          <a:lstStyle/>
          <a:p>
            <a:fld id="{36A120F7-48AA-4220-A87D-4AB0F80D6FF9}" type="slidenum">
              <a:rPr lang="it-IT" smtClean="0"/>
              <a:t>‹N›</a:t>
            </a:fld>
            <a:endParaRPr lang="it-IT" dirty="0"/>
          </a:p>
        </p:txBody>
      </p:sp>
    </p:spTree>
    <p:extLst>
      <p:ext uri="{BB962C8B-B14F-4D97-AF65-F5344CB8AC3E}">
        <p14:creationId xmlns:p14="http://schemas.microsoft.com/office/powerpoint/2010/main" val="221304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34C001-8EF1-45F1-818B-F6F0BDA009F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B3985DB-A016-45F3-B14D-FF81B4C26D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61DE8B3-1019-4D03-B403-E5E7B1EB9E57}"/>
              </a:ext>
            </a:extLst>
          </p:cNvPr>
          <p:cNvSpPr>
            <a:spLocks noGrp="1"/>
          </p:cNvSpPr>
          <p:nvPr>
            <p:ph type="dt" sz="half" idx="10"/>
          </p:nvPr>
        </p:nvSpPr>
        <p:spPr/>
        <p:txBody>
          <a:bodyPr/>
          <a:lstStyle/>
          <a:p>
            <a:fld id="{E981E579-4C70-4DD5-A071-46501EE67FE0}" type="datetimeFigureOut">
              <a:rPr lang="it-IT" smtClean="0"/>
              <a:t>23/04/2022</a:t>
            </a:fld>
            <a:endParaRPr lang="it-IT" dirty="0"/>
          </a:p>
        </p:txBody>
      </p:sp>
      <p:sp>
        <p:nvSpPr>
          <p:cNvPr id="5" name="Segnaposto piè di pagina 4">
            <a:extLst>
              <a:ext uri="{FF2B5EF4-FFF2-40B4-BE49-F238E27FC236}">
                <a16:creationId xmlns:a16="http://schemas.microsoft.com/office/drawing/2014/main" id="{06BAADE6-5491-4CBB-850C-CB0CC3F3C945}"/>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D83D4078-2EDF-4617-9725-59D867E97CE3}"/>
              </a:ext>
            </a:extLst>
          </p:cNvPr>
          <p:cNvSpPr>
            <a:spLocks noGrp="1"/>
          </p:cNvSpPr>
          <p:nvPr>
            <p:ph type="sldNum" sz="quarter" idx="12"/>
          </p:nvPr>
        </p:nvSpPr>
        <p:spPr/>
        <p:txBody>
          <a:bodyPr/>
          <a:lstStyle/>
          <a:p>
            <a:fld id="{36A120F7-48AA-4220-A87D-4AB0F80D6FF9}" type="slidenum">
              <a:rPr lang="it-IT" smtClean="0"/>
              <a:t>‹N›</a:t>
            </a:fld>
            <a:endParaRPr lang="it-IT" dirty="0"/>
          </a:p>
        </p:txBody>
      </p:sp>
    </p:spTree>
    <p:extLst>
      <p:ext uri="{BB962C8B-B14F-4D97-AF65-F5344CB8AC3E}">
        <p14:creationId xmlns:p14="http://schemas.microsoft.com/office/powerpoint/2010/main" val="2835074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C254BF-D5F4-4736-A141-A0E481207F1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B56CDD6-B9DC-43F9-BCF8-4D42F4A55B7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F826055-88A4-4A1D-9BF2-2C6BE751A17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6BC539E-1335-494A-97F3-0AD82C9C344B}"/>
              </a:ext>
            </a:extLst>
          </p:cNvPr>
          <p:cNvSpPr>
            <a:spLocks noGrp="1"/>
          </p:cNvSpPr>
          <p:nvPr>
            <p:ph type="dt" sz="half" idx="10"/>
          </p:nvPr>
        </p:nvSpPr>
        <p:spPr/>
        <p:txBody>
          <a:bodyPr/>
          <a:lstStyle/>
          <a:p>
            <a:fld id="{E981E579-4C70-4DD5-A071-46501EE67FE0}" type="datetimeFigureOut">
              <a:rPr lang="it-IT" smtClean="0"/>
              <a:t>23/04/2022</a:t>
            </a:fld>
            <a:endParaRPr lang="it-IT" dirty="0"/>
          </a:p>
        </p:txBody>
      </p:sp>
      <p:sp>
        <p:nvSpPr>
          <p:cNvPr id="6" name="Segnaposto piè di pagina 5">
            <a:extLst>
              <a:ext uri="{FF2B5EF4-FFF2-40B4-BE49-F238E27FC236}">
                <a16:creationId xmlns:a16="http://schemas.microsoft.com/office/drawing/2014/main" id="{D5F98DB8-E648-44EC-93F6-86FC4BCAA159}"/>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9E41B84B-001C-438C-84BD-6A4A3F7D2CE1}"/>
              </a:ext>
            </a:extLst>
          </p:cNvPr>
          <p:cNvSpPr>
            <a:spLocks noGrp="1"/>
          </p:cNvSpPr>
          <p:nvPr>
            <p:ph type="sldNum" sz="quarter" idx="12"/>
          </p:nvPr>
        </p:nvSpPr>
        <p:spPr/>
        <p:txBody>
          <a:bodyPr/>
          <a:lstStyle/>
          <a:p>
            <a:fld id="{36A120F7-48AA-4220-A87D-4AB0F80D6FF9}" type="slidenum">
              <a:rPr lang="it-IT" smtClean="0"/>
              <a:t>‹N›</a:t>
            </a:fld>
            <a:endParaRPr lang="it-IT" dirty="0"/>
          </a:p>
        </p:txBody>
      </p:sp>
    </p:spTree>
    <p:extLst>
      <p:ext uri="{BB962C8B-B14F-4D97-AF65-F5344CB8AC3E}">
        <p14:creationId xmlns:p14="http://schemas.microsoft.com/office/powerpoint/2010/main" val="286335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1812C5-58CB-405A-B719-966A6E60AFE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78F1B65-5F73-4CC4-AF60-3CA3536B06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90CBCED-448B-4824-9203-CE1583A3EB6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7CE2C73A-4D0F-45E2-940F-AB0C6C37C4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4DDC791-1D82-4E45-A7F7-BCD0770F03C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0FEBB211-B4D3-4DE9-B453-8DB0964D2B37}"/>
              </a:ext>
            </a:extLst>
          </p:cNvPr>
          <p:cNvSpPr>
            <a:spLocks noGrp="1"/>
          </p:cNvSpPr>
          <p:nvPr>
            <p:ph type="dt" sz="half" idx="10"/>
          </p:nvPr>
        </p:nvSpPr>
        <p:spPr/>
        <p:txBody>
          <a:bodyPr/>
          <a:lstStyle/>
          <a:p>
            <a:fld id="{E981E579-4C70-4DD5-A071-46501EE67FE0}" type="datetimeFigureOut">
              <a:rPr lang="it-IT" smtClean="0"/>
              <a:t>23/04/2022</a:t>
            </a:fld>
            <a:endParaRPr lang="it-IT" dirty="0"/>
          </a:p>
        </p:txBody>
      </p:sp>
      <p:sp>
        <p:nvSpPr>
          <p:cNvPr id="8" name="Segnaposto piè di pagina 7">
            <a:extLst>
              <a:ext uri="{FF2B5EF4-FFF2-40B4-BE49-F238E27FC236}">
                <a16:creationId xmlns:a16="http://schemas.microsoft.com/office/drawing/2014/main" id="{9669D712-B96B-46A0-B0C9-B318D127989B}"/>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C28DB249-8CDB-4A54-81D8-6497AF235DB7}"/>
              </a:ext>
            </a:extLst>
          </p:cNvPr>
          <p:cNvSpPr>
            <a:spLocks noGrp="1"/>
          </p:cNvSpPr>
          <p:nvPr>
            <p:ph type="sldNum" sz="quarter" idx="12"/>
          </p:nvPr>
        </p:nvSpPr>
        <p:spPr/>
        <p:txBody>
          <a:bodyPr/>
          <a:lstStyle/>
          <a:p>
            <a:fld id="{36A120F7-48AA-4220-A87D-4AB0F80D6FF9}" type="slidenum">
              <a:rPr lang="it-IT" smtClean="0"/>
              <a:t>‹N›</a:t>
            </a:fld>
            <a:endParaRPr lang="it-IT" dirty="0"/>
          </a:p>
        </p:txBody>
      </p:sp>
    </p:spTree>
    <p:extLst>
      <p:ext uri="{BB962C8B-B14F-4D97-AF65-F5344CB8AC3E}">
        <p14:creationId xmlns:p14="http://schemas.microsoft.com/office/powerpoint/2010/main" val="3555087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462C0E-FA86-4D6A-8544-4DB83952C1E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4EA6EE3-96FB-4B9E-9A30-4618F9ECBDA8}"/>
              </a:ext>
            </a:extLst>
          </p:cNvPr>
          <p:cNvSpPr>
            <a:spLocks noGrp="1"/>
          </p:cNvSpPr>
          <p:nvPr>
            <p:ph type="dt" sz="half" idx="10"/>
          </p:nvPr>
        </p:nvSpPr>
        <p:spPr/>
        <p:txBody>
          <a:bodyPr/>
          <a:lstStyle/>
          <a:p>
            <a:fld id="{E981E579-4C70-4DD5-A071-46501EE67FE0}" type="datetimeFigureOut">
              <a:rPr lang="it-IT" smtClean="0"/>
              <a:t>23/04/2022</a:t>
            </a:fld>
            <a:endParaRPr lang="it-IT" dirty="0"/>
          </a:p>
        </p:txBody>
      </p:sp>
      <p:sp>
        <p:nvSpPr>
          <p:cNvPr id="4" name="Segnaposto piè di pagina 3">
            <a:extLst>
              <a:ext uri="{FF2B5EF4-FFF2-40B4-BE49-F238E27FC236}">
                <a16:creationId xmlns:a16="http://schemas.microsoft.com/office/drawing/2014/main" id="{BBFD00EE-0A6F-43EA-92FB-F2674A7DAAB3}"/>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456D491D-3BD3-4966-B86B-6E1078A37FF1}"/>
              </a:ext>
            </a:extLst>
          </p:cNvPr>
          <p:cNvSpPr>
            <a:spLocks noGrp="1"/>
          </p:cNvSpPr>
          <p:nvPr>
            <p:ph type="sldNum" sz="quarter" idx="12"/>
          </p:nvPr>
        </p:nvSpPr>
        <p:spPr/>
        <p:txBody>
          <a:bodyPr/>
          <a:lstStyle/>
          <a:p>
            <a:fld id="{36A120F7-48AA-4220-A87D-4AB0F80D6FF9}" type="slidenum">
              <a:rPr lang="it-IT" smtClean="0"/>
              <a:t>‹N›</a:t>
            </a:fld>
            <a:endParaRPr lang="it-IT" dirty="0"/>
          </a:p>
        </p:txBody>
      </p:sp>
    </p:spTree>
    <p:extLst>
      <p:ext uri="{BB962C8B-B14F-4D97-AF65-F5344CB8AC3E}">
        <p14:creationId xmlns:p14="http://schemas.microsoft.com/office/powerpoint/2010/main" val="186220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349CB6-E5A6-4BA4-A111-1229E776EEC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E12985B-B1E0-49B2-81B6-1FF808AEB2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0B7E8EF-7B6F-45FB-8D07-1DA8CFEA7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CA54801-4C1B-447B-8527-529D01EB0B6A}"/>
              </a:ext>
            </a:extLst>
          </p:cNvPr>
          <p:cNvSpPr>
            <a:spLocks noGrp="1"/>
          </p:cNvSpPr>
          <p:nvPr>
            <p:ph type="dt" sz="half" idx="10"/>
          </p:nvPr>
        </p:nvSpPr>
        <p:spPr/>
        <p:txBody>
          <a:bodyPr/>
          <a:lstStyle/>
          <a:p>
            <a:fld id="{E981E579-4C70-4DD5-A071-46501EE67FE0}" type="datetimeFigureOut">
              <a:rPr lang="it-IT" smtClean="0"/>
              <a:t>23/04/2022</a:t>
            </a:fld>
            <a:endParaRPr lang="it-IT" dirty="0"/>
          </a:p>
        </p:txBody>
      </p:sp>
      <p:sp>
        <p:nvSpPr>
          <p:cNvPr id="6" name="Segnaposto piè di pagina 5">
            <a:extLst>
              <a:ext uri="{FF2B5EF4-FFF2-40B4-BE49-F238E27FC236}">
                <a16:creationId xmlns:a16="http://schemas.microsoft.com/office/drawing/2014/main" id="{7C393526-9B98-464E-BF56-6EC83725B3E3}"/>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CEBEDBD7-E00D-4048-8640-F76763515EB6}"/>
              </a:ext>
            </a:extLst>
          </p:cNvPr>
          <p:cNvSpPr>
            <a:spLocks noGrp="1"/>
          </p:cNvSpPr>
          <p:nvPr>
            <p:ph type="sldNum" sz="quarter" idx="12"/>
          </p:nvPr>
        </p:nvSpPr>
        <p:spPr/>
        <p:txBody>
          <a:bodyPr/>
          <a:lstStyle/>
          <a:p>
            <a:fld id="{36A120F7-48AA-4220-A87D-4AB0F80D6FF9}" type="slidenum">
              <a:rPr lang="it-IT" smtClean="0"/>
              <a:t>‹N›</a:t>
            </a:fld>
            <a:endParaRPr lang="it-IT" dirty="0"/>
          </a:p>
        </p:txBody>
      </p:sp>
    </p:spTree>
    <p:extLst>
      <p:ext uri="{BB962C8B-B14F-4D97-AF65-F5344CB8AC3E}">
        <p14:creationId xmlns:p14="http://schemas.microsoft.com/office/powerpoint/2010/main" val="2890330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E5AC63-D365-4A4E-8EBF-A4B74A340D9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68EC41D-4CF5-404A-94E8-F28C2A9B3B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05AB45FA-F8E3-4313-B5AA-CC4BE2C40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C509735-AC4D-45BE-A2DD-D9A727850B9A}"/>
              </a:ext>
            </a:extLst>
          </p:cNvPr>
          <p:cNvSpPr>
            <a:spLocks noGrp="1"/>
          </p:cNvSpPr>
          <p:nvPr>
            <p:ph type="dt" sz="half" idx="10"/>
          </p:nvPr>
        </p:nvSpPr>
        <p:spPr/>
        <p:txBody>
          <a:bodyPr/>
          <a:lstStyle/>
          <a:p>
            <a:fld id="{E981E579-4C70-4DD5-A071-46501EE67FE0}" type="datetimeFigureOut">
              <a:rPr lang="it-IT" smtClean="0"/>
              <a:t>23/04/2022</a:t>
            </a:fld>
            <a:endParaRPr lang="it-IT" dirty="0"/>
          </a:p>
        </p:txBody>
      </p:sp>
      <p:sp>
        <p:nvSpPr>
          <p:cNvPr id="6" name="Segnaposto piè di pagina 5">
            <a:extLst>
              <a:ext uri="{FF2B5EF4-FFF2-40B4-BE49-F238E27FC236}">
                <a16:creationId xmlns:a16="http://schemas.microsoft.com/office/drawing/2014/main" id="{FD9EA0BA-6F71-49B0-80B7-0C595BFD9E7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160B3B78-1166-4470-B652-BC3E30989E32}"/>
              </a:ext>
            </a:extLst>
          </p:cNvPr>
          <p:cNvSpPr>
            <a:spLocks noGrp="1"/>
          </p:cNvSpPr>
          <p:nvPr>
            <p:ph type="sldNum" sz="quarter" idx="12"/>
          </p:nvPr>
        </p:nvSpPr>
        <p:spPr/>
        <p:txBody>
          <a:bodyPr/>
          <a:lstStyle/>
          <a:p>
            <a:fld id="{36A120F7-48AA-4220-A87D-4AB0F80D6FF9}" type="slidenum">
              <a:rPr lang="it-IT" smtClean="0"/>
              <a:t>‹N›</a:t>
            </a:fld>
            <a:endParaRPr lang="it-IT" dirty="0"/>
          </a:p>
        </p:txBody>
      </p:sp>
    </p:spTree>
    <p:extLst>
      <p:ext uri="{BB962C8B-B14F-4D97-AF65-F5344CB8AC3E}">
        <p14:creationId xmlns:p14="http://schemas.microsoft.com/office/powerpoint/2010/main" val="919009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2413CA6-E3A2-497C-9803-C394FFF550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2413F38-C632-4525-9C7F-C3AC85FDC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6841A69-0446-4019-AE00-DC80FB2687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1E579-4C70-4DD5-A071-46501EE67FE0}" type="datetimeFigureOut">
              <a:rPr lang="it-IT" smtClean="0"/>
              <a:t>23/04/2022</a:t>
            </a:fld>
            <a:endParaRPr lang="it-IT" dirty="0"/>
          </a:p>
        </p:txBody>
      </p:sp>
      <p:sp>
        <p:nvSpPr>
          <p:cNvPr id="5" name="Segnaposto piè di pagina 4">
            <a:extLst>
              <a:ext uri="{FF2B5EF4-FFF2-40B4-BE49-F238E27FC236}">
                <a16:creationId xmlns:a16="http://schemas.microsoft.com/office/drawing/2014/main" id="{4C3FE383-A095-4376-B610-F26E0F2B3E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0D672FC8-A625-48DE-9B60-0297AE7605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120F7-48AA-4220-A87D-4AB0F80D6FF9}" type="slidenum">
              <a:rPr lang="it-IT" smtClean="0"/>
              <a:t>‹N›</a:t>
            </a:fld>
            <a:endParaRPr lang="it-IT" dirty="0"/>
          </a:p>
        </p:txBody>
      </p:sp>
    </p:spTree>
    <p:extLst>
      <p:ext uri="{BB962C8B-B14F-4D97-AF65-F5344CB8AC3E}">
        <p14:creationId xmlns:p14="http://schemas.microsoft.com/office/powerpoint/2010/main" val="1149415331"/>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C489D0F5-2342-4F4C-88F6-792ED20F9EC0}"/>
              </a:ext>
            </a:extLst>
          </p:cNvPr>
          <p:cNvSpPr/>
          <p:nvPr/>
        </p:nvSpPr>
        <p:spPr>
          <a:xfrm>
            <a:off x="0" y="0"/>
            <a:ext cx="50901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2D3D7CBA-B80A-4F0A-9EA4-225D3F4BB8F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7625" y="288890"/>
            <a:ext cx="4387078" cy="1920910"/>
          </a:xfrm>
          <a:prstGeom prst="rect">
            <a:avLst/>
          </a:prstGeom>
        </p:spPr>
      </p:pic>
      <p:sp>
        <p:nvSpPr>
          <p:cNvPr id="8" name="Sottotitolo 2">
            <a:extLst>
              <a:ext uri="{FF2B5EF4-FFF2-40B4-BE49-F238E27FC236}">
                <a16:creationId xmlns:a16="http://schemas.microsoft.com/office/drawing/2014/main" id="{83494112-A440-46E7-B568-FEF15550DFE7}"/>
              </a:ext>
            </a:extLst>
          </p:cNvPr>
          <p:cNvSpPr>
            <a:spLocks noGrp="1"/>
          </p:cNvSpPr>
          <p:nvPr>
            <p:ph type="subTitle" idx="1"/>
          </p:nvPr>
        </p:nvSpPr>
        <p:spPr>
          <a:xfrm>
            <a:off x="277625" y="3810000"/>
            <a:ext cx="4454395" cy="2850550"/>
          </a:xfrm>
        </p:spPr>
        <p:txBody>
          <a:bodyPr>
            <a:normAutofit/>
          </a:bodyPr>
          <a:lstStyle/>
          <a:p>
            <a:pPr algn="l" eaLnBrk="1" hangingPunct="1">
              <a:spcBef>
                <a:spcPct val="0"/>
              </a:spcBef>
              <a:buFontTx/>
              <a:buNone/>
            </a:pPr>
            <a:r>
              <a:rPr lang="it-IT" altLang="it-IT" sz="2000" dirty="0">
                <a:solidFill>
                  <a:srgbClr val="A20000"/>
                </a:solidFill>
                <a:latin typeface="Calibri" panose="020F0502020204030204" pitchFamily="34" charset="0"/>
              </a:rPr>
              <a:t>Corso di Laurea in Ingegneria Informatica</a:t>
            </a:r>
          </a:p>
          <a:p>
            <a:pPr algn="l" eaLnBrk="1" hangingPunct="1">
              <a:spcBef>
                <a:spcPct val="0"/>
              </a:spcBef>
              <a:buFontTx/>
              <a:buNone/>
            </a:pPr>
            <a:endParaRPr lang="it-IT" altLang="it-IT" sz="2000" dirty="0">
              <a:latin typeface="Calibri" panose="020F0502020204030204" pitchFamily="34" charset="0"/>
            </a:endParaRPr>
          </a:p>
          <a:p>
            <a:pPr algn="l" eaLnBrk="1" hangingPunct="1">
              <a:spcBef>
                <a:spcPct val="0"/>
              </a:spcBef>
              <a:buFontTx/>
              <a:buNone/>
            </a:pPr>
            <a:r>
              <a:rPr lang="it-IT" altLang="it-IT" sz="2000" dirty="0">
                <a:latin typeface="Calibri" panose="020F0502020204030204" pitchFamily="34" charset="0"/>
              </a:rPr>
              <a:t>Laureanda: Antonella Fortuna</a:t>
            </a:r>
          </a:p>
          <a:p>
            <a:pPr algn="l" eaLnBrk="1" hangingPunct="1">
              <a:spcBef>
                <a:spcPct val="0"/>
              </a:spcBef>
              <a:buFontTx/>
              <a:buNone/>
            </a:pPr>
            <a:endParaRPr lang="it-IT" altLang="it-IT" sz="2000" dirty="0">
              <a:latin typeface="Calibri" panose="020F0502020204030204" pitchFamily="34" charset="0"/>
            </a:endParaRPr>
          </a:p>
          <a:p>
            <a:pPr algn="l" eaLnBrk="1" hangingPunct="1">
              <a:spcBef>
                <a:spcPct val="0"/>
              </a:spcBef>
              <a:buFontTx/>
              <a:buNone/>
            </a:pPr>
            <a:r>
              <a:rPr lang="it-IT" altLang="it-IT" sz="2000" dirty="0">
                <a:latin typeface="Calibri" panose="020F0502020204030204" pitchFamily="34" charset="0"/>
              </a:rPr>
              <a:t>Relatore: Stefania Perri</a:t>
            </a:r>
          </a:p>
          <a:p>
            <a:pPr algn="l" eaLnBrk="1" hangingPunct="1">
              <a:spcBef>
                <a:spcPct val="0"/>
              </a:spcBef>
              <a:buFontTx/>
              <a:buNone/>
            </a:pPr>
            <a:endParaRPr lang="it-IT" sz="2000" dirty="0">
              <a:latin typeface="Calibri" panose="020F0502020204030204" pitchFamily="34" charset="0"/>
            </a:endParaRPr>
          </a:p>
          <a:p>
            <a:pPr algn="l" eaLnBrk="1" hangingPunct="1">
              <a:spcBef>
                <a:spcPct val="0"/>
              </a:spcBef>
              <a:buFontTx/>
              <a:buNone/>
            </a:pPr>
            <a:r>
              <a:rPr lang="it-IT" sz="2000" dirty="0">
                <a:latin typeface="Calibri" panose="020F0502020204030204" pitchFamily="34" charset="0"/>
              </a:rPr>
              <a:t>26 aprile 2022</a:t>
            </a:r>
            <a:endParaRPr lang="it-IT" sz="2000" dirty="0"/>
          </a:p>
        </p:txBody>
      </p:sp>
      <p:sp>
        <p:nvSpPr>
          <p:cNvPr id="9" name="CasellaDiTesto 8">
            <a:extLst>
              <a:ext uri="{FF2B5EF4-FFF2-40B4-BE49-F238E27FC236}">
                <a16:creationId xmlns:a16="http://schemas.microsoft.com/office/drawing/2014/main" id="{0CFE184A-45A6-4194-89EF-844599A8B071}"/>
              </a:ext>
            </a:extLst>
          </p:cNvPr>
          <p:cNvSpPr txBox="1"/>
          <p:nvPr/>
        </p:nvSpPr>
        <p:spPr>
          <a:xfrm>
            <a:off x="5348178" y="2330226"/>
            <a:ext cx="6443329" cy="1431161"/>
          </a:xfrm>
          <a:prstGeom prst="rect">
            <a:avLst/>
          </a:prstGeom>
          <a:solidFill>
            <a:srgbClr val="C00000">
              <a:alpha val="74000"/>
            </a:srgbClr>
          </a:solidFill>
        </p:spPr>
        <p:txBody>
          <a:bodyPr wrap="square" rtlCol="0">
            <a:spAutoFit/>
          </a:bodyPr>
          <a:lstStyle/>
          <a:p>
            <a:pPr algn="ctr" eaLnBrk="1" hangingPunct="1">
              <a:spcBef>
                <a:spcPct val="0"/>
              </a:spcBef>
              <a:buFontTx/>
              <a:buNone/>
            </a:pPr>
            <a:r>
              <a:rPr lang="it-IT" altLang="it-IT" sz="2900" dirty="0">
                <a:solidFill>
                  <a:schemeClr val="bg1"/>
                </a:solidFill>
                <a:latin typeface="Calibri" panose="020F0502020204030204" pitchFamily="34" charset="0"/>
              </a:rPr>
              <a:t>Progettazione e caratterizzazione di un sistema embedded per il calcolo approssimato della funzione esponenziale</a:t>
            </a:r>
            <a:endParaRPr lang="it-IT" sz="2900" dirty="0">
              <a:solidFill>
                <a:schemeClr val="bg1"/>
              </a:solidFill>
            </a:endParaRPr>
          </a:p>
        </p:txBody>
      </p:sp>
    </p:spTree>
    <p:extLst>
      <p:ext uri="{BB962C8B-B14F-4D97-AF65-F5344CB8AC3E}">
        <p14:creationId xmlns:p14="http://schemas.microsoft.com/office/powerpoint/2010/main" val="4070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C53F45A-7A87-4940-8BF7-60980D740032}"/>
              </a:ext>
            </a:extLst>
          </p:cNvPr>
          <p:cNvSpPr txBox="1"/>
          <p:nvPr/>
        </p:nvSpPr>
        <p:spPr>
          <a:xfrm>
            <a:off x="444135" y="2621951"/>
            <a:ext cx="4258494" cy="880369"/>
          </a:xfrm>
          <a:prstGeom prst="rect">
            <a:avLst/>
          </a:prstGeom>
          <a:noFill/>
        </p:spPr>
        <p:txBody>
          <a:bodyPr wrap="square" rtlCol="0">
            <a:spAutoFit/>
          </a:bodyPr>
          <a:lstStyle/>
          <a:p>
            <a:pPr algn="just">
              <a:lnSpc>
                <a:spcPct val="150000"/>
              </a:lnSpc>
              <a:buClr>
                <a:srgbClr val="C00000"/>
              </a:buClr>
            </a:pPr>
            <a:r>
              <a:rPr lang="it-IT" dirty="0"/>
              <a:t>Per riprodurre la precedente funzione si può far uso di un blocco if-else .</a:t>
            </a:r>
          </a:p>
        </p:txBody>
      </p:sp>
      <p:sp>
        <p:nvSpPr>
          <p:cNvPr id="3" name="CasellaDiTesto 2">
            <a:extLst>
              <a:ext uri="{FF2B5EF4-FFF2-40B4-BE49-F238E27FC236}">
                <a16:creationId xmlns:a16="http://schemas.microsoft.com/office/drawing/2014/main" id="{BD38F905-F8C7-4999-B360-C15DDF01EDA8}"/>
              </a:ext>
            </a:extLst>
          </p:cNvPr>
          <p:cNvSpPr txBox="1"/>
          <p:nvPr/>
        </p:nvSpPr>
        <p:spPr>
          <a:xfrm>
            <a:off x="444135" y="1693686"/>
            <a:ext cx="4598127" cy="1077218"/>
          </a:xfrm>
          <a:prstGeom prst="rect">
            <a:avLst/>
          </a:prstGeom>
          <a:noFill/>
        </p:spPr>
        <p:txBody>
          <a:bodyPr wrap="square" rtlCol="0">
            <a:spAutoFit/>
          </a:bodyPr>
          <a:lstStyle/>
          <a:p>
            <a:r>
              <a:rPr lang="it-IT" sz="3200" b="1" dirty="0">
                <a:solidFill>
                  <a:srgbClr val="C00000"/>
                </a:solidFill>
              </a:rPr>
              <a:t>Implementazione Soluzione Software</a:t>
            </a:r>
          </a:p>
        </p:txBody>
      </p:sp>
      <p:pic>
        <p:nvPicPr>
          <p:cNvPr id="4" name="Immagine 3" descr="Immagine che contiene testo&#10;&#10;Descrizione generata automaticamente">
            <a:extLst>
              <a:ext uri="{FF2B5EF4-FFF2-40B4-BE49-F238E27FC236}">
                <a16:creationId xmlns:a16="http://schemas.microsoft.com/office/drawing/2014/main" id="{D631534E-38A1-4E74-9307-B2EA566005DE}"/>
              </a:ext>
            </a:extLst>
          </p:cNvPr>
          <p:cNvPicPr>
            <a:picLocks noChangeAspect="1"/>
          </p:cNvPicPr>
          <p:nvPr/>
        </p:nvPicPr>
        <p:blipFill rotWithShape="1">
          <a:blip r:embed="rId2">
            <a:extLst>
              <a:ext uri="{28A0092B-C50C-407E-A947-70E740481C1C}">
                <a14:useLocalDpi xmlns:a14="http://schemas.microsoft.com/office/drawing/2010/main" val="0"/>
              </a:ext>
            </a:extLst>
          </a:blip>
          <a:srcRect l="16389" t="24653" r="42439" b="45891"/>
          <a:stretch/>
        </p:blipFill>
        <p:spPr>
          <a:xfrm>
            <a:off x="5297443" y="1693686"/>
            <a:ext cx="6705604" cy="3295982"/>
          </a:xfrm>
          <a:prstGeom prst="rect">
            <a:avLst/>
          </a:prstGeom>
        </p:spPr>
      </p:pic>
    </p:spTree>
    <p:extLst>
      <p:ext uri="{BB962C8B-B14F-4D97-AF65-F5344CB8AC3E}">
        <p14:creationId xmlns:p14="http://schemas.microsoft.com/office/powerpoint/2010/main" val="235636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2B8D3C1C-A61D-4764-A857-DE1665EA95EB}"/>
                  </a:ext>
                </a:extLst>
              </p:cNvPr>
              <p:cNvSpPr txBox="1"/>
              <p:nvPr/>
            </p:nvSpPr>
            <p:spPr>
              <a:xfrm>
                <a:off x="444135" y="2614262"/>
                <a:ext cx="4258494" cy="4619854"/>
              </a:xfrm>
              <a:prstGeom prst="rect">
                <a:avLst/>
              </a:prstGeom>
              <a:noFill/>
            </p:spPr>
            <p:txBody>
              <a:bodyPr wrap="square" rtlCol="0">
                <a:spAutoFit/>
              </a:bodyPr>
              <a:lstStyle/>
              <a:p>
                <a:pPr algn="just">
                  <a:lnSpc>
                    <a:spcPct val="150000"/>
                  </a:lnSpc>
                  <a:buClr>
                    <a:srgbClr val="C00000"/>
                  </a:buClr>
                </a:pPr>
                <a:r>
                  <a:rPr lang="it-IT" dirty="0"/>
                  <a:t>La soluzione hardware esattamente come quella Software fa uso di un blocco condizionale, ma anziché controllare l’intero valore </a:t>
                </a:r>
                <a14:m>
                  <m:oMath xmlns:m="http://schemas.openxmlformats.org/officeDocument/2006/math">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𝑐</m:t>
                    </m:r>
                  </m:oMath>
                </a14:m>
                <a:r>
                  <a:rPr lang="it-IT" dirty="0"/>
                  <a:t>; seguendo la logica binaria controlla al più due bit di esso. Inoltre, siccome le operazioni di moltiplicazione e divisione che vengono eseguite sono per un multiplo di due si può far uso dell’operazione di shifting.</a:t>
                </a:r>
              </a:p>
              <a:p>
                <a:pPr algn="just">
                  <a:lnSpc>
                    <a:spcPct val="150000"/>
                  </a:lnSpc>
                  <a:buClr>
                    <a:srgbClr val="C00000"/>
                  </a:buClr>
                </a:pPr>
                <a:endParaRPr lang="it-IT" dirty="0"/>
              </a:p>
              <a:p>
                <a:pPr algn="just">
                  <a:lnSpc>
                    <a:spcPct val="150000"/>
                  </a:lnSpc>
                  <a:buClr>
                    <a:srgbClr val="C00000"/>
                  </a:buClr>
                </a:pPr>
                <a:endParaRPr lang="it-IT" dirty="0"/>
              </a:p>
            </p:txBody>
          </p:sp>
        </mc:Choice>
        <mc:Fallback xmlns="">
          <p:sp>
            <p:nvSpPr>
              <p:cNvPr id="2" name="CasellaDiTesto 1">
                <a:extLst>
                  <a:ext uri="{FF2B5EF4-FFF2-40B4-BE49-F238E27FC236}">
                    <a16:creationId xmlns:a16="http://schemas.microsoft.com/office/drawing/2014/main" id="{2B8D3C1C-A61D-4764-A857-DE1665EA95EB}"/>
                  </a:ext>
                </a:extLst>
              </p:cNvPr>
              <p:cNvSpPr txBox="1">
                <a:spLocks noRot="1" noChangeAspect="1" noMove="1" noResize="1" noEditPoints="1" noAdjustHandles="1" noChangeArrowheads="1" noChangeShapeType="1" noTextEdit="1"/>
              </p:cNvSpPr>
              <p:nvPr/>
            </p:nvSpPr>
            <p:spPr>
              <a:xfrm>
                <a:off x="444135" y="2614262"/>
                <a:ext cx="4258494" cy="4619854"/>
              </a:xfrm>
              <a:prstGeom prst="rect">
                <a:avLst/>
              </a:prstGeom>
              <a:blipFill>
                <a:blip r:embed="rId2"/>
                <a:stretch>
                  <a:fillRect l="-1289" r="-1146"/>
                </a:stretch>
              </a:blipFill>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19C59E32-7C60-41B5-A992-4C8603BA086B}"/>
              </a:ext>
            </a:extLst>
          </p:cNvPr>
          <p:cNvSpPr txBox="1"/>
          <p:nvPr/>
        </p:nvSpPr>
        <p:spPr>
          <a:xfrm>
            <a:off x="444135" y="1693686"/>
            <a:ext cx="4598127" cy="1077218"/>
          </a:xfrm>
          <a:prstGeom prst="rect">
            <a:avLst/>
          </a:prstGeom>
          <a:noFill/>
        </p:spPr>
        <p:txBody>
          <a:bodyPr wrap="square" rtlCol="0">
            <a:spAutoFit/>
          </a:bodyPr>
          <a:lstStyle/>
          <a:p>
            <a:r>
              <a:rPr lang="it-IT" sz="3200" b="1" dirty="0">
                <a:solidFill>
                  <a:srgbClr val="C00000"/>
                </a:solidFill>
              </a:rPr>
              <a:t>Implementazione Soluzione Hardware</a:t>
            </a:r>
          </a:p>
        </p:txBody>
      </p:sp>
      <p:pic>
        <p:nvPicPr>
          <p:cNvPr id="6" name="Immagine 5" descr="Immagine che contiene testo&#10;&#10;Descrizione generata automaticamente">
            <a:extLst>
              <a:ext uri="{FF2B5EF4-FFF2-40B4-BE49-F238E27FC236}">
                <a16:creationId xmlns:a16="http://schemas.microsoft.com/office/drawing/2014/main" id="{2178A73E-3133-458E-83B4-76656C1E04CB}"/>
              </a:ext>
            </a:extLst>
          </p:cNvPr>
          <p:cNvPicPr>
            <a:picLocks noChangeAspect="1"/>
          </p:cNvPicPr>
          <p:nvPr/>
        </p:nvPicPr>
        <p:blipFill rotWithShape="1">
          <a:blip r:embed="rId3">
            <a:extLst>
              <a:ext uri="{28A0092B-C50C-407E-A947-70E740481C1C}">
                <a14:useLocalDpi xmlns:a14="http://schemas.microsoft.com/office/drawing/2010/main" val="0"/>
              </a:ext>
            </a:extLst>
          </a:blip>
          <a:srcRect l="8197" t="45515" r="45905" b="27740"/>
          <a:stretch/>
        </p:blipFill>
        <p:spPr>
          <a:xfrm>
            <a:off x="5294456" y="2114291"/>
            <a:ext cx="6335892" cy="2629417"/>
          </a:xfrm>
          <a:prstGeom prst="rect">
            <a:avLst/>
          </a:prstGeom>
        </p:spPr>
      </p:pic>
    </p:spTree>
    <p:extLst>
      <p:ext uri="{BB962C8B-B14F-4D97-AF65-F5344CB8AC3E}">
        <p14:creationId xmlns:p14="http://schemas.microsoft.com/office/powerpoint/2010/main" val="59190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5E807BE-49E6-4501-8C63-C020965C48D5}"/>
              </a:ext>
            </a:extLst>
          </p:cNvPr>
          <p:cNvSpPr txBox="1">
            <a:spLocks/>
          </p:cNvSpPr>
          <p:nvPr/>
        </p:nvSpPr>
        <p:spPr>
          <a:xfrm>
            <a:off x="0" y="1933303"/>
            <a:ext cx="12192000" cy="2586446"/>
          </a:xfrm>
          <a:prstGeom prst="rect">
            <a:avLst/>
          </a:prstGeom>
        </p:spPr>
        <p:txBody>
          <a:bodyPr anchor="ctr" anchorCtr="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it-IT" sz="6000" b="1" dirty="0">
                <a:solidFill>
                  <a:schemeClr val="bg1"/>
                </a:solidFill>
              </a:rPr>
              <a:t>Strumenti</a:t>
            </a:r>
          </a:p>
        </p:txBody>
      </p:sp>
    </p:spTree>
    <p:extLst>
      <p:ext uri="{BB962C8B-B14F-4D97-AF65-F5344CB8AC3E}">
        <p14:creationId xmlns:p14="http://schemas.microsoft.com/office/powerpoint/2010/main" val="364748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5BADF586-0BFD-4401-AB9E-E779CA2CAF17}"/>
              </a:ext>
            </a:extLst>
          </p:cNvPr>
          <p:cNvSpPr txBox="1"/>
          <p:nvPr/>
        </p:nvSpPr>
        <p:spPr>
          <a:xfrm>
            <a:off x="444136" y="2507936"/>
            <a:ext cx="4258494" cy="3788858"/>
          </a:xfrm>
          <a:prstGeom prst="rect">
            <a:avLst/>
          </a:prstGeom>
          <a:noFill/>
        </p:spPr>
        <p:txBody>
          <a:bodyPr wrap="square" rtlCol="0">
            <a:spAutoFit/>
          </a:bodyPr>
          <a:lstStyle/>
          <a:p>
            <a:pPr algn="just">
              <a:lnSpc>
                <a:spcPct val="150000"/>
              </a:lnSpc>
              <a:buClr>
                <a:srgbClr val="C00000"/>
              </a:buClr>
            </a:pPr>
            <a:r>
              <a:rPr lang="it-IT" dirty="0"/>
              <a:t>Per i loro requisiti, gli algoritmi per sistemi real-time sono spesso implementati utilizzando hardware appositi. Tra i vari strumenti hardware utilizzabili si distinguono le schede FPGA che permettono il parallelismo ed hanno una grande potenza computazionale. La scheda utilizzata è PYNQ-Z2, una scheda di sviluppo FPGA realizzata da Xilinx.</a:t>
            </a:r>
          </a:p>
        </p:txBody>
      </p:sp>
      <p:sp>
        <p:nvSpPr>
          <p:cNvPr id="4" name="CasellaDiTesto 3">
            <a:extLst>
              <a:ext uri="{FF2B5EF4-FFF2-40B4-BE49-F238E27FC236}">
                <a16:creationId xmlns:a16="http://schemas.microsoft.com/office/drawing/2014/main" id="{F0905F22-60C1-4DAA-A672-BACB54CCDF8C}"/>
              </a:ext>
            </a:extLst>
          </p:cNvPr>
          <p:cNvSpPr txBox="1"/>
          <p:nvPr/>
        </p:nvSpPr>
        <p:spPr>
          <a:xfrm>
            <a:off x="444135" y="1693686"/>
            <a:ext cx="4598127" cy="584775"/>
          </a:xfrm>
          <a:prstGeom prst="rect">
            <a:avLst/>
          </a:prstGeom>
          <a:noFill/>
        </p:spPr>
        <p:txBody>
          <a:bodyPr wrap="square" rtlCol="0">
            <a:spAutoFit/>
          </a:bodyPr>
          <a:lstStyle/>
          <a:p>
            <a:r>
              <a:rPr lang="it-IT" sz="3200" b="1" dirty="0">
                <a:solidFill>
                  <a:srgbClr val="C00000"/>
                </a:solidFill>
              </a:rPr>
              <a:t>Scheda FPGA</a:t>
            </a:r>
          </a:p>
        </p:txBody>
      </p:sp>
      <p:pic>
        <p:nvPicPr>
          <p:cNvPr id="5" name="Immagine 4" descr="Immagine che contiene testo, elettronico, circuito&#10;&#10;Descrizione generata automaticamente">
            <a:extLst>
              <a:ext uri="{FF2B5EF4-FFF2-40B4-BE49-F238E27FC236}">
                <a16:creationId xmlns:a16="http://schemas.microsoft.com/office/drawing/2014/main" id="{9AD8CE99-5E1A-4272-8516-977BF0EE3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78461"/>
            <a:ext cx="5651864" cy="3795182"/>
          </a:xfrm>
          <a:prstGeom prst="rect">
            <a:avLst/>
          </a:prstGeom>
        </p:spPr>
      </p:pic>
    </p:spTree>
    <p:extLst>
      <p:ext uri="{BB962C8B-B14F-4D97-AF65-F5344CB8AC3E}">
        <p14:creationId xmlns:p14="http://schemas.microsoft.com/office/powerpoint/2010/main" val="782985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8FA3928-F2B9-49BC-99DE-1A58B1FDA135}"/>
              </a:ext>
            </a:extLst>
          </p:cNvPr>
          <p:cNvSpPr txBox="1"/>
          <p:nvPr/>
        </p:nvSpPr>
        <p:spPr>
          <a:xfrm>
            <a:off x="444136" y="2507936"/>
            <a:ext cx="4258494" cy="2957861"/>
          </a:xfrm>
          <a:prstGeom prst="rect">
            <a:avLst/>
          </a:prstGeom>
          <a:noFill/>
        </p:spPr>
        <p:txBody>
          <a:bodyPr wrap="square" rtlCol="0">
            <a:spAutoFit/>
          </a:bodyPr>
          <a:lstStyle/>
          <a:p>
            <a:pPr algn="just">
              <a:lnSpc>
                <a:spcPct val="150000"/>
              </a:lnSpc>
              <a:buClr>
                <a:srgbClr val="C00000"/>
              </a:buClr>
            </a:pPr>
            <a:r>
              <a:rPr lang="it-IT" dirty="0"/>
              <a:t>Sono due tools forniti da Xilinx. XILINX SDK è utilizzato per la creazione di applicazioni embedded su microprocessori Xilinx. VIVADO DESIGN SUITE è un prodotto software prodotto dall’azienda Xilinx per la sintesi e l'analisi dei progetti di linguaggio di descrizione hardware. </a:t>
            </a:r>
          </a:p>
        </p:txBody>
      </p:sp>
      <p:sp>
        <p:nvSpPr>
          <p:cNvPr id="3" name="CasellaDiTesto 2">
            <a:extLst>
              <a:ext uri="{FF2B5EF4-FFF2-40B4-BE49-F238E27FC236}">
                <a16:creationId xmlns:a16="http://schemas.microsoft.com/office/drawing/2014/main" id="{AE30DDD9-FECD-4D67-B289-0A4C28B13D88}"/>
              </a:ext>
            </a:extLst>
          </p:cNvPr>
          <p:cNvSpPr txBox="1"/>
          <p:nvPr/>
        </p:nvSpPr>
        <p:spPr>
          <a:xfrm>
            <a:off x="444135" y="1693686"/>
            <a:ext cx="4598127" cy="1077218"/>
          </a:xfrm>
          <a:prstGeom prst="rect">
            <a:avLst/>
          </a:prstGeom>
          <a:noFill/>
        </p:spPr>
        <p:txBody>
          <a:bodyPr wrap="square" rtlCol="0">
            <a:spAutoFit/>
          </a:bodyPr>
          <a:lstStyle/>
          <a:p>
            <a:r>
              <a:rPr lang="it-IT" sz="3200" b="1" dirty="0">
                <a:solidFill>
                  <a:srgbClr val="C00000"/>
                </a:solidFill>
              </a:rPr>
              <a:t>XILINX SDK E VIVADO DESIGN SUITE</a:t>
            </a:r>
          </a:p>
        </p:txBody>
      </p:sp>
      <p:pic>
        <p:nvPicPr>
          <p:cNvPr id="6" name="Immagine 5">
            <a:extLst>
              <a:ext uri="{FF2B5EF4-FFF2-40B4-BE49-F238E27FC236}">
                <a16:creationId xmlns:a16="http://schemas.microsoft.com/office/drawing/2014/main" id="{E1DCABEE-A5DC-4503-9A23-D11D0EE44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9372" y="1279090"/>
            <a:ext cx="3600000" cy="2160000"/>
          </a:xfrm>
          <a:prstGeom prst="rect">
            <a:avLst/>
          </a:prstGeom>
        </p:spPr>
      </p:pic>
      <p:pic>
        <p:nvPicPr>
          <p:cNvPr id="8" name="Immagine 7" descr="Immagine che contiene testo, clipart&#10;&#10;Descrizione generata automaticamente">
            <a:extLst>
              <a:ext uri="{FF2B5EF4-FFF2-40B4-BE49-F238E27FC236}">
                <a16:creationId xmlns:a16="http://schemas.microsoft.com/office/drawing/2014/main" id="{2E391B23-6CCB-49B0-8C2D-B517C9C11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1647" y="4043780"/>
            <a:ext cx="3600000" cy="1535130"/>
          </a:xfrm>
          <a:prstGeom prst="rect">
            <a:avLst/>
          </a:prstGeom>
        </p:spPr>
      </p:pic>
    </p:spTree>
    <p:extLst>
      <p:ext uri="{BB962C8B-B14F-4D97-AF65-F5344CB8AC3E}">
        <p14:creationId xmlns:p14="http://schemas.microsoft.com/office/powerpoint/2010/main" val="2170129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3CD86F4-371E-4DA8-979D-CB55B4C491A7}"/>
              </a:ext>
            </a:extLst>
          </p:cNvPr>
          <p:cNvSpPr txBox="1">
            <a:spLocks/>
          </p:cNvSpPr>
          <p:nvPr/>
        </p:nvSpPr>
        <p:spPr>
          <a:xfrm>
            <a:off x="0" y="1933303"/>
            <a:ext cx="12192000" cy="2586446"/>
          </a:xfrm>
          <a:prstGeom prst="rect">
            <a:avLst/>
          </a:prstGeom>
        </p:spPr>
        <p:txBody>
          <a:bodyPr anchor="ctr" anchorCtr="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it-IT" sz="6000" b="1" dirty="0">
                <a:solidFill>
                  <a:schemeClr val="bg1"/>
                </a:solidFill>
              </a:rPr>
              <a:t>Risultati</a:t>
            </a:r>
          </a:p>
        </p:txBody>
      </p:sp>
    </p:spTree>
    <p:extLst>
      <p:ext uri="{BB962C8B-B14F-4D97-AF65-F5344CB8AC3E}">
        <p14:creationId xmlns:p14="http://schemas.microsoft.com/office/powerpoint/2010/main" val="1816504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BE70E059-AD51-4CFA-BDA7-7A227EF5D94C}"/>
              </a:ext>
            </a:extLst>
          </p:cNvPr>
          <p:cNvSpPr txBox="1"/>
          <p:nvPr/>
        </p:nvSpPr>
        <p:spPr>
          <a:xfrm>
            <a:off x="444136" y="2507936"/>
            <a:ext cx="4258494" cy="1711366"/>
          </a:xfrm>
          <a:prstGeom prst="rect">
            <a:avLst/>
          </a:prstGeom>
          <a:noFill/>
        </p:spPr>
        <p:txBody>
          <a:bodyPr wrap="square" rtlCol="0">
            <a:spAutoFit/>
          </a:bodyPr>
          <a:lstStyle/>
          <a:p>
            <a:pPr algn="just">
              <a:lnSpc>
                <a:spcPct val="150000"/>
              </a:lnSpc>
              <a:buClr>
                <a:srgbClr val="C00000"/>
              </a:buClr>
            </a:pPr>
            <a:r>
              <a:rPr lang="it-IT" dirty="0"/>
              <a:t>La funzione esponenziale approssimata si è rivelata decisamente più veloce della funzione esponenziale precisa, seppur con un minimo margine di errore.</a:t>
            </a:r>
          </a:p>
        </p:txBody>
      </p:sp>
      <p:sp>
        <p:nvSpPr>
          <p:cNvPr id="4" name="CasellaDiTesto 3">
            <a:extLst>
              <a:ext uri="{FF2B5EF4-FFF2-40B4-BE49-F238E27FC236}">
                <a16:creationId xmlns:a16="http://schemas.microsoft.com/office/drawing/2014/main" id="{C3D20286-3E89-4316-B0AA-9E05156F1999}"/>
              </a:ext>
            </a:extLst>
          </p:cNvPr>
          <p:cNvSpPr txBox="1"/>
          <p:nvPr/>
        </p:nvSpPr>
        <p:spPr>
          <a:xfrm>
            <a:off x="444135" y="1693686"/>
            <a:ext cx="4598127" cy="584775"/>
          </a:xfrm>
          <a:prstGeom prst="rect">
            <a:avLst/>
          </a:prstGeom>
          <a:noFill/>
        </p:spPr>
        <p:txBody>
          <a:bodyPr wrap="square" rtlCol="0">
            <a:spAutoFit/>
          </a:bodyPr>
          <a:lstStyle/>
          <a:p>
            <a:r>
              <a:rPr lang="it-IT" sz="3200" b="1" dirty="0">
                <a:solidFill>
                  <a:srgbClr val="C00000"/>
                </a:solidFill>
              </a:rPr>
              <a:t>Velocità e precisione</a:t>
            </a:r>
          </a:p>
        </p:txBody>
      </p:sp>
      <p:pic>
        <p:nvPicPr>
          <p:cNvPr id="6" name="Immagine 5" descr="Immagine che contiene tavolo&#10;&#10;Descrizione generata automaticamente">
            <a:extLst>
              <a:ext uri="{FF2B5EF4-FFF2-40B4-BE49-F238E27FC236}">
                <a16:creationId xmlns:a16="http://schemas.microsoft.com/office/drawing/2014/main" id="{966F4F6B-9295-48AC-9FF0-55AB53FBAF53}"/>
              </a:ext>
            </a:extLst>
          </p:cNvPr>
          <p:cNvPicPr>
            <a:picLocks noChangeAspect="1"/>
          </p:cNvPicPr>
          <p:nvPr/>
        </p:nvPicPr>
        <p:blipFill rotWithShape="1">
          <a:blip r:embed="rId2">
            <a:extLst>
              <a:ext uri="{28A0092B-C50C-407E-A947-70E740481C1C}">
                <a14:useLocalDpi xmlns:a14="http://schemas.microsoft.com/office/drawing/2010/main" val="0"/>
              </a:ext>
            </a:extLst>
          </a:blip>
          <a:srcRect l="4361" t="7891" r="44448" b="26827"/>
          <a:stretch/>
        </p:blipFill>
        <p:spPr>
          <a:xfrm>
            <a:off x="6305107" y="762048"/>
            <a:ext cx="5050465" cy="3331486"/>
          </a:xfrm>
          <a:prstGeom prst="rect">
            <a:avLst/>
          </a:prstGeom>
        </p:spPr>
      </p:pic>
      <p:pic>
        <p:nvPicPr>
          <p:cNvPr id="9" name="Immagine 8" descr="Immagine che contiene testo&#10;&#10;Descrizione generata automaticamente">
            <a:extLst>
              <a:ext uri="{FF2B5EF4-FFF2-40B4-BE49-F238E27FC236}">
                <a16:creationId xmlns:a16="http://schemas.microsoft.com/office/drawing/2014/main" id="{2A6362D6-2B13-453F-8256-459C62E17158}"/>
              </a:ext>
            </a:extLst>
          </p:cNvPr>
          <p:cNvPicPr>
            <a:picLocks noChangeAspect="1"/>
          </p:cNvPicPr>
          <p:nvPr/>
        </p:nvPicPr>
        <p:blipFill rotWithShape="1">
          <a:blip r:embed="rId3">
            <a:extLst>
              <a:ext uri="{28A0092B-C50C-407E-A947-70E740481C1C}">
                <a14:useLocalDpi xmlns:a14="http://schemas.microsoft.com/office/drawing/2010/main" val="0"/>
              </a:ext>
            </a:extLst>
          </a:blip>
          <a:srcRect l="18319" t="35915" r="45132" b="15575"/>
          <a:stretch/>
        </p:blipFill>
        <p:spPr>
          <a:xfrm>
            <a:off x="7352412" y="4093534"/>
            <a:ext cx="3503429" cy="2441264"/>
          </a:xfrm>
          <a:prstGeom prst="rect">
            <a:avLst/>
          </a:prstGeom>
        </p:spPr>
      </p:pic>
    </p:spTree>
    <p:extLst>
      <p:ext uri="{BB962C8B-B14F-4D97-AF65-F5344CB8AC3E}">
        <p14:creationId xmlns:p14="http://schemas.microsoft.com/office/powerpoint/2010/main" val="2227972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2981D83-CABF-4649-90FB-CA3F04293091}"/>
              </a:ext>
            </a:extLst>
          </p:cNvPr>
          <p:cNvSpPr txBox="1"/>
          <p:nvPr/>
        </p:nvSpPr>
        <p:spPr>
          <a:xfrm>
            <a:off x="444136" y="2507936"/>
            <a:ext cx="4258494" cy="1711366"/>
          </a:xfrm>
          <a:prstGeom prst="rect">
            <a:avLst/>
          </a:prstGeom>
          <a:noFill/>
        </p:spPr>
        <p:txBody>
          <a:bodyPr wrap="square" rtlCol="0">
            <a:spAutoFit/>
          </a:bodyPr>
          <a:lstStyle/>
          <a:p>
            <a:pPr algn="just">
              <a:lnSpc>
                <a:spcPct val="150000"/>
              </a:lnSpc>
              <a:buClr>
                <a:srgbClr val="C00000"/>
              </a:buClr>
            </a:pPr>
            <a:r>
              <a:rPr lang="it-IT" dirty="0"/>
              <a:t>Per eseguire il calcolo approssimato della funzione esponenziale sono state utilizzate quattro LUTs, ed undici registri di tipo </a:t>
            </a:r>
          </a:p>
          <a:p>
            <a:pPr algn="just">
              <a:lnSpc>
                <a:spcPct val="150000"/>
              </a:lnSpc>
              <a:buClr>
                <a:srgbClr val="C00000"/>
              </a:buClr>
            </a:pPr>
            <a:r>
              <a:rPr lang="it-IT" dirty="0"/>
              <a:t>FLIP-FLOPs. </a:t>
            </a:r>
          </a:p>
        </p:txBody>
      </p:sp>
      <p:sp>
        <p:nvSpPr>
          <p:cNvPr id="3" name="CasellaDiTesto 2">
            <a:extLst>
              <a:ext uri="{FF2B5EF4-FFF2-40B4-BE49-F238E27FC236}">
                <a16:creationId xmlns:a16="http://schemas.microsoft.com/office/drawing/2014/main" id="{07D7F835-D2D7-42D2-AB40-605E9C14C191}"/>
              </a:ext>
            </a:extLst>
          </p:cNvPr>
          <p:cNvSpPr txBox="1"/>
          <p:nvPr/>
        </p:nvSpPr>
        <p:spPr>
          <a:xfrm>
            <a:off x="444135" y="1693686"/>
            <a:ext cx="4598127" cy="584775"/>
          </a:xfrm>
          <a:prstGeom prst="rect">
            <a:avLst/>
          </a:prstGeom>
          <a:noFill/>
        </p:spPr>
        <p:txBody>
          <a:bodyPr wrap="square" rtlCol="0">
            <a:spAutoFit/>
          </a:bodyPr>
          <a:lstStyle/>
          <a:p>
            <a:r>
              <a:rPr lang="it-IT" sz="3200" b="1" dirty="0">
                <a:solidFill>
                  <a:srgbClr val="C00000"/>
                </a:solidFill>
              </a:rPr>
              <a:t>Utilizzo delle risorse</a:t>
            </a:r>
          </a:p>
        </p:txBody>
      </p:sp>
      <p:pic>
        <p:nvPicPr>
          <p:cNvPr id="5" name="Immagine 4">
            <a:extLst>
              <a:ext uri="{FF2B5EF4-FFF2-40B4-BE49-F238E27FC236}">
                <a16:creationId xmlns:a16="http://schemas.microsoft.com/office/drawing/2014/main" id="{67BF88A0-38DF-4267-AC24-81F653F2D404}"/>
              </a:ext>
            </a:extLst>
          </p:cNvPr>
          <p:cNvPicPr>
            <a:picLocks noChangeAspect="1"/>
          </p:cNvPicPr>
          <p:nvPr/>
        </p:nvPicPr>
        <p:blipFill rotWithShape="1">
          <a:blip r:embed="rId2">
            <a:extLst>
              <a:ext uri="{28A0092B-C50C-407E-A947-70E740481C1C}">
                <a14:useLocalDpi xmlns:a14="http://schemas.microsoft.com/office/drawing/2010/main" val="0"/>
              </a:ext>
            </a:extLst>
          </a:blip>
          <a:srcRect l="3763" t="60918" r="61547" b="8622"/>
          <a:stretch/>
        </p:blipFill>
        <p:spPr bwMode="auto">
          <a:xfrm>
            <a:off x="6096000" y="2278461"/>
            <a:ext cx="5216660" cy="24043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80721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4D3283F-C802-4A09-8282-9F52C8CE3CD4}"/>
              </a:ext>
            </a:extLst>
          </p:cNvPr>
          <p:cNvSpPr txBox="1"/>
          <p:nvPr/>
        </p:nvSpPr>
        <p:spPr>
          <a:xfrm>
            <a:off x="444136" y="2507936"/>
            <a:ext cx="4258494" cy="2957861"/>
          </a:xfrm>
          <a:prstGeom prst="rect">
            <a:avLst/>
          </a:prstGeom>
          <a:noFill/>
        </p:spPr>
        <p:txBody>
          <a:bodyPr wrap="square" rtlCol="0">
            <a:spAutoFit/>
          </a:bodyPr>
          <a:lstStyle/>
          <a:p>
            <a:pPr algn="just">
              <a:lnSpc>
                <a:spcPct val="150000"/>
              </a:lnSpc>
              <a:buClr>
                <a:srgbClr val="C00000"/>
              </a:buClr>
            </a:pPr>
            <a:r>
              <a:rPr lang="it-IT" dirty="0"/>
              <a:t>Quando la frequenza è pari a 100𝑀𝐻𝑧, la potenza dinamica dissipata è pari a:</a:t>
            </a:r>
          </a:p>
          <a:p>
            <a:pPr algn="just">
              <a:lnSpc>
                <a:spcPct val="150000"/>
              </a:lnSpc>
              <a:buClr>
                <a:srgbClr val="C00000"/>
              </a:buClr>
            </a:pPr>
            <a:r>
              <a:rPr lang="it-IT" dirty="0"/>
              <a:t>	𝑃𝑑𝑖𝑛𝑎𝑚𝑖𝑐𝑎 = 0.001W</a:t>
            </a:r>
          </a:p>
          <a:p>
            <a:pPr algn="just">
              <a:lnSpc>
                <a:spcPct val="150000"/>
              </a:lnSpc>
              <a:buClr>
                <a:srgbClr val="C00000"/>
              </a:buClr>
            </a:pPr>
            <a:r>
              <a:rPr lang="it-IT" dirty="0"/>
              <a:t>Dunque la potenza utilizzata dal circuito è uguale all’1%; si deduce che ciò che dispende più potenza è il clock che utilizza il 50% della potenza dinamica.</a:t>
            </a:r>
          </a:p>
        </p:txBody>
      </p:sp>
      <p:sp>
        <p:nvSpPr>
          <p:cNvPr id="3" name="CasellaDiTesto 2">
            <a:extLst>
              <a:ext uri="{FF2B5EF4-FFF2-40B4-BE49-F238E27FC236}">
                <a16:creationId xmlns:a16="http://schemas.microsoft.com/office/drawing/2014/main" id="{713F6AC6-F5E6-49C9-B704-EA76A02941CC}"/>
              </a:ext>
            </a:extLst>
          </p:cNvPr>
          <p:cNvSpPr txBox="1"/>
          <p:nvPr/>
        </p:nvSpPr>
        <p:spPr>
          <a:xfrm>
            <a:off x="444135" y="1693686"/>
            <a:ext cx="4598127" cy="584775"/>
          </a:xfrm>
          <a:prstGeom prst="rect">
            <a:avLst/>
          </a:prstGeom>
          <a:noFill/>
        </p:spPr>
        <p:txBody>
          <a:bodyPr wrap="square" rtlCol="0">
            <a:spAutoFit/>
          </a:bodyPr>
          <a:lstStyle/>
          <a:p>
            <a:r>
              <a:rPr lang="it-IT" sz="3200" b="1" dirty="0">
                <a:solidFill>
                  <a:srgbClr val="C00000"/>
                </a:solidFill>
              </a:rPr>
              <a:t>Potenza</a:t>
            </a:r>
          </a:p>
        </p:txBody>
      </p:sp>
      <p:pic>
        <p:nvPicPr>
          <p:cNvPr id="4" name="Immagine 3">
            <a:extLst>
              <a:ext uri="{FF2B5EF4-FFF2-40B4-BE49-F238E27FC236}">
                <a16:creationId xmlns:a16="http://schemas.microsoft.com/office/drawing/2014/main" id="{8FECC49A-D92B-4F3D-962A-0A8997CAD071}"/>
              </a:ext>
            </a:extLst>
          </p:cNvPr>
          <p:cNvPicPr>
            <a:picLocks noChangeAspect="1"/>
          </p:cNvPicPr>
          <p:nvPr/>
        </p:nvPicPr>
        <p:blipFill rotWithShape="1">
          <a:blip r:embed="rId2">
            <a:extLst>
              <a:ext uri="{28A0092B-C50C-407E-A947-70E740481C1C}">
                <a14:useLocalDpi xmlns:a14="http://schemas.microsoft.com/office/drawing/2010/main" val="0"/>
              </a:ext>
            </a:extLst>
          </a:blip>
          <a:srcRect l="17756" t="11423" r="30268" b="42217"/>
          <a:stretch/>
        </p:blipFill>
        <p:spPr bwMode="auto">
          <a:xfrm>
            <a:off x="5042262" y="2148840"/>
            <a:ext cx="7083085" cy="33169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27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CF851A1-73D1-4F0B-91A0-7FC73C7913BF}"/>
              </a:ext>
            </a:extLst>
          </p:cNvPr>
          <p:cNvSpPr txBox="1">
            <a:spLocks/>
          </p:cNvSpPr>
          <p:nvPr/>
        </p:nvSpPr>
        <p:spPr>
          <a:xfrm>
            <a:off x="0" y="1933303"/>
            <a:ext cx="12192000" cy="2586446"/>
          </a:xfrm>
          <a:prstGeom prst="rect">
            <a:avLst/>
          </a:prstGeom>
        </p:spPr>
        <p:txBody>
          <a:bodyPr anchor="ctr" anchorCtr="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it-IT" sz="6000" b="1" dirty="0">
                <a:solidFill>
                  <a:schemeClr val="bg1"/>
                </a:solidFill>
              </a:rPr>
              <a:t>In conclusione</a:t>
            </a:r>
          </a:p>
        </p:txBody>
      </p:sp>
    </p:spTree>
    <p:extLst>
      <p:ext uri="{BB962C8B-B14F-4D97-AF65-F5344CB8AC3E}">
        <p14:creationId xmlns:p14="http://schemas.microsoft.com/office/powerpoint/2010/main" val="355498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259BA98B-2A91-435C-B20B-DC1341C94E09}"/>
              </a:ext>
            </a:extLst>
          </p:cNvPr>
          <p:cNvSpPr txBox="1"/>
          <p:nvPr/>
        </p:nvSpPr>
        <p:spPr>
          <a:xfrm>
            <a:off x="3768633" y="2984731"/>
            <a:ext cx="3154680" cy="2126864"/>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
            </a:pPr>
            <a:r>
              <a:rPr lang="it-IT" dirty="0"/>
              <a:t>Introduzione</a:t>
            </a:r>
          </a:p>
          <a:p>
            <a:pPr marL="285750" indent="-285750">
              <a:lnSpc>
                <a:spcPct val="150000"/>
              </a:lnSpc>
              <a:buClr>
                <a:srgbClr val="C00000"/>
              </a:buClr>
              <a:buFont typeface="Wingdings" panose="05000000000000000000" pitchFamily="2" charset="2"/>
              <a:buChar char="§"/>
            </a:pPr>
            <a:r>
              <a:rPr lang="it-IT" dirty="0"/>
              <a:t>Soluzione</a:t>
            </a:r>
          </a:p>
          <a:p>
            <a:pPr marL="285750" indent="-285750">
              <a:lnSpc>
                <a:spcPct val="150000"/>
              </a:lnSpc>
              <a:buClr>
                <a:srgbClr val="C00000"/>
              </a:buClr>
              <a:buFont typeface="Wingdings" panose="05000000000000000000" pitchFamily="2" charset="2"/>
              <a:buChar char="§"/>
            </a:pPr>
            <a:r>
              <a:rPr lang="it-IT" dirty="0"/>
              <a:t>Strumenti</a:t>
            </a:r>
          </a:p>
          <a:p>
            <a:pPr marL="285750" indent="-285750">
              <a:lnSpc>
                <a:spcPct val="150000"/>
              </a:lnSpc>
              <a:buClr>
                <a:srgbClr val="C00000"/>
              </a:buClr>
              <a:buFont typeface="Wingdings" panose="05000000000000000000" pitchFamily="2" charset="2"/>
              <a:buChar char="§"/>
            </a:pPr>
            <a:r>
              <a:rPr lang="it-IT" dirty="0"/>
              <a:t>Risultati</a:t>
            </a:r>
          </a:p>
          <a:p>
            <a:pPr marL="285750" indent="-285750">
              <a:lnSpc>
                <a:spcPct val="150000"/>
              </a:lnSpc>
              <a:buClr>
                <a:srgbClr val="C00000"/>
              </a:buClr>
              <a:buFont typeface="Wingdings" panose="05000000000000000000" pitchFamily="2" charset="2"/>
              <a:buChar char="§"/>
            </a:pPr>
            <a:r>
              <a:rPr lang="it-IT" dirty="0"/>
              <a:t>In conclusione</a:t>
            </a:r>
          </a:p>
        </p:txBody>
      </p:sp>
      <p:sp>
        <p:nvSpPr>
          <p:cNvPr id="4" name="CasellaDiTesto 3">
            <a:extLst>
              <a:ext uri="{FF2B5EF4-FFF2-40B4-BE49-F238E27FC236}">
                <a16:creationId xmlns:a16="http://schemas.microsoft.com/office/drawing/2014/main" id="{C7B4382A-64FF-439B-8FD5-5A632ED048FA}"/>
              </a:ext>
            </a:extLst>
          </p:cNvPr>
          <p:cNvSpPr txBox="1"/>
          <p:nvPr/>
        </p:nvSpPr>
        <p:spPr>
          <a:xfrm>
            <a:off x="3768633" y="2170480"/>
            <a:ext cx="3154680" cy="584775"/>
          </a:xfrm>
          <a:prstGeom prst="rect">
            <a:avLst/>
          </a:prstGeom>
          <a:noFill/>
        </p:spPr>
        <p:txBody>
          <a:bodyPr wrap="square" rtlCol="0">
            <a:spAutoFit/>
          </a:bodyPr>
          <a:lstStyle/>
          <a:p>
            <a:r>
              <a:rPr lang="it-IT" sz="3200" b="1" dirty="0">
                <a:solidFill>
                  <a:srgbClr val="C00000"/>
                </a:solidFill>
              </a:rPr>
              <a:t>Sommario</a:t>
            </a:r>
          </a:p>
        </p:txBody>
      </p:sp>
    </p:spTree>
    <p:extLst>
      <p:ext uri="{BB962C8B-B14F-4D97-AF65-F5344CB8AC3E}">
        <p14:creationId xmlns:p14="http://schemas.microsoft.com/office/powerpoint/2010/main" val="3759938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20B670B-4FD6-4D6B-86F5-B95994FC2E4B}"/>
              </a:ext>
            </a:extLst>
          </p:cNvPr>
          <p:cNvSpPr txBox="1"/>
          <p:nvPr/>
        </p:nvSpPr>
        <p:spPr>
          <a:xfrm>
            <a:off x="444136" y="2507936"/>
            <a:ext cx="4258494" cy="2540888"/>
          </a:xfrm>
          <a:prstGeom prst="rect">
            <a:avLst/>
          </a:prstGeom>
          <a:noFill/>
        </p:spPr>
        <p:txBody>
          <a:bodyPr wrap="square" rtlCol="0">
            <a:spAutoFit/>
          </a:bodyPr>
          <a:lstStyle/>
          <a:p>
            <a:pPr algn="just">
              <a:lnSpc>
                <a:spcPct val="150000"/>
              </a:lnSpc>
              <a:buClr>
                <a:srgbClr val="C00000"/>
              </a:buClr>
            </a:pPr>
            <a:r>
              <a:rPr lang="it-IT" sz="1800" dirty="0">
                <a:effectLst/>
                <a:latin typeface="Times New Roman" panose="02020603050405020304" pitchFamily="18" charset="0"/>
                <a:ea typeface="Yu Mincho" panose="02020400000000000000" pitchFamily="18" charset="-128"/>
              </a:rPr>
              <a:t>La funzione approssimata presentata con dei piccoli miglioramenti per quanto riguarda l’accuratezza, risulta essere un punto di partenza per ulteriori sviluppi futuri al fine di rendere il calcolo dei matching pixels quanto più efficiente possibile.</a:t>
            </a:r>
            <a:endParaRPr lang="it-IT" dirty="0"/>
          </a:p>
        </p:txBody>
      </p:sp>
      <p:sp>
        <p:nvSpPr>
          <p:cNvPr id="3" name="CasellaDiTesto 2">
            <a:extLst>
              <a:ext uri="{FF2B5EF4-FFF2-40B4-BE49-F238E27FC236}">
                <a16:creationId xmlns:a16="http://schemas.microsoft.com/office/drawing/2014/main" id="{28DA826A-FBDA-429C-8908-C6A36CC4D333}"/>
              </a:ext>
            </a:extLst>
          </p:cNvPr>
          <p:cNvSpPr txBox="1"/>
          <p:nvPr/>
        </p:nvSpPr>
        <p:spPr>
          <a:xfrm>
            <a:off x="444135" y="1693686"/>
            <a:ext cx="4598127" cy="584775"/>
          </a:xfrm>
          <a:prstGeom prst="rect">
            <a:avLst/>
          </a:prstGeom>
          <a:noFill/>
        </p:spPr>
        <p:txBody>
          <a:bodyPr wrap="square" rtlCol="0">
            <a:spAutoFit/>
          </a:bodyPr>
          <a:lstStyle/>
          <a:p>
            <a:r>
              <a:rPr lang="it-IT" sz="3200" b="1" dirty="0">
                <a:solidFill>
                  <a:srgbClr val="C00000"/>
                </a:solidFill>
              </a:rPr>
              <a:t>In conclusione</a:t>
            </a:r>
          </a:p>
        </p:txBody>
      </p:sp>
    </p:spTree>
    <p:extLst>
      <p:ext uri="{BB962C8B-B14F-4D97-AF65-F5344CB8AC3E}">
        <p14:creationId xmlns:p14="http://schemas.microsoft.com/office/powerpoint/2010/main" val="2201593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B564DC0-FD28-4614-9F85-7AD4ECFDBD61}"/>
              </a:ext>
            </a:extLst>
          </p:cNvPr>
          <p:cNvSpPr>
            <a:spLocks noGrp="1"/>
          </p:cNvSpPr>
          <p:nvPr>
            <p:ph idx="1"/>
          </p:nvPr>
        </p:nvSpPr>
        <p:spPr>
          <a:xfrm>
            <a:off x="0" y="1933303"/>
            <a:ext cx="12192000" cy="2586446"/>
          </a:xfrm>
        </p:spPr>
        <p:txBody>
          <a:bodyPr anchor="ctr" anchorCtr="1">
            <a:normAutofit/>
          </a:bodyPr>
          <a:lstStyle/>
          <a:p>
            <a:pPr marL="0" indent="0" algn="ctr">
              <a:buNone/>
            </a:pPr>
            <a:r>
              <a:rPr lang="it-IT" sz="6000" b="1" dirty="0">
                <a:solidFill>
                  <a:schemeClr val="bg1"/>
                </a:solidFill>
              </a:rPr>
              <a:t>Grazie per l’attenzione!</a:t>
            </a:r>
          </a:p>
        </p:txBody>
      </p:sp>
    </p:spTree>
    <p:extLst>
      <p:ext uri="{BB962C8B-B14F-4D97-AF65-F5344CB8AC3E}">
        <p14:creationId xmlns:p14="http://schemas.microsoft.com/office/powerpoint/2010/main" val="163220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1CFE16B-A5BB-4AE4-A4FD-FD828C74D363}"/>
              </a:ext>
            </a:extLst>
          </p:cNvPr>
          <p:cNvSpPr txBox="1">
            <a:spLocks/>
          </p:cNvSpPr>
          <p:nvPr/>
        </p:nvSpPr>
        <p:spPr>
          <a:xfrm>
            <a:off x="0" y="1933303"/>
            <a:ext cx="12192000" cy="2586446"/>
          </a:xfrm>
          <a:prstGeom prst="rect">
            <a:avLst/>
          </a:prstGeom>
        </p:spPr>
        <p:txBody>
          <a:bodyPr anchor="ctr" anchorCtr="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it-IT" sz="6000" b="1" dirty="0">
                <a:solidFill>
                  <a:schemeClr val="bg1"/>
                </a:solidFill>
              </a:rPr>
              <a:t>Introduzione</a:t>
            </a:r>
          </a:p>
        </p:txBody>
      </p:sp>
    </p:spTree>
    <p:extLst>
      <p:ext uri="{BB962C8B-B14F-4D97-AF65-F5344CB8AC3E}">
        <p14:creationId xmlns:p14="http://schemas.microsoft.com/office/powerpoint/2010/main" val="217436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259BA98B-2A91-435C-B20B-DC1341C94E09}"/>
              </a:ext>
            </a:extLst>
          </p:cNvPr>
          <p:cNvSpPr txBox="1"/>
          <p:nvPr/>
        </p:nvSpPr>
        <p:spPr>
          <a:xfrm>
            <a:off x="444136" y="2507936"/>
            <a:ext cx="4258494" cy="2542363"/>
          </a:xfrm>
          <a:prstGeom prst="rect">
            <a:avLst/>
          </a:prstGeom>
          <a:noFill/>
        </p:spPr>
        <p:txBody>
          <a:bodyPr wrap="square" rtlCol="0">
            <a:spAutoFit/>
          </a:bodyPr>
          <a:lstStyle/>
          <a:p>
            <a:pPr algn="just">
              <a:lnSpc>
                <a:spcPct val="150000"/>
              </a:lnSpc>
              <a:buClr>
                <a:srgbClr val="C00000"/>
              </a:buClr>
            </a:pPr>
            <a:r>
              <a:rPr lang="it-IT" dirty="0"/>
              <a:t>Lo scopo dei sistemi di stereo visione è quello di ricostruire tridimensionalmente una scena utilizzando due immagini riprese da due punti di vista leggermente diversi, estraendo ulteriori informazioni spaziali sulla profondità della scena.</a:t>
            </a:r>
          </a:p>
        </p:txBody>
      </p:sp>
      <p:sp>
        <p:nvSpPr>
          <p:cNvPr id="4" name="CasellaDiTesto 3">
            <a:extLst>
              <a:ext uri="{FF2B5EF4-FFF2-40B4-BE49-F238E27FC236}">
                <a16:creationId xmlns:a16="http://schemas.microsoft.com/office/drawing/2014/main" id="{C7B4382A-64FF-439B-8FD5-5A632ED048FA}"/>
              </a:ext>
            </a:extLst>
          </p:cNvPr>
          <p:cNvSpPr txBox="1"/>
          <p:nvPr/>
        </p:nvSpPr>
        <p:spPr>
          <a:xfrm>
            <a:off x="444135" y="1693686"/>
            <a:ext cx="4598127" cy="584775"/>
          </a:xfrm>
          <a:prstGeom prst="rect">
            <a:avLst/>
          </a:prstGeom>
          <a:noFill/>
        </p:spPr>
        <p:txBody>
          <a:bodyPr wrap="square" rtlCol="0">
            <a:spAutoFit/>
          </a:bodyPr>
          <a:lstStyle/>
          <a:p>
            <a:r>
              <a:rPr lang="it-IT" sz="3200" b="1" dirty="0">
                <a:solidFill>
                  <a:srgbClr val="C00000"/>
                </a:solidFill>
              </a:rPr>
              <a:t>Cos’è la stereo visione</a:t>
            </a:r>
          </a:p>
        </p:txBody>
      </p:sp>
      <p:pic>
        <p:nvPicPr>
          <p:cNvPr id="5" name="Immagine 4">
            <a:extLst>
              <a:ext uri="{FF2B5EF4-FFF2-40B4-BE49-F238E27FC236}">
                <a16:creationId xmlns:a16="http://schemas.microsoft.com/office/drawing/2014/main" id="{2FC33F99-4BF9-47AD-A294-EBFBE298E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5028" y="1860155"/>
            <a:ext cx="6502795" cy="4330526"/>
          </a:xfrm>
          <a:prstGeom prst="rect">
            <a:avLst/>
          </a:prstGeom>
        </p:spPr>
      </p:pic>
    </p:spTree>
    <p:extLst>
      <p:ext uri="{BB962C8B-B14F-4D97-AF65-F5344CB8AC3E}">
        <p14:creationId xmlns:p14="http://schemas.microsoft.com/office/powerpoint/2010/main" val="404320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B733D1C-AC85-4CF8-BD67-A78BFAE06D7B}"/>
              </a:ext>
            </a:extLst>
          </p:cNvPr>
          <p:cNvSpPr txBox="1"/>
          <p:nvPr/>
        </p:nvSpPr>
        <p:spPr>
          <a:xfrm>
            <a:off x="444136" y="2507936"/>
            <a:ext cx="4258494" cy="2957861"/>
          </a:xfrm>
          <a:prstGeom prst="rect">
            <a:avLst/>
          </a:prstGeom>
          <a:noFill/>
        </p:spPr>
        <p:txBody>
          <a:bodyPr wrap="square" rtlCol="0">
            <a:spAutoFit/>
          </a:bodyPr>
          <a:lstStyle/>
          <a:p>
            <a:pPr algn="just">
              <a:lnSpc>
                <a:spcPct val="150000"/>
              </a:lnSpc>
              <a:buClr>
                <a:srgbClr val="C00000"/>
              </a:buClr>
            </a:pPr>
            <a:r>
              <a:rPr lang="it-IT" dirty="0"/>
              <a:t>La stereo visione è utilizzata in una varietà di applicazioni, tra cui il people tracking , la navigazione robotica mobile. Viene anche utilizzata nell'automazione industriale e nelle applicazioni di visione artificiale 3D per eseguire attività come il prelievo di contenitori e l'identificazione di oggetti 3D.</a:t>
            </a:r>
          </a:p>
        </p:txBody>
      </p:sp>
      <p:sp>
        <p:nvSpPr>
          <p:cNvPr id="3" name="CasellaDiTesto 2">
            <a:extLst>
              <a:ext uri="{FF2B5EF4-FFF2-40B4-BE49-F238E27FC236}">
                <a16:creationId xmlns:a16="http://schemas.microsoft.com/office/drawing/2014/main" id="{B0E36DBE-2E31-4686-BF75-6A566C3302D5}"/>
              </a:ext>
            </a:extLst>
          </p:cNvPr>
          <p:cNvSpPr txBox="1"/>
          <p:nvPr/>
        </p:nvSpPr>
        <p:spPr>
          <a:xfrm>
            <a:off x="444135" y="1693686"/>
            <a:ext cx="4598127" cy="584775"/>
          </a:xfrm>
          <a:prstGeom prst="rect">
            <a:avLst/>
          </a:prstGeom>
          <a:noFill/>
        </p:spPr>
        <p:txBody>
          <a:bodyPr wrap="square" rtlCol="0">
            <a:spAutoFit/>
          </a:bodyPr>
          <a:lstStyle/>
          <a:p>
            <a:r>
              <a:rPr lang="it-IT" sz="3200" b="1" dirty="0">
                <a:solidFill>
                  <a:srgbClr val="C00000"/>
                </a:solidFill>
              </a:rPr>
              <a:t>Usi della stereo visione</a:t>
            </a:r>
          </a:p>
        </p:txBody>
      </p:sp>
      <p:pic>
        <p:nvPicPr>
          <p:cNvPr id="11" name="Immagine 10" descr="Immagine che contiene computer&#10;&#10;Descrizione generata automaticamente">
            <a:extLst>
              <a:ext uri="{FF2B5EF4-FFF2-40B4-BE49-F238E27FC236}">
                <a16:creationId xmlns:a16="http://schemas.microsoft.com/office/drawing/2014/main" id="{82F702A9-FD02-44B2-9277-097C25C4B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685" y="829350"/>
            <a:ext cx="6038180" cy="2558003"/>
          </a:xfrm>
          <a:prstGeom prst="rect">
            <a:avLst/>
          </a:prstGeom>
        </p:spPr>
      </p:pic>
      <p:pic>
        <p:nvPicPr>
          <p:cNvPr id="13" name="Immagine 12">
            <a:extLst>
              <a:ext uri="{FF2B5EF4-FFF2-40B4-BE49-F238E27FC236}">
                <a16:creationId xmlns:a16="http://schemas.microsoft.com/office/drawing/2014/main" id="{DF460631-AB18-4F8D-8472-325395D88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685" y="3725839"/>
            <a:ext cx="6038180" cy="2558003"/>
          </a:xfrm>
          <a:prstGeom prst="rect">
            <a:avLst/>
          </a:prstGeom>
        </p:spPr>
      </p:pic>
    </p:spTree>
    <p:extLst>
      <p:ext uri="{BB962C8B-B14F-4D97-AF65-F5344CB8AC3E}">
        <p14:creationId xmlns:p14="http://schemas.microsoft.com/office/powerpoint/2010/main" val="257682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F73BE085-2B52-4305-8CD2-6EE5D9B717B0}"/>
              </a:ext>
            </a:extLst>
          </p:cNvPr>
          <p:cNvSpPr txBox="1"/>
          <p:nvPr/>
        </p:nvSpPr>
        <p:spPr>
          <a:xfrm>
            <a:off x="444135" y="2770904"/>
            <a:ext cx="4258494" cy="2542363"/>
          </a:xfrm>
          <a:prstGeom prst="rect">
            <a:avLst/>
          </a:prstGeom>
          <a:noFill/>
        </p:spPr>
        <p:txBody>
          <a:bodyPr wrap="square" rtlCol="0">
            <a:spAutoFit/>
          </a:bodyPr>
          <a:lstStyle/>
          <a:p>
            <a:pPr marL="342900" indent="-342900" algn="just">
              <a:lnSpc>
                <a:spcPct val="150000"/>
              </a:lnSpc>
              <a:buClr>
                <a:srgbClr val="C00000"/>
              </a:buClr>
              <a:buFont typeface="+mj-lt"/>
              <a:buAutoNum type="arabicPeriod"/>
            </a:pPr>
            <a:r>
              <a:rPr lang="it-IT" dirty="0"/>
              <a:t>Rettificazione delle immagini</a:t>
            </a:r>
          </a:p>
          <a:p>
            <a:pPr marL="342900" indent="-342900" algn="just">
              <a:lnSpc>
                <a:spcPct val="150000"/>
              </a:lnSpc>
              <a:buClr>
                <a:srgbClr val="C00000"/>
              </a:buClr>
              <a:buFont typeface="+mj-lt"/>
              <a:buAutoNum type="arabicPeriod"/>
            </a:pPr>
            <a:r>
              <a:rPr lang="it-IT" dirty="0"/>
              <a:t>Calcolo della disparità</a:t>
            </a:r>
          </a:p>
          <a:p>
            <a:pPr marL="800100" lvl="1" indent="-342900" algn="just">
              <a:lnSpc>
                <a:spcPct val="150000"/>
              </a:lnSpc>
              <a:buClr>
                <a:srgbClr val="C00000"/>
              </a:buClr>
              <a:buFont typeface="+mj-lt"/>
              <a:buAutoNum type="alphaLcPeriod"/>
            </a:pPr>
            <a:r>
              <a:rPr lang="it-IT" dirty="0"/>
              <a:t>Calcolo support weights</a:t>
            </a:r>
          </a:p>
          <a:p>
            <a:pPr marL="800100" lvl="1" indent="-342900" algn="just">
              <a:lnSpc>
                <a:spcPct val="150000"/>
              </a:lnSpc>
              <a:buClr>
                <a:srgbClr val="C00000"/>
              </a:buClr>
              <a:buFont typeface="+mj-lt"/>
              <a:buAutoNum type="alphaLcPeriod"/>
            </a:pPr>
            <a:r>
              <a:rPr lang="it-IT" dirty="0"/>
              <a:t>Computazione Matching Costs</a:t>
            </a:r>
          </a:p>
          <a:p>
            <a:pPr marL="800100" lvl="1" indent="-342900" algn="just">
              <a:lnSpc>
                <a:spcPct val="150000"/>
              </a:lnSpc>
              <a:buClr>
                <a:srgbClr val="C00000"/>
              </a:buClr>
              <a:buFont typeface="+mj-lt"/>
              <a:buAutoNum type="alphaLcPeriod"/>
            </a:pPr>
            <a:r>
              <a:rPr lang="it-IT" dirty="0"/>
              <a:t>Calcolo dissimilarità</a:t>
            </a:r>
          </a:p>
          <a:p>
            <a:pPr marL="800100" lvl="1" indent="-342900" algn="just">
              <a:lnSpc>
                <a:spcPct val="150000"/>
              </a:lnSpc>
              <a:buClr>
                <a:srgbClr val="C00000"/>
              </a:buClr>
              <a:buFont typeface="+mj-lt"/>
              <a:buAutoNum type="alphaLcPeriod"/>
            </a:pPr>
            <a:endParaRPr lang="it-IT" dirty="0"/>
          </a:p>
        </p:txBody>
      </p:sp>
      <p:sp>
        <p:nvSpPr>
          <p:cNvPr id="7" name="CasellaDiTesto 6">
            <a:extLst>
              <a:ext uri="{FF2B5EF4-FFF2-40B4-BE49-F238E27FC236}">
                <a16:creationId xmlns:a16="http://schemas.microsoft.com/office/drawing/2014/main" id="{DE81FE4D-567C-4F6D-8806-4BB52AAA4097}"/>
              </a:ext>
            </a:extLst>
          </p:cNvPr>
          <p:cNvSpPr txBox="1"/>
          <p:nvPr/>
        </p:nvSpPr>
        <p:spPr>
          <a:xfrm>
            <a:off x="444135" y="1693686"/>
            <a:ext cx="4598127" cy="1077218"/>
          </a:xfrm>
          <a:prstGeom prst="rect">
            <a:avLst/>
          </a:prstGeom>
          <a:noFill/>
        </p:spPr>
        <p:txBody>
          <a:bodyPr wrap="square" rtlCol="0">
            <a:spAutoFit/>
          </a:bodyPr>
          <a:lstStyle/>
          <a:p>
            <a:r>
              <a:rPr lang="it-IT" sz="3200" b="1" dirty="0">
                <a:solidFill>
                  <a:srgbClr val="C00000"/>
                </a:solidFill>
              </a:rPr>
              <a:t>Steps per la ricostruzione di immagini</a:t>
            </a:r>
          </a:p>
        </p:txBody>
      </p:sp>
      <p:pic>
        <p:nvPicPr>
          <p:cNvPr id="13" name="Immagine 12" descr="Immagine che contiene testo, mensola, negozio, parecchi&#10;&#10;Descrizione generata automaticamente">
            <a:extLst>
              <a:ext uri="{FF2B5EF4-FFF2-40B4-BE49-F238E27FC236}">
                <a16:creationId xmlns:a16="http://schemas.microsoft.com/office/drawing/2014/main" id="{7D459A07-1103-4C1F-83B0-618932946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0576" y="1143000"/>
            <a:ext cx="6096000" cy="4572000"/>
          </a:xfrm>
          <a:prstGeom prst="rect">
            <a:avLst/>
          </a:prstGeom>
        </p:spPr>
      </p:pic>
    </p:spTree>
    <p:extLst>
      <p:ext uri="{BB962C8B-B14F-4D97-AF65-F5344CB8AC3E}">
        <p14:creationId xmlns:p14="http://schemas.microsoft.com/office/powerpoint/2010/main" val="1604421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568C9D2F-2305-41FB-A3D1-F63D756D9265}"/>
                  </a:ext>
                </a:extLst>
              </p:cNvPr>
              <p:cNvSpPr txBox="1"/>
              <p:nvPr/>
            </p:nvSpPr>
            <p:spPr>
              <a:xfrm>
                <a:off x="444136" y="2507936"/>
                <a:ext cx="4258494" cy="4168321"/>
              </a:xfrm>
              <a:prstGeom prst="rect">
                <a:avLst/>
              </a:prstGeom>
              <a:noFill/>
            </p:spPr>
            <p:txBody>
              <a:bodyPr wrap="square" rtlCol="0">
                <a:spAutoFit/>
              </a:bodyPr>
              <a:lstStyle/>
              <a:p>
                <a:pPr algn="just">
                  <a:lnSpc>
                    <a:spcPct val="150000"/>
                  </a:lnSpc>
                  <a:buClr>
                    <a:srgbClr val="C00000"/>
                  </a:buClr>
                </a:pPr>
                <a:r>
                  <a:rPr lang="it-IT" dirty="0"/>
                  <a:t>Sia P il pixel centrale della finestra esaminata ed R un suo pixel vicino, il support weight relativo alla coppia (R,P) è dato dalla seguente formula:</a:t>
                </a:r>
              </a:p>
              <a:p>
                <a:pPr algn="just">
                  <a:lnSpc>
                    <a:spcPct val="150000"/>
                  </a:lnSpc>
                  <a:buClr>
                    <a:srgbClr val="C00000"/>
                  </a:buClr>
                </a:pPr>
                <a14:m>
                  <m:oMathPara xmlns:m="http://schemas.openxmlformats.org/officeDocument/2006/math">
                    <m:oMathParaPr>
                      <m:jc m:val="centerGroup"/>
                    </m:oMathParaPr>
                    <m:oMath xmlns:m="http://schemas.openxmlformats.org/officeDocument/2006/math">
                      <m:r>
                        <m:rPr>
                          <m:nor/>
                        </m:rPr>
                        <a:rPr lang="it-IT" sz="1800" b="0" i="0" dirty="0" smtClean="0">
                          <a:latin typeface="Cambria Math" panose="02040503050406030204" pitchFamily="18" charset="0"/>
                        </a:rPr>
                        <m:t>w</m:t>
                      </m:r>
                      <m:r>
                        <m:rPr>
                          <m:nor/>
                        </m:rPr>
                        <a:rPr lang="it-IT" sz="1800" i="0" dirty="0" smtClean="0">
                          <a:latin typeface="Cambria Math" panose="02040503050406030204" pitchFamily="18" charset="0"/>
                        </a:rPr>
                        <m:t>(</m:t>
                      </m:r>
                      <m:r>
                        <m:rPr>
                          <m:nor/>
                        </m:rPr>
                        <a:rPr lang="it-IT" sz="1800" i="0" dirty="0" smtClean="0">
                          <a:latin typeface="Cambria Math" panose="02040503050406030204" pitchFamily="18" charset="0"/>
                        </a:rPr>
                        <m:t>R</m:t>
                      </m:r>
                      <m:r>
                        <m:rPr>
                          <m:nor/>
                        </m:rPr>
                        <a:rPr lang="it-IT" sz="1800" i="0" dirty="0" smtClean="0">
                          <a:latin typeface="Cambria Math" panose="02040503050406030204" pitchFamily="18" charset="0"/>
                        </a:rPr>
                        <m:t>, </m:t>
                      </m:r>
                      <m:r>
                        <m:rPr>
                          <m:nor/>
                        </m:rPr>
                        <a:rPr lang="it-IT" sz="1800" i="0" dirty="0" smtClean="0">
                          <a:latin typeface="Cambria Math" panose="02040503050406030204" pitchFamily="18" charset="0"/>
                        </a:rPr>
                        <m:t>P</m:t>
                      </m:r>
                      <m:r>
                        <m:rPr>
                          <m:nor/>
                        </m:rPr>
                        <a:rPr lang="it-IT" sz="1800" i="0" dirty="0" smtClean="0">
                          <a:latin typeface="Cambria Math" panose="02040503050406030204" pitchFamily="18" charset="0"/>
                        </a:rPr>
                        <m:t>) = </m:t>
                      </m:r>
                      <m:sSup>
                        <m:sSupPr>
                          <m:ctrlPr>
                            <a:rPr lang="it-IT" sz="1800" b="0" i="1" dirty="0" smtClean="0">
                              <a:latin typeface="Cambria Math" panose="02040503050406030204" pitchFamily="18" charset="0"/>
                            </a:rPr>
                          </m:ctrlPr>
                        </m:sSupPr>
                        <m:e>
                          <m:r>
                            <a:rPr lang="it-IT" sz="1800" b="0" i="1" dirty="0" smtClean="0">
                              <a:latin typeface="Cambria Math" panose="02040503050406030204" pitchFamily="18" charset="0"/>
                            </a:rPr>
                            <m:t>𝑒</m:t>
                          </m:r>
                        </m:e>
                        <m:sup>
                          <m:r>
                            <m:rPr>
                              <m:nor/>
                            </m:rPr>
                            <a:rPr lang="it-IT" sz="1800" i="0" dirty="0" smtClean="0">
                              <a:latin typeface="Cambria Math" panose="02040503050406030204" pitchFamily="18" charset="0"/>
                            </a:rPr>
                            <m:t>−( </m:t>
                          </m:r>
                          <m:f>
                            <m:fPr>
                              <m:ctrlPr>
                                <a:rPr lang="it-IT" sz="1800" i="1" dirty="0" smtClean="0">
                                  <a:latin typeface="Cambria Math" panose="02040503050406030204" pitchFamily="18" charset="0"/>
                                </a:rPr>
                              </m:ctrlPr>
                            </m:fPr>
                            <m:num>
                              <m:r>
                                <m:rPr>
                                  <m:nor/>
                                </m:rPr>
                                <a:rPr lang="it-IT" sz="1800" dirty="0">
                                  <a:latin typeface="Cambria Math" panose="02040503050406030204" pitchFamily="18" charset="0"/>
                                </a:rPr>
                                <m:t>∆</m:t>
                              </m:r>
                              <m:r>
                                <m:rPr>
                                  <m:nor/>
                                </m:rPr>
                                <a:rPr lang="it-IT" sz="1800" dirty="0">
                                  <a:latin typeface="Cambria Math" panose="02040503050406030204" pitchFamily="18" charset="0"/>
                                </a:rPr>
                                <m:t>c</m:t>
                              </m:r>
                            </m:num>
                            <m:den>
                              <m:sSub>
                                <m:sSubPr>
                                  <m:ctrlPr>
                                    <a:rPr lang="it-IT" sz="1800" i="1" dirty="0">
                                      <a:latin typeface="Cambria Math" panose="02040503050406030204" pitchFamily="18" charset="0"/>
                                    </a:rPr>
                                  </m:ctrlPr>
                                </m:sSubPr>
                                <m:e>
                                  <m:r>
                                    <a:rPr lang="it-IT" sz="1800" i="1" dirty="0" err="1">
                                      <a:latin typeface="Cambria Math" panose="02040503050406030204" pitchFamily="18" charset="0"/>
                                    </a:rPr>
                                    <m:t>𝑦</m:t>
                                  </m:r>
                                </m:e>
                                <m:sub>
                                  <m:r>
                                    <a:rPr lang="it-IT" sz="1800" i="1" dirty="0" err="1">
                                      <a:latin typeface="Cambria Math" panose="02040503050406030204" pitchFamily="18" charset="0"/>
                                    </a:rPr>
                                    <m:t>𝑐</m:t>
                                  </m:r>
                                </m:sub>
                              </m:sSub>
                            </m:den>
                          </m:f>
                          <m:r>
                            <m:rPr>
                              <m:nor/>
                            </m:rPr>
                            <a:rPr lang="it-IT" sz="1800" i="0" dirty="0" smtClean="0">
                              <a:latin typeface="Cambria Math" panose="02040503050406030204" pitchFamily="18" charset="0"/>
                            </a:rPr>
                            <m:t>+ </m:t>
                          </m:r>
                          <m:f>
                            <m:fPr>
                              <m:ctrlPr>
                                <a:rPr lang="it-IT" sz="1800" i="1" dirty="0" smtClean="0">
                                  <a:latin typeface="Cambria Math" panose="02040503050406030204" pitchFamily="18" charset="0"/>
                                </a:rPr>
                              </m:ctrlPr>
                            </m:fPr>
                            <m:num>
                              <m:r>
                                <m:rPr>
                                  <m:nor/>
                                </m:rPr>
                                <a:rPr lang="it-IT" sz="1800" dirty="0">
                                  <a:latin typeface="Cambria Math" panose="02040503050406030204" pitchFamily="18" charset="0"/>
                                </a:rPr>
                                <m:t>∆</m:t>
                              </m:r>
                              <m:r>
                                <m:rPr>
                                  <m:nor/>
                                </m:rPr>
                                <a:rPr lang="it-IT" sz="1800" dirty="0">
                                  <a:latin typeface="Cambria Math" panose="02040503050406030204" pitchFamily="18" charset="0"/>
                                </a:rPr>
                                <m:t>g</m:t>
                              </m:r>
                            </m:num>
                            <m:den>
                              <m:sSub>
                                <m:sSubPr>
                                  <m:ctrlPr>
                                    <a:rPr lang="it-IT" sz="1800" i="1" dirty="0" smtClean="0">
                                      <a:latin typeface="Cambria Math" panose="02040503050406030204" pitchFamily="18" charset="0"/>
                                    </a:rPr>
                                  </m:ctrlPr>
                                </m:sSubPr>
                                <m:e>
                                  <m:r>
                                    <a:rPr lang="it-IT" sz="1800" b="0" i="1" dirty="0" smtClean="0">
                                      <a:latin typeface="Cambria Math" panose="02040503050406030204" pitchFamily="18" charset="0"/>
                                    </a:rPr>
                                    <m:t>𝑦</m:t>
                                  </m:r>
                                </m:e>
                                <m:sub>
                                  <m:r>
                                    <a:rPr lang="it-IT" sz="1800" b="0" i="1" dirty="0" smtClean="0">
                                      <a:latin typeface="Cambria Math" panose="02040503050406030204" pitchFamily="18" charset="0"/>
                                    </a:rPr>
                                    <m:t>𝑝</m:t>
                                  </m:r>
                                </m:sub>
                              </m:sSub>
                            </m:den>
                          </m:f>
                          <m:r>
                            <m:rPr>
                              <m:nor/>
                            </m:rPr>
                            <a:rPr lang="it-IT" sz="1800" i="0" dirty="0" smtClean="0">
                              <a:latin typeface="Cambria Math" panose="02040503050406030204" pitchFamily="18" charset="0"/>
                            </a:rPr>
                            <m:t>  )</m:t>
                          </m:r>
                        </m:sup>
                      </m:sSup>
                    </m:oMath>
                  </m:oMathPara>
                </a14:m>
                <a:endParaRPr lang="it-IT" sz="1800" dirty="0"/>
              </a:p>
              <a:p>
                <a:pPr algn="just">
                  <a:lnSpc>
                    <a:spcPct val="150000"/>
                  </a:lnSpc>
                  <a:buClr>
                    <a:srgbClr val="C00000"/>
                  </a:buClr>
                </a:pPr>
                <a:r>
                  <a:rPr lang="it-IT" sz="1800" dirty="0"/>
                  <a:t>La funzione esponenziale rende l’algoritmo non hardware-friendly.</a:t>
                </a:r>
              </a:p>
              <a:p>
                <a:pPr algn="just">
                  <a:lnSpc>
                    <a:spcPct val="150000"/>
                  </a:lnSpc>
                  <a:buClr>
                    <a:srgbClr val="C00000"/>
                  </a:buClr>
                </a:pPr>
                <a:endParaRPr lang="it-IT" dirty="0"/>
              </a:p>
              <a:p>
                <a:pPr algn="just">
                  <a:lnSpc>
                    <a:spcPct val="150000"/>
                  </a:lnSpc>
                  <a:buClr>
                    <a:srgbClr val="C00000"/>
                  </a:buClr>
                </a:pPr>
                <a:endParaRPr lang="it-IT" dirty="0"/>
              </a:p>
            </p:txBody>
          </p:sp>
        </mc:Choice>
        <mc:Fallback xmlns="">
          <p:sp>
            <p:nvSpPr>
              <p:cNvPr id="2" name="CasellaDiTesto 1">
                <a:extLst>
                  <a:ext uri="{FF2B5EF4-FFF2-40B4-BE49-F238E27FC236}">
                    <a16:creationId xmlns:a16="http://schemas.microsoft.com/office/drawing/2014/main" id="{568C9D2F-2305-41FB-A3D1-F63D756D9265}"/>
                  </a:ext>
                </a:extLst>
              </p:cNvPr>
              <p:cNvSpPr txBox="1">
                <a:spLocks noRot="1" noChangeAspect="1" noMove="1" noResize="1" noEditPoints="1" noAdjustHandles="1" noChangeArrowheads="1" noChangeShapeType="1" noTextEdit="1"/>
              </p:cNvSpPr>
              <p:nvPr/>
            </p:nvSpPr>
            <p:spPr>
              <a:xfrm>
                <a:off x="444136" y="2507936"/>
                <a:ext cx="4258494" cy="4168321"/>
              </a:xfrm>
              <a:prstGeom prst="rect">
                <a:avLst/>
              </a:prstGeom>
              <a:blipFill>
                <a:blip r:embed="rId2"/>
                <a:stretch>
                  <a:fillRect l="-1289" r="-1146"/>
                </a:stretch>
              </a:blipFill>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9F5D2A3F-1BC5-4385-B5B4-9E8423C74655}"/>
              </a:ext>
            </a:extLst>
          </p:cNvPr>
          <p:cNvSpPr txBox="1"/>
          <p:nvPr/>
        </p:nvSpPr>
        <p:spPr>
          <a:xfrm>
            <a:off x="444135" y="1693686"/>
            <a:ext cx="4598127" cy="584775"/>
          </a:xfrm>
          <a:prstGeom prst="rect">
            <a:avLst/>
          </a:prstGeom>
          <a:noFill/>
        </p:spPr>
        <p:txBody>
          <a:bodyPr wrap="square" rtlCol="0">
            <a:spAutoFit/>
          </a:bodyPr>
          <a:lstStyle/>
          <a:p>
            <a:r>
              <a:rPr lang="it-IT" sz="3200" b="1" dirty="0">
                <a:solidFill>
                  <a:srgbClr val="C00000"/>
                </a:solidFill>
              </a:rPr>
              <a:t>Problema</a:t>
            </a:r>
          </a:p>
        </p:txBody>
      </p:sp>
      <p:pic>
        <p:nvPicPr>
          <p:cNvPr id="5" name="Immagine 4" descr="Immagine che contiene testo, orologio&#10;&#10;Descrizione generata automaticamente">
            <a:extLst>
              <a:ext uri="{FF2B5EF4-FFF2-40B4-BE49-F238E27FC236}">
                <a16:creationId xmlns:a16="http://schemas.microsoft.com/office/drawing/2014/main" id="{6DE08EDF-3770-4D39-B6D0-4BC6DACFEE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9740" y="1986073"/>
            <a:ext cx="3481651" cy="3991703"/>
          </a:xfrm>
          <a:prstGeom prst="rect">
            <a:avLst/>
          </a:prstGeom>
        </p:spPr>
      </p:pic>
    </p:spTree>
    <p:extLst>
      <p:ext uri="{BB962C8B-B14F-4D97-AF65-F5344CB8AC3E}">
        <p14:creationId xmlns:p14="http://schemas.microsoft.com/office/powerpoint/2010/main" val="247080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5C0BD8EA-4708-4113-9F86-9182AED39E6B}"/>
              </a:ext>
            </a:extLst>
          </p:cNvPr>
          <p:cNvSpPr txBox="1">
            <a:spLocks/>
          </p:cNvSpPr>
          <p:nvPr/>
        </p:nvSpPr>
        <p:spPr>
          <a:xfrm>
            <a:off x="0" y="1933303"/>
            <a:ext cx="12192000" cy="2586446"/>
          </a:xfrm>
          <a:prstGeom prst="rect">
            <a:avLst/>
          </a:prstGeom>
        </p:spPr>
        <p:txBody>
          <a:bodyPr anchor="ctr" anchorCtr="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it-IT" sz="6000" b="1" dirty="0">
                <a:solidFill>
                  <a:schemeClr val="bg1"/>
                </a:solidFill>
              </a:rPr>
              <a:t>Soluzione</a:t>
            </a:r>
          </a:p>
        </p:txBody>
      </p:sp>
    </p:spTree>
    <p:extLst>
      <p:ext uri="{BB962C8B-B14F-4D97-AF65-F5344CB8AC3E}">
        <p14:creationId xmlns:p14="http://schemas.microsoft.com/office/powerpoint/2010/main" val="415217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D1A72046-1125-4B1B-B1B4-5F865371C8E3}"/>
              </a:ext>
            </a:extLst>
          </p:cNvPr>
          <p:cNvSpPr txBox="1"/>
          <p:nvPr/>
        </p:nvSpPr>
        <p:spPr>
          <a:xfrm>
            <a:off x="444136" y="2507936"/>
            <a:ext cx="4258494" cy="2542363"/>
          </a:xfrm>
          <a:prstGeom prst="rect">
            <a:avLst/>
          </a:prstGeom>
          <a:noFill/>
        </p:spPr>
        <p:txBody>
          <a:bodyPr wrap="square" rtlCol="0">
            <a:spAutoFit/>
          </a:bodyPr>
          <a:lstStyle/>
          <a:p>
            <a:pPr algn="just">
              <a:lnSpc>
                <a:spcPct val="150000"/>
              </a:lnSpc>
              <a:buClr>
                <a:srgbClr val="C00000"/>
              </a:buClr>
            </a:pPr>
            <a:r>
              <a:rPr lang="it-IT" dirty="0"/>
              <a:t>Per favorire la realizzazione hardware del sistema si semplifica la funzione esponenziale facendo uso della seguente funzione piecewise</a:t>
            </a:r>
          </a:p>
          <a:p>
            <a:pPr algn="just">
              <a:lnSpc>
                <a:spcPct val="150000"/>
              </a:lnSpc>
              <a:buClr>
                <a:srgbClr val="C00000"/>
              </a:buClr>
            </a:pPr>
            <a:endParaRPr lang="it-IT" dirty="0"/>
          </a:p>
          <a:p>
            <a:pPr algn="just">
              <a:lnSpc>
                <a:spcPct val="150000"/>
              </a:lnSpc>
              <a:buClr>
                <a:srgbClr val="C00000"/>
              </a:buClr>
            </a:pPr>
            <a:endParaRPr lang="it-IT" dirty="0"/>
          </a:p>
        </p:txBody>
      </p:sp>
      <p:sp>
        <p:nvSpPr>
          <p:cNvPr id="4" name="CasellaDiTesto 3">
            <a:extLst>
              <a:ext uri="{FF2B5EF4-FFF2-40B4-BE49-F238E27FC236}">
                <a16:creationId xmlns:a16="http://schemas.microsoft.com/office/drawing/2014/main" id="{26DE2C81-24AF-434A-9263-22333384525E}"/>
              </a:ext>
            </a:extLst>
          </p:cNvPr>
          <p:cNvSpPr txBox="1"/>
          <p:nvPr/>
        </p:nvSpPr>
        <p:spPr>
          <a:xfrm>
            <a:off x="444135" y="1693686"/>
            <a:ext cx="4598127" cy="584775"/>
          </a:xfrm>
          <a:prstGeom prst="rect">
            <a:avLst/>
          </a:prstGeom>
          <a:noFill/>
        </p:spPr>
        <p:txBody>
          <a:bodyPr wrap="square" rtlCol="0">
            <a:spAutoFit/>
          </a:bodyPr>
          <a:lstStyle/>
          <a:p>
            <a:r>
              <a:rPr lang="it-IT" sz="3200" b="1" dirty="0">
                <a:solidFill>
                  <a:srgbClr val="C00000"/>
                </a:solidFill>
              </a:rPr>
              <a:t>Soluzione</a:t>
            </a:r>
          </a:p>
        </p:txBody>
      </p:sp>
      <p:pic>
        <p:nvPicPr>
          <p:cNvPr id="5" name="Immagine 4" descr="Immagine che contiene testo&#10;&#10;Descrizione generata automaticamente">
            <a:extLst>
              <a:ext uri="{FF2B5EF4-FFF2-40B4-BE49-F238E27FC236}">
                <a16:creationId xmlns:a16="http://schemas.microsoft.com/office/drawing/2014/main" id="{5508BA1A-5F1D-42C2-944A-086D5443B89D}"/>
              </a:ext>
            </a:extLst>
          </p:cNvPr>
          <p:cNvPicPr>
            <a:picLocks noChangeAspect="1"/>
          </p:cNvPicPr>
          <p:nvPr/>
        </p:nvPicPr>
        <p:blipFill rotWithShape="1">
          <a:blip r:embed="rId2">
            <a:extLst>
              <a:ext uri="{28A0092B-C50C-407E-A947-70E740481C1C}">
                <a14:useLocalDpi xmlns:a14="http://schemas.microsoft.com/office/drawing/2010/main" val="0"/>
              </a:ext>
            </a:extLst>
          </a:blip>
          <a:srcRect l="50603" t="49397" r="22772" b="24629"/>
          <a:stretch/>
        </p:blipFill>
        <p:spPr>
          <a:xfrm>
            <a:off x="5723861" y="2278461"/>
            <a:ext cx="5422604" cy="2777212"/>
          </a:xfrm>
          <a:prstGeom prst="rect">
            <a:avLst/>
          </a:prstGeom>
        </p:spPr>
      </p:pic>
    </p:spTree>
    <p:extLst>
      <p:ext uri="{BB962C8B-B14F-4D97-AF65-F5344CB8AC3E}">
        <p14:creationId xmlns:p14="http://schemas.microsoft.com/office/powerpoint/2010/main" val="301721503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1113</TotalTime>
  <Words>554</Words>
  <Application>Microsoft Office PowerPoint</Application>
  <PresentationFormat>Widescreen</PresentationFormat>
  <Paragraphs>55</Paragraphs>
  <Slides>21</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21</vt:i4>
      </vt:variant>
    </vt:vector>
  </HeadingPairs>
  <TitlesOfParts>
    <vt:vector size="28" baseType="lpstr">
      <vt:lpstr>Arial</vt:lpstr>
      <vt:lpstr>Calibri</vt:lpstr>
      <vt:lpstr>Calibri Light</vt:lpstr>
      <vt:lpstr>Cambria Math</vt:lpstr>
      <vt:lpstr>Times New Roman</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Antonella Fortuna</dc:creator>
  <cp:lastModifiedBy>Antonella Fortuna</cp:lastModifiedBy>
  <cp:revision>24</cp:revision>
  <dcterms:created xsi:type="dcterms:W3CDTF">2022-04-05T18:20:45Z</dcterms:created>
  <dcterms:modified xsi:type="dcterms:W3CDTF">2022-04-23T08:13:01Z</dcterms:modified>
</cp:coreProperties>
</file>