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4/16/2024</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77321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4/16/2024</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3315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4/16/2024</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58705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4/16/2024</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240617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4/16/2024</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84306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4/16/2024</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221149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4/16/2024</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566839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4/16/2024</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962391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4/16/2024</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67571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4/16/2024</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797773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4/16/2024</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309900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4/16/2024</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349249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72" r:id="rId7"/>
    <p:sldLayoutId id="2147483668" r:id="rId8"/>
    <p:sldLayoutId id="2147483669" r:id="rId9"/>
    <p:sldLayoutId id="2147483670" r:id="rId10"/>
    <p:sldLayoutId id="2147483671"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599224A-F219-4DF9-8183-F7C098A5C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Back shot of a row of graduates">
            <a:extLst>
              <a:ext uri="{FF2B5EF4-FFF2-40B4-BE49-F238E27FC236}">
                <a16:creationId xmlns:a16="http://schemas.microsoft.com/office/drawing/2014/main" id="{2C143BB5-48FB-EA51-EECF-3B514989C4BF}"/>
              </a:ext>
            </a:extLst>
          </p:cNvPr>
          <p:cNvPicPr>
            <a:picLocks noChangeAspect="1"/>
          </p:cNvPicPr>
          <p:nvPr/>
        </p:nvPicPr>
        <p:blipFill rotWithShape="1">
          <a:blip r:embed="rId2"/>
          <a:srcRect t="7054" b="8676"/>
          <a:stretch/>
        </p:blipFill>
        <p:spPr>
          <a:xfrm>
            <a:off x="20" y="10"/>
            <a:ext cx="12191980" cy="6857990"/>
          </a:xfrm>
          <a:prstGeom prst="rect">
            <a:avLst/>
          </a:prstGeom>
        </p:spPr>
      </p:pic>
      <p:sp>
        <p:nvSpPr>
          <p:cNvPr id="22" name="Oval 21">
            <a:extLst>
              <a:ext uri="{FF2B5EF4-FFF2-40B4-BE49-F238E27FC236}">
                <a16:creationId xmlns:a16="http://schemas.microsoft.com/office/drawing/2014/main" id="{CC3B9006-4406-4E2F-8B42-6A968FCC8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993" y="1165193"/>
            <a:ext cx="4527613" cy="4527613"/>
          </a:xfrm>
          <a:prstGeom prst="ellipse">
            <a:avLst/>
          </a:prstGeom>
          <a:solidFill>
            <a:schemeClr val="accent1">
              <a:lumMod val="20000"/>
              <a:lumOff val="80000"/>
            </a:schemeClr>
          </a:solidFill>
          <a:ln>
            <a:noFill/>
          </a:ln>
          <a:effectLst>
            <a:outerShdw dist="165100" dir="8100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C0F0EF-1ADA-FBAD-792B-058DBC76B311}"/>
              </a:ext>
            </a:extLst>
          </p:cNvPr>
          <p:cNvSpPr>
            <a:spLocks noGrp="1"/>
          </p:cNvSpPr>
          <p:nvPr>
            <p:ph type="ctrTitle"/>
          </p:nvPr>
        </p:nvSpPr>
        <p:spPr>
          <a:xfrm>
            <a:off x="1238626" y="1981199"/>
            <a:ext cx="4192348" cy="2006601"/>
          </a:xfrm>
        </p:spPr>
        <p:txBody>
          <a:bodyPr>
            <a:normAutofit/>
          </a:bodyPr>
          <a:lstStyle/>
          <a:p>
            <a:pPr algn="ctr"/>
            <a:r>
              <a:rPr lang="en-IN" sz="2500">
                <a:solidFill>
                  <a:srgbClr val="000000"/>
                </a:solidFill>
              </a:rPr>
              <a:t>University management system</a:t>
            </a:r>
            <a:endParaRPr lang="en-IN" sz="2500" dirty="0">
              <a:solidFill>
                <a:srgbClr val="000000"/>
              </a:solidFill>
            </a:endParaRPr>
          </a:p>
        </p:txBody>
      </p:sp>
    </p:spTree>
    <p:extLst>
      <p:ext uri="{BB962C8B-B14F-4D97-AF65-F5344CB8AC3E}">
        <p14:creationId xmlns:p14="http://schemas.microsoft.com/office/powerpoint/2010/main" val="288038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506CCDAE-0A4A-4C57-86B8-1F328D743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descr="Glasses on top of a book">
            <a:extLst>
              <a:ext uri="{FF2B5EF4-FFF2-40B4-BE49-F238E27FC236}">
                <a16:creationId xmlns:a16="http://schemas.microsoft.com/office/drawing/2014/main" id="{58C5C73F-1901-8873-5FA1-FCF51CADA780}"/>
              </a:ext>
            </a:extLst>
          </p:cNvPr>
          <p:cNvPicPr>
            <a:picLocks noChangeAspect="1"/>
          </p:cNvPicPr>
          <p:nvPr/>
        </p:nvPicPr>
        <p:blipFill rotWithShape="1">
          <a:blip r:embed="rId2"/>
          <a:srcRect r="18492" b="-1"/>
          <a:stretch/>
        </p:blipFill>
        <p:spPr>
          <a:xfrm>
            <a:off x="-1" y="1"/>
            <a:ext cx="8437419" cy="6857999"/>
          </a:xfrm>
          <a:prstGeom prst="rect">
            <a:avLst/>
          </a:prstGeom>
        </p:spPr>
      </p:pic>
      <p:sp>
        <p:nvSpPr>
          <p:cNvPr id="76" name="Freeform: Shape 75">
            <a:extLst>
              <a:ext uri="{FF2B5EF4-FFF2-40B4-BE49-F238E27FC236}">
                <a16:creationId xmlns:a16="http://schemas.microsoft.com/office/drawing/2014/main" id="{5E128A23-424F-41CE-9C96-0C2384BC5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638010" y="67499"/>
            <a:ext cx="5161398" cy="8437420"/>
          </a:xfrm>
          <a:custGeom>
            <a:avLst/>
            <a:gdLst>
              <a:gd name="connsiteX0" fmla="*/ 2192785 w 2192785"/>
              <a:gd name="connsiteY0" fmla="*/ 3807381 h 3807381"/>
              <a:gd name="connsiteX1" fmla="*/ 0 w 2192785"/>
              <a:gd name="connsiteY1" fmla="*/ 3807381 h 3807381"/>
              <a:gd name="connsiteX2" fmla="*/ 0 w 2192785"/>
              <a:gd name="connsiteY2" fmla="*/ 0 h 3807381"/>
              <a:gd name="connsiteX3" fmla="*/ 2192785 w 2192785"/>
              <a:gd name="connsiteY3" fmla="*/ 0 h 3807381"/>
            </a:gdLst>
            <a:ahLst/>
            <a:cxnLst>
              <a:cxn ang="0">
                <a:pos x="connsiteX0" y="connsiteY0"/>
              </a:cxn>
              <a:cxn ang="0">
                <a:pos x="connsiteX1" y="connsiteY1"/>
              </a:cxn>
              <a:cxn ang="0">
                <a:pos x="connsiteX2" y="connsiteY2"/>
              </a:cxn>
              <a:cxn ang="0">
                <a:pos x="connsiteX3" y="connsiteY3"/>
              </a:cxn>
            </a:cxnLst>
            <a:rect l="l" t="t" r="r" b="b"/>
            <a:pathLst>
              <a:path w="2192785" h="3807381">
                <a:moveTo>
                  <a:pt x="2192785" y="3807381"/>
                </a:moveTo>
                <a:lnTo>
                  <a:pt x="0" y="3807381"/>
                </a:lnTo>
                <a:lnTo>
                  <a:pt x="0" y="0"/>
                </a:lnTo>
                <a:lnTo>
                  <a:pt x="2192785" y="0"/>
                </a:lnTo>
                <a:close/>
              </a:path>
            </a:pathLst>
          </a:custGeom>
          <a:gradFill>
            <a:gsLst>
              <a:gs pos="29000">
                <a:srgbClr val="000000">
                  <a:alpha val="0"/>
                </a:srgbClr>
              </a:gs>
              <a:gs pos="100000">
                <a:srgbClr val="000000">
                  <a:alpha val="58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3001203-8E36-E195-8513-651C97AEA965}"/>
              </a:ext>
            </a:extLst>
          </p:cNvPr>
          <p:cNvSpPr>
            <a:spLocks noGrp="1"/>
          </p:cNvSpPr>
          <p:nvPr>
            <p:ph type="title"/>
          </p:nvPr>
        </p:nvSpPr>
        <p:spPr>
          <a:xfrm>
            <a:off x="795014" y="3318165"/>
            <a:ext cx="5841313" cy="2653144"/>
          </a:xfrm>
        </p:spPr>
        <p:txBody>
          <a:bodyPr vert="horz" lIns="91440" tIns="45720" rIns="91440" bIns="45720" rtlCol="0" anchor="b">
            <a:normAutofit/>
          </a:bodyPr>
          <a:lstStyle/>
          <a:p>
            <a:r>
              <a:rPr lang="en-US" sz="3600">
                <a:solidFill>
                  <a:srgbClr val="FFFFFF"/>
                </a:solidFill>
              </a:rPr>
              <a:t>Introduction</a:t>
            </a:r>
          </a:p>
        </p:txBody>
      </p:sp>
      <p:sp>
        <p:nvSpPr>
          <p:cNvPr id="78" name="Freeform: Shape 77">
            <a:extLst>
              <a:ext uri="{FF2B5EF4-FFF2-40B4-BE49-F238E27FC236}">
                <a16:creationId xmlns:a16="http://schemas.microsoft.com/office/drawing/2014/main" id="{D51F9122-EC78-4319-BEF3-3BAC59103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048782" y="851150"/>
            <a:ext cx="3940765" cy="2309454"/>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3">
              <a:extLst>
                <a:ext uri="{96DAC541-7B7A-43D3-8B79-37D633B846F1}">
                  <asvg:svgBlip xmlns:asvg="http://schemas.microsoft.com/office/drawing/2016/SVG/main" r:embed="rId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EC4F2EB3-B40A-458E-A48D-484FD9535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3855" y="742946"/>
            <a:ext cx="3920496" cy="5365173"/>
          </a:xfrm>
          <a:custGeom>
            <a:avLst/>
            <a:gdLst>
              <a:gd name="connsiteX0" fmla="*/ 0 w 1738307"/>
              <a:gd name="connsiteY0" fmla="*/ 0 h 3276601"/>
              <a:gd name="connsiteX1" fmla="*/ 1738307 w 1738307"/>
              <a:gd name="connsiteY1" fmla="*/ 0 h 3276601"/>
              <a:gd name="connsiteX2" fmla="*/ 1738307 w 1738307"/>
              <a:gd name="connsiteY2" fmla="*/ 3276601 h 3276601"/>
              <a:gd name="connsiteX3" fmla="*/ 0 w 1738307"/>
              <a:gd name="connsiteY3" fmla="*/ 3276601 h 3276601"/>
            </a:gdLst>
            <a:ahLst/>
            <a:cxnLst>
              <a:cxn ang="0">
                <a:pos x="connsiteX0" y="connsiteY0"/>
              </a:cxn>
              <a:cxn ang="0">
                <a:pos x="connsiteX1" y="connsiteY1"/>
              </a:cxn>
              <a:cxn ang="0">
                <a:pos x="connsiteX2" y="connsiteY2"/>
              </a:cxn>
              <a:cxn ang="0">
                <a:pos x="connsiteX3" y="connsiteY3"/>
              </a:cxn>
            </a:cxnLst>
            <a:rect l="l" t="t" r="r" b="b"/>
            <a:pathLst>
              <a:path w="1738307" h="3276601">
                <a:moveTo>
                  <a:pt x="0" y="0"/>
                </a:moveTo>
                <a:lnTo>
                  <a:pt x="1738307" y="0"/>
                </a:lnTo>
                <a:lnTo>
                  <a:pt x="1738307" y="3276601"/>
                </a:lnTo>
                <a:lnTo>
                  <a:pt x="0" y="3276601"/>
                </a:lnTo>
                <a:close/>
              </a:path>
            </a:pathLst>
          </a:custGeom>
          <a:solidFill>
            <a:schemeClr val="accent1">
              <a:lumMod val="20000"/>
              <a:lumOff val="80000"/>
            </a:schemeClr>
          </a:solidFill>
          <a:ln>
            <a:noFill/>
          </a:ln>
          <a:effectLst>
            <a:outerShdw dist="165100" dir="1890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D5FF3239-B2B6-BAF9-375A-52179F328215}"/>
              </a:ext>
            </a:extLst>
          </p:cNvPr>
          <p:cNvSpPr txBox="1"/>
          <p:nvPr/>
        </p:nvSpPr>
        <p:spPr>
          <a:xfrm>
            <a:off x="8126868" y="1226127"/>
            <a:ext cx="2960952" cy="4475017"/>
          </a:xfrm>
          <a:prstGeom prst="rect">
            <a:avLst/>
          </a:prstGeom>
        </p:spPr>
        <p:txBody>
          <a:bodyPr vert="horz" lIns="91440" tIns="45720" rIns="91440" bIns="45720" rtlCol="0">
            <a:normAutofit/>
          </a:bodyPr>
          <a:lstStyle/>
          <a:p>
            <a:pPr indent="-228600">
              <a:lnSpc>
                <a:spcPct val="120000"/>
              </a:lnSpc>
              <a:spcAft>
                <a:spcPts val="600"/>
              </a:spcAft>
            </a:pPr>
            <a:r>
              <a:rPr lang="en-US" sz="1500" dirty="0">
                <a:solidFill>
                  <a:srgbClr val="000000"/>
                </a:solidFill>
                <a:latin typeface="+mj-lt"/>
              </a:rPr>
              <a:t>We</a:t>
            </a:r>
            <a:r>
              <a:rPr lang="en-US" sz="1500" dirty="0">
                <a:solidFill>
                  <a:srgbClr val="000000"/>
                </a:solidFill>
                <a:effectLst/>
                <a:latin typeface="+mj-lt"/>
              </a:rPr>
              <a:t> aim to develop an efficient University Management Tracker. using Java technologies. This tool addresses the need for Easy Solution which covers all aspects of Universities, Colleges or Schools. University Tracker covers Streamlining administrative tasks, academic processes, and student services, UMS offers efficient management of departments and workflows.</a:t>
            </a:r>
            <a:endParaRPr lang="en-US" sz="1500" dirty="0">
              <a:solidFill>
                <a:srgbClr val="000000"/>
              </a:solidFill>
              <a:latin typeface="+mj-lt"/>
            </a:endParaRPr>
          </a:p>
        </p:txBody>
      </p:sp>
    </p:spTree>
    <p:extLst>
      <p:ext uri="{BB962C8B-B14F-4D97-AF65-F5344CB8AC3E}">
        <p14:creationId xmlns:p14="http://schemas.microsoft.com/office/powerpoint/2010/main" val="21901183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9A1F58-45EE-4D82-98FB-E3F037590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FC727D49-D2FD-46AD-8B1A-11C9E5D9A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3506250"/>
            <a:ext cx="6096000" cy="3351749"/>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77DB1C2B-A281-41EA-98EB-489A3DCD6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685" y="791772"/>
            <a:ext cx="6610507" cy="5228536"/>
          </a:xfrm>
          <a:prstGeom prst="rect">
            <a:avLst/>
          </a:prstGeom>
          <a:solidFill>
            <a:schemeClr val="accent1">
              <a:lumMod val="20000"/>
              <a:lumOff val="80000"/>
            </a:schemeClr>
          </a:solidFill>
          <a:ln w="38100">
            <a:noFill/>
          </a:ln>
          <a:effectLst>
            <a:outerShdw dist="190500" dir="816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484AAC-A700-73FA-9EA4-7184BCE9C4A3}"/>
              </a:ext>
            </a:extLst>
          </p:cNvPr>
          <p:cNvSpPr>
            <a:spLocks noGrp="1"/>
          </p:cNvSpPr>
          <p:nvPr>
            <p:ph type="title"/>
          </p:nvPr>
        </p:nvSpPr>
        <p:spPr>
          <a:xfrm>
            <a:off x="1507183" y="1229711"/>
            <a:ext cx="5349041" cy="1362658"/>
          </a:xfrm>
        </p:spPr>
        <p:txBody>
          <a:bodyPr anchor="t">
            <a:normAutofit/>
          </a:bodyPr>
          <a:lstStyle/>
          <a:p>
            <a:r>
              <a:rPr lang="en-IN" dirty="0">
                <a:solidFill>
                  <a:srgbClr val="000000"/>
                </a:solidFill>
              </a:rPr>
              <a:t>Detailed overview</a:t>
            </a:r>
          </a:p>
        </p:txBody>
      </p:sp>
      <p:sp>
        <p:nvSpPr>
          <p:cNvPr id="3" name="Content Placeholder 2">
            <a:extLst>
              <a:ext uri="{FF2B5EF4-FFF2-40B4-BE49-F238E27FC236}">
                <a16:creationId xmlns:a16="http://schemas.microsoft.com/office/drawing/2014/main" id="{2EB5557E-2E9A-978C-9CBC-B05D6C31735B}"/>
              </a:ext>
            </a:extLst>
          </p:cNvPr>
          <p:cNvSpPr>
            <a:spLocks noGrp="1"/>
          </p:cNvSpPr>
          <p:nvPr>
            <p:ph idx="1"/>
          </p:nvPr>
        </p:nvSpPr>
        <p:spPr>
          <a:xfrm>
            <a:off x="1507183" y="2743201"/>
            <a:ext cx="5360865" cy="2820893"/>
          </a:xfrm>
        </p:spPr>
        <p:txBody>
          <a:bodyPr>
            <a:normAutofit/>
          </a:bodyPr>
          <a:lstStyle/>
          <a:p>
            <a:pPr>
              <a:lnSpc>
                <a:spcPct val="120000"/>
              </a:lnSpc>
            </a:pPr>
            <a:r>
              <a:rPr lang="en-US" sz="16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Key features include Login/Signup Options, Add/Delete/Search Student Ids, Staff Details, tracking of management fees, updates regarding the university, Total Income tracking, and more. The system also allows customization, accommodating </a:t>
            </a:r>
            <a:r>
              <a:rPr lang="en-IN" sz="16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specific</a:t>
            </a:r>
            <a:r>
              <a:rPr lang="en-US" sz="16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needs like student’s name, the percentage of marks scored by them, </a:t>
            </a:r>
            <a:r>
              <a:rPr lang="en-US" sz="16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etc</a:t>
            </a:r>
            <a:r>
              <a:rPr lang="en-US" sz="16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 This document outlines the project's requirements, aiding organizations in maintaining and managing their data effectively.</a:t>
            </a:r>
            <a:endParaRPr lang="en-IN" sz="16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20000"/>
              </a:lnSpc>
            </a:pPr>
            <a:endParaRPr lang="en-IN" sz="1600" dirty="0">
              <a:solidFill>
                <a:srgbClr val="000000"/>
              </a:solidFill>
            </a:endParaRPr>
          </a:p>
        </p:txBody>
      </p:sp>
      <p:pic>
        <p:nvPicPr>
          <p:cNvPr id="7" name="Graphic 6" descr="Employee Badge">
            <a:extLst>
              <a:ext uri="{FF2B5EF4-FFF2-40B4-BE49-F238E27FC236}">
                <a16:creationId xmlns:a16="http://schemas.microsoft.com/office/drawing/2014/main" id="{7CF56363-7E81-5623-C7B1-336E22A142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64782" y="1716273"/>
            <a:ext cx="3484251" cy="3484251"/>
          </a:xfrm>
          <a:prstGeom prst="rect">
            <a:avLst/>
          </a:prstGeom>
        </p:spPr>
      </p:pic>
    </p:spTree>
    <p:extLst>
      <p:ext uri="{BB962C8B-B14F-4D97-AF65-F5344CB8AC3E}">
        <p14:creationId xmlns:p14="http://schemas.microsoft.com/office/powerpoint/2010/main" val="20781653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C614264-BA32-414F-95BE-0A30CC072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8D87D8-C445-FD41-FF92-ECB7FBF0558F}"/>
              </a:ext>
            </a:extLst>
          </p:cNvPr>
          <p:cNvSpPr>
            <a:spLocks noGrp="1"/>
          </p:cNvSpPr>
          <p:nvPr>
            <p:ph type="title"/>
          </p:nvPr>
        </p:nvSpPr>
        <p:spPr>
          <a:xfrm>
            <a:off x="6608905" y="381454"/>
            <a:ext cx="4782996" cy="1784106"/>
          </a:xfrm>
        </p:spPr>
        <p:txBody>
          <a:bodyPr>
            <a:normAutofit/>
          </a:bodyPr>
          <a:lstStyle/>
          <a:p>
            <a:pPr algn="r"/>
            <a:r>
              <a:rPr lang="en-US" kern="100" dirty="0">
                <a:effectLst/>
                <a:latin typeface="Aptos" panose="020B0004020202020204" pitchFamily="34" charset="0"/>
                <a:ea typeface="Aptos" panose="020B0004020202020204" pitchFamily="34" charset="0"/>
                <a:cs typeface="Times New Roman" panose="02020603050405020304" pitchFamily="18" charset="0"/>
              </a:rPr>
              <a:t>KEY FEATURES:</a:t>
            </a:r>
            <a:br>
              <a:rPr lang="en-IN" kern="1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
        <p:nvSpPr>
          <p:cNvPr id="29" name="Rectangle 28">
            <a:extLst>
              <a:ext uri="{FF2B5EF4-FFF2-40B4-BE49-F238E27FC236}">
                <a16:creationId xmlns:a16="http://schemas.microsoft.com/office/drawing/2014/main" id="{5401B466-517B-4B8B-A80A-FD0ECAECFD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665415"/>
            <a:ext cx="693472" cy="31925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A42EF36-E4B3-4B8C-A6B8-4C12B704C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6225" y="2678732"/>
            <a:ext cx="2706010" cy="3600124"/>
          </a:xfrm>
          <a:prstGeom prst="rect">
            <a:avLst/>
          </a:pr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ue blocks and networks technology background">
            <a:extLst>
              <a:ext uri="{FF2B5EF4-FFF2-40B4-BE49-F238E27FC236}">
                <a16:creationId xmlns:a16="http://schemas.microsoft.com/office/drawing/2014/main" id="{F6388041-0381-9C63-9E63-177E2B992980}"/>
              </a:ext>
            </a:extLst>
          </p:cNvPr>
          <p:cNvPicPr>
            <a:picLocks noChangeAspect="1"/>
          </p:cNvPicPr>
          <p:nvPr/>
        </p:nvPicPr>
        <p:blipFill rotWithShape="1">
          <a:blip r:embed="rId4"/>
          <a:srcRect l="7021" r="36729" b="-1"/>
          <a:stretch/>
        </p:blipFill>
        <p:spPr>
          <a:xfrm>
            <a:off x="1225539" y="749478"/>
            <a:ext cx="4625350" cy="4625350"/>
          </a:xfrm>
          <a:custGeom>
            <a:avLst/>
            <a:gdLst/>
            <a:ahLst/>
            <a:cxnLst/>
            <a:rect l="l" t="t" r="r" b="b"/>
            <a:pathLst>
              <a:path w="4625350" h="4625350">
                <a:moveTo>
                  <a:pt x="2312675" y="0"/>
                </a:moveTo>
                <a:cubicBezTo>
                  <a:pt x="3589930" y="0"/>
                  <a:pt x="4625350" y="1035420"/>
                  <a:pt x="4625350" y="2312675"/>
                </a:cubicBezTo>
                <a:cubicBezTo>
                  <a:pt x="4625350" y="3589930"/>
                  <a:pt x="3589930" y="4625350"/>
                  <a:pt x="2312675" y="4625350"/>
                </a:cubicBezTo>
                <a:cubicBezTo>
                  <a:pt x="1035420" y="4625350"/>
                  <a:pt x="0" y="3589930"/>
                  <a:pt x="0" y="2312675"/>
                </a:cubicBezTo>
                <a:cubicBezTo>
                  <a:pt x="0" y="1035420"/>
                  <a:pt x="1035420" y="0"/>
                  <a:pt x="2312675" y="0"/>
                </a:cubicBezTo>
                <a:close/>
              </a:path>
            </a:pathLst>
          </a:custGeom>
          <a:effectLst>
            <a:outerShdw dist="165100" dir="8100000" algn="tr" rotWithShape="0">
              <a:schemeClr val="tx1"/>
            </a:outerShdw>
          </a:effectLst>
        </p:spPr>
      </p:pic>
      <p:sp>
        <p:nvSpPr>
          <p:cNvPr id="38" name="Rectangle 37">
            <a:extLst>
              <a:ext uri="{FF2B5EF4-FFF2-40B4-BE49-F238E27FC236}">
                <a16:creationId xmlns:a16="http://schemas.microsoft.com/office/drawing/2014/main" id="{40705285-5CED-426B-BB57-F586C6764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986521" y="-1"/>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a:extLst>
              <a:ext uri="{FF2B5EF4-FFF2-40B4-BE49-F238E27FC236}">
                <a16:creationId xmlns:a16="http://schemas.microsoft.com/office/drawing/2014/main" id="{84D7F036-21DD-5D0F-BEE6-54CC6FACEFCC}"/>
              </a:ext>
            </a:extLst>
          </p:cNvPr>
          <p:cNvSpPr>
            <a:spLocks noGrp="1"/>
          </p:cNvSpPr>
          <p:nvPr>
            <p:ph idx="1"/>
          </p:nvPr>
        </p:nvSpPr>
        <p:spPr>
          <a:xfrm>
            <a:off x="6740203" y="2400300"/>
            <a:ext cx="4494053" cy="3733800"/>
          </a:xfrm>
        </p:spPr>
        <p:txBody>
          <a:bodyPr>
            <a:normAutofit/>
          </a:bodyPr>
          <a:lstStyle/>
          <a:p>
            <a:pPr marL="342900" lvl="0" indent="-342900">
              <a:lnSpc>
                <a:spcPct val="120000"/>
              </a:lnSpc>
              <a:buFont typeface="Symbol" panose="05050102010706020507" pitchFamily="18" charset="2"/>
              <a:buChar char=""/>
            </a:pPr>
            <a:r>
              <a:rPr lang="en-US" sz="1700" kern="100" dirty="0">
                <a:effectLst/>
                <a:latin typeface="Aptos" panose="020B0004020202020204" pitchFamily="34" charset="0"/>
                <a:ea typeface="Aptos" panose="020B0004020202020204" pitchFamily="34" charset="0"/>
                <a:cs typeface="Times New Roman" panose="02020603050405020304" pitchFamily="18" charset="0"/>
              </a:rPr>
              <a:t>Provide insights into track database patterns.</a:t>
            </a:r>
            <a:endParaRPr lang="en-IN" sz="17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20000"/>
              </a:lnSpc>
              <a:buFont typeface="Symbol" panose="05050102010706020507" pitchFamily="18" charset="2"/>
              <a:buChar char=""/>
            </a:pPr>
            <a:r>
              <a:rPr lang="en-US" sz="1700" kern="100" dirty="0">
                <a:effectLst/>
                <a:latin typeface="Aptos" panose="020B0004020202020204" pitchFamily="34" charset="0"/>
                <a:ea typeface="Aptos" panose="020B0004020202020204" pitchFamily="34" charset="0"/>
                <a:cs typeface="Times New Roman" panose="02020603050405020304" pitchFamily="18" charset="0"/>
              </a:rPr>
              <a:t>Help users Monitoring and decision support system.</a:t>
            </a:r>
            <a:endParaRPr lang="en-IN" sz="17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20000"/>
              </a:lnSpc>
              <a:buFont typeface="Symbol" panose="05050102010706020507" pitchFamily="18" charset="2"/>
              <a:buChar char=""/>
            </a:pPr>
            <a:r>
              <a:rPr lang="en-US" sz="1700" kern="100" dirty="0">
                <a:effectLst/>
                <a:latin typeface="Aptos" panose="020B0004020202020204" pitchFamily="34" charset="0"/>
                <a:ea typeface="Aptos" panose="020B0004020202020204" pitchFamily="34" charset="0"/>
                <a:cs typeface="Times New Roman" panose="02020603050405020304" pitchFamily="18" charset="0"/>
              </a:rPr>
              <a:t>Ease and accuracy of reporting.</a:t>
            </a:r>
            <a:endParaRPr lang="en-IN" sz="1700" kern="100" dirty="0">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20000"/>
              </a:lnSpc>
              <a:buFont typeface="Symbol" panose="05050102010706020507" pitchFamily="18" charset="2"/>
              <a:buChar char=""/>
            </a:pPr>
            <a:r>
              <a:rPr lang="en-IN" sz="1700" kern="100" dirty="0">
                <a:effectLst/>
                <a:latin typeface="Aptos" panose="020B0004020202020204" pitchFamily="34" charset="0"/>
                <a:ea typeface="Aptos" panose="020B0004020202020204" pitchFamily="34" charset="0"/>
                <a:cs typeface="Times New Roman" panose="02020603050405020304" pitchFamily="18" charset="0"/>
              </a:rPr>
              <a:t>Inbuilt </a:t>
            </a:r>
            <a:r>
              <a:rPr lang="en-IN" sz="1700" kern="100" dirty="0" err="1">
                <a:latin typeface="Aptos" panose="020B0004020202020204" pitchFamily="34" charset="0"/>
                <a:ea typeface="Aptos" panose="020B0004020202020204" pitchFamily="34" charset="0"/>
                <a:cs typeface="Times New Roman" panose="02020603050405020304" pitchFamily="18" charset="0"/>
              </a:rPr>
              <a:t>U</a:t>
            </a:r>
            <a:r>
              <a:rPr lang="en-IN" sz="1700" kern="100" dirty="0" err="1">
                <a:effectLst/>
                <a:latin typeface="Aptos" panose="020B0004020202020204" pitchFamily="34" charset="0"/>
                <a:ea typeface="Aptos" panose="020B0004020202020204" pitchFamily="34" charset="0"/>
                <a:cs typeface="Times New Roman" panose="02020603050405020304" pitchFamily="18" charset="0"/>
              </a:rPr>
              <a:t>tilites</a:t>
            </a:r>
            <a:r>
              <a:rPr lang="en-IN" sz="17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20000"/>
              </a:lnSpc>
            </a:pPr>
            <a:endParaRPr lang="en-IN" sz="1700" dirty="0"/>
          </a:p>
        </p:txBody>
      </p:sp>
    </p:spTree>
    <p:extLst>
      <p:ext uri="{BB962C8B-B14F-4D97-AF65-F5344CB8AC3E}">
        <p14:creationId xmlns:p14="http://schemas.microsoft.com/office/powerpoint/2010/main" val="33597987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down)">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wipe(down)">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wipe(down)">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wipe(down)">
                                      <p:cBhvr>
                                        <p:cTn id="22" dur="500"/>
                                        <p:tgtEl>
                                          <p:spTgt spid="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inVertic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506CCDAE-0A4A-4C57-86B8-1F328D743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writing on a notepad">
            <a:extLst>
              <a:ext uri="{FF2B5EF4-FFF2-40B4-BE49-F238E27FC236}">
                <a16:creationId xmlns:a16="http://schemas.microsoft.com/office/drawing/2014/main" id="{7469930C-B5D5-2487-E223-E779204E3BDB}"/>
              </a:ext>
            </a:extLst>
          </p:cNvPr>
          <p:cNvPicPr>
            <a:picLocks noChangeAspect="1"/>
          </p:cNvPicPr>
          <p:nvPr/>
        </p:nvPicPr>
        <p:blipFill rotWithShape="1">
          <a:blip r:embed="rId2"/>
          <a:srcRect l="2498"/>
          <a:stretch/>
        </p:blipFill>
        <p:spPr>
          <a:xfrm>
            <a:off x="-1" y="1"/>
            <a:ext cx="8437419" cy="6857999"/>
          </a:xfrm>
          <a:prstGeom prst="rect">
            <a:avLst/>
          </a:prstGeom>
        </p:spPr>
      </p:pic>
      <p:sp>
        <p:nvSpPr>
          <p:cNvPr id="44" name="Freeform: Shape 43">
            <a:extLst>
              <a:ext uri="{FF2B5EF4-FFF2-40B4-BE49-F238E27FC236}">
                <a16:creationId xmlns:a16="http://schemas.microsoft.com/office/drawing/2014/main" id="{5E128A23-424F-41CE-9C96-0C2384BC5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638010" y="67499"/>
            <a:ext cx="5161398" cy="8437420"/>
          </a:xfrm>
          <a:custGeom>
            <a:avLst/>
            <a:gdLst>
              <a:gd name="connsiteX0" fmla="*/ 2192785 w 2192785"/>
              <a:gd name="connsiteY0" fmla="*/ 3807381 h 3807381"/>
              <a:gd name="connsiteX1" fmla="*/ 0 w 2192785"/>
              <a:gd name="connsiteY1" fmla="*/ 3807381 h 3807381"/>
              <a:gd name="connsiteX2" fmla="*/ 0 w 2192785"/>
              <a:gd name="connsiteY2" fmla="*/ 0 h 3807381"/>
              <a:gd name="connsiteX3" fmla="*/ 2192785 w 2192785"/>
              <a:gd name="connsiteY3" fmla="*/ 0 h 3807381"/>
            </a:gdLst>
            <a:ahLst/>
            <a:cxnLst>
              <a:cxn ang="0">
                <a:pos x="connsiteX0" y="connsiteY0"/>
              </a:cxn>
              <a:cxn ang="0">
                <a:pos x="connsiteX1" y="connsiteY1"/>
              </a:cxn>
              <a:cxn ang="0">
                <a:pos x="connsiteX2" y="connsiteY2"/>
              </a:cxn>
              <a:cxn ang="0">
                <a:pos x="connsiteX3" y="connsiteY3"/>
              </a:cxn>
            </a:cxnLst>
            <a:rect l="l" t="t" r="r" b="b"/>
            <a:pathLst>
              <a:path w="2192785" h="3807381">
                <a:moveTo>
                  <a:pt x="2192785" y="3807381"/>
                </a:moveTo>
                <a:lnTo>
                  <a:pt x="0" y="3807381"/>
                </a:lnTo>
                <a:lnTo>
                  <a:pt x="0" y="0"/>
                </a:lnTo>
                <a:lnTo>
                  <a:pt x="2192785" y="0"/>
                </a:lnTo>
                <a:close/>
              </a:path>
            </a:pathLst>
          </a:custGeom>
          <a:gradFill>
            <a:gsLst>
              <a:gs pos="29000">
                <a:srgbClr val="000000">
                  <a:alpha val="0"/>
                </a:srgbClr>
              </a:gs>
              <a:gs pos="100000">
                <a:srgbClr val="000000">
                  <a:alpha val="58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7E3CE4-E38D-96E0-121F-B7F2B6195AAF}"/>
              </a:ext>
            </a:extLst>
          </p:cNvPr>
          <p:cNvSpPr>
            <a:spLocks noGrp="1"/>
          </p:cNvSpPr>
          <p:nvPr>
            <p:ph type="title"/>
          </p:nvPr>
        </p:nvSpPr>
        <p:spPr>
          <a:xfrm>
            <a:off x="795014" y="3318165"/>
            <a:ext cx="5841313" cy="2653144"/>
          </a:xfrm>
        </p:spPr>
        <p:txBody>
          <a:bodyPr vert="horz" lIns="91440" tIns="45720" rIns="91440" bIns="45720" rtlCol="0" anchor="b">
            <a:normAutofit/>
          </a:bodyPr>
          <a:lstStyle/>
          <a:p>
            <a:r>
              <a:rPr lang="en-US" sz="3600" dirty="0">
                <a:solidFill>
                  <a:srgbClr val="FFFFFF"/>
                </a:solidFill>
                <a:effectLst/>
              </a:rPr>
              <a:t>Software applications used:</a:t>
            </a:r>
            <a:endParaRPr lang="en-US" sz="3600" dirty="0">
              <a:solidFill>
                <a:srgbClr val="FFFFFF"/>
              </a:solidFill>
            </a:endParaRPr>
          </a:p>
        </p:txBody>
      </p:sp>
      <p:sp>
        <p:nvSpPr>
          <p:cNvPr id="45" name="Freeform: Shape 44">
            <a:extLst>
              <a:ext uri="{FF2B5EF4-FFF2-40B4-BE49-F238E27FC236}">
                <a16:creationId xmlns:a16="http://schemas.microsoft.com/office/drawing/2014/main" id="{D51F9122-EC78-4319-BEF3-3BAC59103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048782" y="851150"/>
            <a:ext cx="3940765" cy="2309454"/>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3">
              <a:extLst>
                <a:ext uri="{96DAC541-7B7A-43D3-8B79-37D633B846F1}">
                  <asvg:svgBlip xmlns:asvg="http://schemas.microsoft.com/office/drawing/2016/SVG/main" r:embed="rId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EC4F2EB3-B40A-458E-A48D-484FD9535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3855" y="742946"/>
            <a:ext cx="3920496" cy="5365173"/>
          </a:xfrm>
          <a:custGeom>
            <a:avLst/>
            <a:gdLst>
              <a:gd name="connsiteX0" fmla="*/ 0 w 1738307"/>
              <a:gd name="connsiteY0" fmla="*/ 0 h 3276601"/>
              <a:gd name="connsiteX1" fmla="*/ 1738307 w 1738307"/>
              <a:gd name="connsiteY1" fmla="*/ 0 h 3276601"/>
              <a:gd name="connsiteX2" fmla="*/ 1738307 w 1738307"/>
              <a:gd name="connsiteY2" fmla="*/ 3276601 h 3276601"/>
              <a:gd name="connsiteX3" fmla="*/ 0 w 1738307"/>
              <a:gd name="connsiteY3" fmla="*/ 3276601 h 3276601"/>
            </a:gdLst>
            <a:ahLst/>
            <a:cxnLst>
              <a:cxn ang="0">
                <a:pos x="connsiteX0" y="connsiteY0"/>
              </a:cxn>
              <a:cxn ang="0">
                <a:pos x="connsiteX1" y="connsiteY1"/>
              </a:cxn>
              <a:cxn ang="0">
                <a:pos x="connsiteX2" y="connsiteY2"/>
              </a:cxn>
              <a:cxn ang="0">
                <a:pos x="connsiteX3" y="connsiteY3"/>
              </a:cxn>
            </a:cxnLst>
            <a:rect l="l" t="t" r="r" b="b"/>
            <a:pathLst>
              <a:path w="1738307" h="3276601">
                <a:moveTo>
                  <a:pt x="0" y="0"/>
                </a:moveTo>
                <a:lnTo>
                  <a:pt x="1738307" y="0"/>
                </a:lnTo>
                <a:lnTo>
                  <a:pt x="1738307" y="3276601"/>
                </a:lnTo>
                <a:lnTo>
                  <a:pt x="0" y="3276601"/>
                </a:lnTo>
                <a:close/>
              </a:path>
            </a:pathLst>
          </a:custGeom>
          <a:solidFill>
            <a:schemeClr val="accent1">
              <a:lumMod val="20000"/>
              <a:lumOff val="80000"/>
            </a:schemeClr>
          </a:solidFill>
          <a:ln>
            <a:noFill/>
          </a:ln>
          <a:effectLst>
            <a:outerShdw dist="165100" dir="1890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AE0BF8B2-0A00-D16B-37A7-C4DC06F4E4F3}"/>
              </a:ext>
            </a:extLst>
          </p:cNvPr>
          <p:cNvSpPr txBox="1"/>
          <p:nvPr/>
        </p:nvSpPr>
        <p:spPr>
          <a:xfrm>
            <a:off x="7633855" y="1067867"/>
            <a:ext cx="5006971" cy="4500596"/>
          </a:xfrm>
          <a:prstGeom prst="rect">
            <a:avLst/>
          </a:prstGeom>
        </p:spPr>
        <p:txBody>
          <a:bodyPr vert="horz" lIns="91440" tIns="45720" rIns="91440" bIns="45720" rtlCol="0">
            <a:normAutofit/>
          </a:bodyPr>
          <a:lstStyle/>
          <a:p>
            <a:pPr marL="114300" lvl="0" indent="-228600">
              <a:lnSpc>
                <a:spcPct val="130000"/>
              </a:lnSpc>
            </a:pPr>
            <a:r>
              <a:rPr lang="en-US" sz="3200" dirty="0">
                <a:solidFill>
                  <a:srgbClr val="000000"/>
                </a:solidFill>
                <a:effectLst/>
                <a:latin typeface="Aldhabi" panose="01000000000000000000" pitchFamily="2" charset="-78"/>
                <a:cs typeface="Aldhabi" panose="01000000000000000000" pitchFamily="2" charset="-78"/>
              </a:rPr>
              <a:t>Database connector: </a:t>
            </a:r>
          </a:p>
          <a:p>
            <a:pPr marL="114300" lvl="0" indent="-228600">
              <a:lnSpc>
                <a:spcPct val="130000"/>
              </a:lnSpc>
            </a:pPr>
            <a:r>
              <a:rPr lang="en-US" sz="3200" dirty="0">
                <a:solidFill>
                  <a:srgbClr val="000000"/>
                </a:solidFill>
                <a:latin typeface="Aldhabi" panose="01000000000000000000" pitchFamily="2" charset="-78"/>
                <a:cs typeface="Aldhabi" panose="01000000000000000000" pitchFamily="2" charset="-78"/>
              </a:rPr>
              <a:t> MySQL &amp; JDBC</a:t>
            </a:r>
            <a:endParaRPr lang="en-US" sz="3200" dirty="0">
              <a:solidFill>
                <a:srgbClr val="000000"/>
              </a:solidFill>
              <a:effectLst/>
              <a:latin typeface="Aldhabi" panose="01000000000000000000" pitchFamily="2" charset="-78"/>
              <a:cs typeface="Aldhabi" panose="01000000000000000000" pitchFamily="2" charset="-78"/>
            </a:endParaRPr>
          </a:p>
          <a:p>
            <a:pPr marL="114300" lvl="0" indent="-228600">
              <a:lnSpc>
                <a:spcPct val="130000"/>
              </a:lnSpc>
            </a:pPr>
            <a:r>
              <a:rPr lang="en-US" sz="3200" dirty="0">
                <a:solidFill>
                  <a:srgbClr val="000000"/>
                </a:solidFill>
                <a:latin typeface="Aldhabi" panose="01000000000000000000" pitchFamily="2" charset="-78"/>
                <a:cs typeface="Aldhabi" panose="01000000000000000000" pitchFamily="2" charset="-78"/>
              </a:rPr>
              <a:t>Programing language:                                                       </a:t>
            </a:r>
            <a:r>
              <a:rPr lang="en-US" sz="3200" dirty="0">
                <a:solidFill>
                  <a:srgbClr val="000000"/>
                </a:solidFill>
                <a:effectLst/>
                <a:latin typeface="Aldhabi" panose="01000000000000000000" pitchFamily="2" charset="-78"/>
                <a:cs typeface="Aldhabi" panose="01000000000000000000" pitchFamily="2" charset="-78"/>
              </a:rPr>
              <a:t>JAVA ( SWING AND AWT )</a:t>
            </a:r>
          </a:p>
          <a:p>
            <a:pPr indent="-228600">
              <a:lnSpc>
                <a:spcPct val="130000"/>
              </a:lnSpc>
              <a:spcAft>
                <a:spcPts val="800"/>
              </a:spcAft>
            </a:pPr>
            <a:r>
              <a:rPr lang="en-US" sz="3200" dirty="0">
                <a:solidFill>
                  <a:srgbClr val="000000"/>
                </a:solidFill>
                <a:effectLst/>
                <a:latin typeface="Aldhabi" panose="01000000000000000000" pitchFamily="2" charset="-78"/>
                <a:cs typeface="Aldhabi" panose="01000000000000000000" pitchFamily="2" charset="-78"/>
              </a:rPr>
              <a:t> Operating system :</a:t>
            </a:r>
            <a:r>
              <a:rPr lang="en-US" sz="3200" dirty="0">
                <a:solidFill>
                  <a:srgbClr val="000000"/>
                </a:solidFill>
                <a:latin typeface="Aldhabi" panose="01000000000000000000" pitchFamily="2" charset="-78"/>
                <a:cs typeface="Aldhabi" panose="01000000000000000000" pitchFamily="2" charset="-78"/>
              </a:rPr>
              <a:t>  </a:t>
            </a:r>
            <a:r>
              <a:rPr lang="en-US" sz="3200" dirty="0">
                <a:solidFill>
                  <a:srgbClr val="000000"/>
                </a:solidFill>
                <a:effectLst/>
                <a:latin typeface="Aldhabi" panose="01000000000000000000" pitchFamily="2" charset="-78"/>
                <a:cs typeface="Aldhabi" panose="01000000000000000000" pitchFamily="2" charset="-78"/>
              </a:rPr>
              <a:t> Windows 7+</a:t>
            </a:r>
          </a:p>
          <a:p>
            <a:pPr indent="-228600">
              <a:lnSpc>
                <a:spcPct val="130000"/>
              </a:lnSpc>
              <a:spcAft>
                <a:spcPts val="800"/>
              </a:spcAft>
            </a:pPr>
            <a:r>
              <a:rPr lang="en-US" sz="3200" dirty="0">
                <a:solidFill>
                  <a:srgbClr val="000000"/>
                </a:solidFill>
                <a:effectLst/>
                <a:latin typeface="Aldhabi" panose="01000000000000000000" pitchFamily="2" charset="-78"/>
                <a:cs typeface="Aldhabi" panose="01000000000000000000" pitchFamily="2" charset="-78"/>
              </a:rPr>
              <a:t>IDE :  JAVA </a:t>
            </a:r>
            <a:r>
              <a:rPr lang="en-US" sz="3200" dirty="0">
                <a:solidFill>
                  <a:srgbClr val="000000"/>
                </a:solidFill>
                <a:latin typeface="Aldhabi" panose="01000000000000000000" pitchFamily="2" charset="-78"/>
                <a:cs typeface="Aldhabi" panose="01000000000000000000" pitchFamily="2" charset="-78"/>
              </a:rPr>
              <a:t>INTELLIJ IDEA</a:t>
            </a:r>
            <a:endParaRPr lang="en-US" sz="3200" dirty="0">
              <a:solidFill>
                <a:srgbClr val="000000"/>
              </a:solidFill>
              <a:effectLst/>
              <a:latin typeface="Aldhabi" panose="01000000000000000000" pitchFamily="2" charset="-78"/>
              <a:cs typeface="Aldhabi" panose="01000000000000000000" pitchFamily="2" charset="-78"/>
            </a:endParaRPr>
          </a:p>
          <a:p>
            <a:pPr indent="-228600">
              <a:lnSpc>
                <a:spcPct val="130000"/>
              </a:lnSpc>
            </a:pPr>
            <a:endParaRPr lang="en-US" sz="3200" dirty="0">
              <a:solidFill>
                <a:srgbClr val="000000"/>
              </a:solidFill>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122896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4"/>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CC11440-8FCC-46C6-A3E0-D0649600F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 shot of a computer program&#10;&#10;Description automatically generated">
            <a:extLst>
              <a:ext uri="{FF2B5EF4-FFF2-40B4-BE49-F238E27FC236}">
                <a16:creationId xmlns:a16="http://schemas.microsoft.com/office/drawing/2014/main" id="{3DDA5DB7-7EBF-7AD1-C5E2-80C2A55F43A0}"/>
              </a:ext>
            </a:extLst>
          </p:cNvPr>
          <p:cNvPicPr>
            <a:picLocks noGrp="1" noChangeAspect="1"/>
          </p:cNvPicPr>
          <p:nvPr>
            <p:ph idx="1"/>
          </p:nvPr>
        </p:nvPicPr>
        <p:blipFill rotWithShape="1">
          <a:blip r:embed="rId2"/>
          <a:srcRect t="18363" b="6387"/>
          <a:stretch/>
        </p:blipFill>
        <p:spPr>
          <a:xfrm>
            <a:off x="0" y="0"/>
            <a:ext cx="12191998" cy="6858000"/>
          </a:xfrm>
          <a:prstGeom prst="rect">
            <a:avLst/>
          </a:prstGeom>
        </p:spPr>
      </p:pic>
      <p:sp>
        <p:nvSpPr>
          <p:cNvPr id="37" name="Rectangle 6">
            <a:extLst>
              <a:ext uri="{FF2B5EF4-FFF2-40B4-BE49-F238E27FC236}">
                <a16:creationId xmlns:a16="http://schemas.microsoft.com/office/drawing/2014/main" id="{C3226E45-84A7-439E-840D-FE14B0357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880803" y="-74371"/>
            <a:ext cx="3236826" cy="3385568"/>
          </a:xfrm>
          <a:custGeom>
            <a:avLst/>
            <a:gdLst>
              <a:gd name="connsiteX0" fmla="*/ 0 w 1369143"/>
              <a:gd name="connsiteY0" fmla="*/ 0 h 1229160"/>
              <a:gd name="connsiteX1" fmla="*/ 1369143 w 1369143"/>
              <a:gd name="connsiteY1" fmla="*/ 0 h 1229160"/>
              <a:gd name="connsiteX2" fmla="*/ 1369143 w 1369143"/>
              <a:gd name="connsiteY2" fmla="*/ 1229160 h 1229160"/>
              <a:gd name="connsiteX3" fmla="*/ 0 w 1369143"/>
              <a:gd name="connsiteY3" fmla="*/ 1229160 h 1229160"/>
              <a:gd name="connsiteX4" fmla="*/ 0 w 1369143"/>
              <a:gd name="connsiteY4" fmla="*/ 0 h 1229160"/>
              <a:gd name="connsiteX0" fmla="*/ 0 w 1369143"/>
              <a:gd name="connsiteY0" fmla="*/ 0 h 1229160"/>
              <a:gd name="connsiteX1" fmla="*/ 1369143 w 1369143"/>
              <a:gd name="connsiteY1" fmla="*/ 0 h 1229160"/>
              <a:gd name="connsiteX2" fmla="*/ 0 w 1369143"/>
              <a:gd name="connsiteY2" fmla="*/ 1229160 h 1229160"/>
              <a:gd name="connsiteX3" fmla="*/ 0 w 1369143"/>
              <a:gd name="connsiteY3" fmla="*/ 0 h 1229160"/>
            </a:gdLst>
            <a:ahLst/>
            <a:cxnLst>
              <a:cxn ang="0">
                <a:pos x="connsiteX0" y="connsiteY0"/>
              </a:cxn>
              <a:cxn ang="0">
                <a:pos x="connsiteX1" y="connsiteY1"/>
              </a:cxn>
              <a:cxn ang="0">
                <a:pos x="connsiteX2" y="connsiteY2"/>
              </a:cxn>
              <a:cxn ang="0">
                <a:pos x="connsiteX3" y="connsiteY3"/>
              </a:cxn>
            </a:cxnLst>
            <a:rect l="l" t="t" r="r" b="b"/>
            <a:pathLst>
              <a:path w="1369143" h="1229160">
                <a:moveTo>
                  <a:pt x="0" y="0"/>
                </a:moveTo>
                <a:lnTo>
                  <a:pt x="1369143" y="0"/>
                </a:lnTo>
                <a:lnTo>
                  <a:pt x="0" y="1229160"/>
                </a:lnTo>
                <a:lnTo>
                  <a:pt x="0" y="0"/>
                </a:lnTo>
                <a:close/>
              </a:path>
            </a:pathLst>
          </a:custGeom>
          <a:solidFill>
            <a:schemeClr val="accent1">
              <a:lumMod val="20000"/>
              <a:lumOff val="8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A7138871-6903-4E88-BFAB-6B66A6B8A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880803" y="-74371"/>
            <a:ext cx="3236826" cy="3385568"/>
          </a:xfrm>
          <a:custGeom>
            <a:avLst/>
            <a:gdLst>
              <a:gd name="connsiteX0" fmla="*/ 3236826 w 3236826"/>
              <a:gd name="connsiteY0" fmla="*/ 0 h 3385568"/>
              <a:gd name="connsiteX1" fmla="*/ 3236826 w 3236826"/>
              <a:gd name="connsiteY1" fmla="*/ 3385568 h 3385568"/>
              <a:gd name="connsiteX2" fmla="*/ 0 w 3236826"/>
              <a:gd name="connsiteY2" fmla="*/ 3385568 h 3385568"/>
            </a:gdLst>
            <a:ahLst/>
            <a:cxnLst>
              <a:cxn ang="0">
                <a:pos x="connsiteX0" y="connsiteY0"/>
              </a:cxn>
              <a:cxn ang="0">
                <a:pos x="connsiteX1" y="connsiteY1"/>
              </a:cxn>
              <a:cxn ang="0">
                <a:pos x="connsiteX2" y="connsiteY2"/>
              </a:cxn>
            </a:cxnLst>
            <a:rect l="l" t="t" r="r" b="b"/>
            <a:pathLst>
              <a:path w="3236826" h="3385568">
                <a:moveTo>
                  <a:pt x="3236826" y="0"/>
                </a:moveTo>
                <a:lnTo>
                  <a:pt x="3236826" y="3385568"/>
                </a:lnTo>
                <a:lnTo>
                  <a:pt x="0" y="3385568"/>
                </a:lnTo>
                <a:close/>
              </a:path>
            </a:pathLst>
          </a:custGeom>
          <a:blipFill dpi="0" rotWithShape="0">
            <a:blip r:embed="rId3">
              <a:alphaModFix amt="99000"/>
              <a:extLst>
                <a:ext uri="{96DAC541-7B7A-43D3-8B79-37D633B846F1}">
                  <asvg:svgBlip xmlns:asvg="http://schemas.microsoft.com/office/drawing/2016/SVG/main" r:embed="rId4"/>
                </a:ext>
              </a:extLst>
            </a:blip>
            <a:srcRect/>
            <a:tile tx="0" ty="0" sx="40000" sy="4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3F11A4DB-93A1-FECC-EFBB-54C8C4B7187B}"/>
              </a:ext>
            </a:extLst>
          </p:cNvPr>
          <p:cNvSpPr txBox="1"/>
          <p:nvPr/>
        </p:nvSpPr>
        <p:spPr>
          <a:xfrm rot="2655568">
            <a:off x="9193863" y="1157136"/>
            <a:ext cx="3633019" cy="523220"/>
          </a:xfrm>
          <a:prstGeom prst="rect">
            <a:avLst/>
          </a:prstGeom>
          <a:noFill/>
        </p:spPr>
        <p:txBody>
          <a:bodyPr wrap="square" rtlCol="0">
            <a:spAutoFit/>
          </a:bodyPr>
          <a:lstStyle/>
          <a:p>
            <a:r>
              <a:rPr lang="en-IN" sz="2800" b="1" dirty="0">
                <a:latin typeface="Amasis MT Pro Black" panose="02040A04050005020304" pitchFamily="18" charset="0"/>
              </a:rPr>
              <a:t>Snippets of code</a:t>
            </a:r>
          </a:p>
        </p:txBody>
      </p:sp>
      <p:pic>
        <p:nvPicPr>
          <p:cNvPr id="10" name="Picture 9">
            <a:extLst>
              <a:ext uri="{FF2B5EF4-FFF2-40B4-BE49-F238E27FC236}">
                <a16:creationId xmlns:a16="http://schemas.microsoft.com/office/drawing/2014/main" id="{77F105F2-972D-9297-8043-BC3B52EE9766}"/>
              </a:ext>
            </a:extLst>
          </p:cNvPr>
          <p:cNvPicPr>
            <a:picLocks noChangeAspect="1"/>
          </p:cNvPicPr>
          <p:nvPr/>
        </p:nvPicPr>
        <p:blipFill>
          <a:blip r:embed="rId5"/>
          <a:stretch>
            <a:fillRect/>
          </a:stretch>
        </p:blipFill>
        <p:spPr>
          <a:xfrm>
            <a:off x="7553714" y="4539596"/>
            <a:ext cx="3947502" cy="1928027"/>
          </a:xfrm>
          <a:prstGeom prst="rect">
            <a:avLst/>
          </a:prstGeom>
        </p:spPr>
      </p:pic>
    </p:spTree>
    <p:extLst>
      <p:ext uri="{BB962C8B-B14F-4D97-AF65-F5344CB8AC3E}">
        <p14:creationId xmlns:p14="http://schemas.microsoft.com/office/powerpoint/2010/main" val="7911592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4DE89493-AC86-4DB9-8963-3671DDEBE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3ADC5-0F51-66BC-84E2-656BD06BB688}"/>
              </a:ext>
            </a:extLst>
          </p:cNvPr>
          <p:cNvSpPr>
            <a:spLocks noGrp="1"/>
          </p:cNvSpPr>
          <p:nvPr>
            <p:ph type="title"/>
          </p:nvPr>
        </p:nvSpPr>
        <p:spPr>
          <a:xfrm>
            <a:off x="5135059" y="194314"/>
            <a:ext cx="5383433" cy="963214"/>
          </a:xfrm>
        </p:spPr>
        <p:txBody>
          <a:bodyPr vert="horz" lIns="91440" tIns="45720" rIns="91440" bIns="45720" rtlCol="0" anchor="b">
            <a:normAutofit/>
          </a:bodyPr>
          <a:lstStyle/>
          <a:p>
            <a:r>
              <a:rPr lang="en-US" dirty="0"/>
              <a:t>Team members</a:t>
            </a:r>
          </a:p>
        </p:txBody>
      </p:sp>
      <p:sp>
        <p:nvSpPr>
          <p:cNvPr id="90" name="Rectangle 89">
            <a:extLst>
              <a:ext uri="{FF2B5EF4-FFF2-40B4-BE49-F238E27FC236}">
                <a16:creationId xmlns:a16="http://schemas.microsoft.com/office/drawing/2014/main" id="{686AA894-081C-464A-82E2-3A37A8791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9" y="2170408"/>
            <a:ext cx="3539673" cy="468541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Shape 90">
            <a:extLst>
              <a:ext uri="{FF2B5EF4-FFF2-40B4-BE49-F238E27FC236}">
                <a16:creationId xmlns:a16="http://schemas.microsoft.com/office/drawing/2014/main" id="{148D47FD-99F1-4F70-A0B7-DE3FFDD3B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41795" y="1061319"/>
            <a:ext cx="4381506" cy="3413992"/>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olourful carved figures of humans">
            <a:extLst>
              <a:ext uri="{FF2B5EF4-FFF2-40B4-BE49-F238E27FC236}">
                <a16:creationId xmlns:a16="http://schemas.microsoft.com/office/drawing/2014/main" id="{A0A1D0FD-9AA6-9AA7-8E3E-FD37E0462779}"/>
              </a:ext>
            </a:extLst>
          </p:cNvPr>
          <p:cNvPicPr>
            <a:picLocks noChangeAspect="1"/>
          </p:cNvPicPr>
          <p:nvPr/>
        </p:nvPicPr>
        <p:blipFill rotWithShape="1">
          <a:blip r:embed="rId4"/>
          <a:srcRect t="21053"/>
          <a:stretch/>
        </p:blipFill>
        <p:spPr>
          <a:xfrm>
            <a:off x="1075621" y="2349600"/>
            <a:ext cx="3845257" cy="2162946"/>
          </a:xfrm>
          <a:prstGeom prst="rect">
            <a:avLst/>
          </a:prstGeom>
        </p:spPr>
      </p:pic>
      <p:sp>
        <p:nvSpPr>
          <p:cNvPr id="92" name="TextBox 91">
            <a:extLst>
              <a:ext uri="{FF2B5EF4-FFF2-40B4-BE49-F238E27FC236}">
                <a16:creationId xmlns:a16="http://schemas.microsoft.com/office/drawing/2014/main" id="{E26D904C-4502-A417-CCC1-197F65A67ED3}"/>
              </a:ext>
            </a:extLst>
          </p:cNvPr>
          <p:cNvSpPr txBox="1"/>
          <p:nvPr/>
        </p:nvSpPr>
        <p:spPr>
          <a:xfrm>
            <a:off x="4965999" y="1258916"/>
            <a:ext cx="6572918" cy="4590436"/>
          </a:xfrm>
          <a:prstGeom prst="rect">
            <a:avLst/>
          </a:prstGeom>
        </p:spPr>
        <p:txBody>
          <a:bodyPr vert="horz" lIns="91440" tIns="45720" rIns="91440" bIns="45720" rtlCol="0">
            <a:noAutofit/>
          </a:bodyPr>
          <a:lstStyle/>
          <a:p>
            <a:pPr indent="-228600">
              <a:lnSpc>
                <a:spcPct val="120000"/>
              </a:lnSpc>
              <a:spcAft>
                <a:spcPts val="600"/>
              </a:spcAft>
            </a:pPr>
            <a:r>
              <a:rPr lang="en-US" sz="1200" dirty="0">
                <a:latin typeface="+mj-lt"/>
              </a:rPr>
              <a:t>VS SANTHOSH:</a:t>
            </a:r>
          </a:p>
          <a:p>
            <a:pPr indent="-228600">
              <a:lnSpc>
                <a:spcPct val="120000"/>
              </a:lnSpc>
              <a:spcAft>
                <a:spcPts val="600"/>
              </a:spcAft>
            </a:pPr>
            <a:r>
              <a:rPr lang="en-US" sz="1200" dirty="0">
                <a:latin typeface="+mj-lt"/>
              </a:rPr>
              <a:t>E23CSEU1150</a:t>
            </a:r>
          </a:p>
          <a:p>
            <a:pPr indent="-228600">
              <a:lnSpc>
                <a:spcPct val="120000"/>
              </a:lnSpc>
              <a:spcAft>
                <a:spcPts val="600"/>
              </a:spcAft>
            </a:pPr>
            <a:r>
              <a:rPr lang="en-US" sz="1200" dirty="0">
                <a:latin typeface="+mj-lt"/>
              </a:rPr>
              <a:t>Designing and developing the user interface using Java Swing or </a:t>
            </a:r>
            <a:r>
              <a:rPr lang="en-US" sz="1200" dirty="0" err="1">
                <a:latin typeface="+mj-lt"/>
              </a:rPr>
              <a:t>JavaFX.This</a:t>
            </a:r>
            <a:r>
              <a:rPr lang="en-US" sz="1200" dirty="0">
                <a:latin typeface="+mj-lt"/>
              </a:rPr>
              <a:t> includes creating forms for adding students, viewing student details, adding courses, managing faculty, </a:t>
            </a:r>
            <a:r>
              <a:rPr lang="en-US" sz="1200" dirty="0" err="1">
                <a:latin typeface="+mj-lt"/>
              </a:rPr>
              <a:t>etc.Responsibilities</a:t>
            </a:r>
            <a:r>
              <a:rPr lang="en-US" sz="1200" dirty="0">
                <a:latin typeface="+mj-lt"/>
              </a:rPr>
              <a:t> may also include implementing form validations and ensuring a user-friendly </a:t>
            </a:r>
            <a:r>
              <a:rPr lang="en-US" sz="1200" dirty="0" err="1">
                <a:latin typeface="+mj-lt"/>
              </a:rPr>
              <a:t>interface.Backend</a:t>
            </a:r>
            <a:r>
              <a:rPr lang="en-US" sz="1200" dirty="0">
                <a:latin typeface="+mj-lt"/>
              </a:rPr>
              <a:t> Development.</a:t>
            </a:r>
          </a:p>
          <a:p>
            <a:pPr indent="-228600">
              <a:lnSpc>
                <a:spcPct val="120000"/>
              </a:lnSpc>
              <a:spcAft>
                <a:spcPts val="600"/>
              </a:spcAft>
            </a:pPr>
            <a:endParaRPr lang="en-US" sz="1200" dirty="0">
              <a:latin typeface="+mj-lt"/>
            </a:endParaRPr>
          </a:p>
          <a:p>
            <a:pPr indent="-228600">
              <a:lnSpc>
                <a:spcPct val="120000"/>
              </a:lnSpc>
              <a:spcAft>
                <a:spcPts val="600"/>
              </a:spcAft>
            </a:pPr>
            <a:r>
              <a:rPr lang="en-US" sz="1200" dirty="0">
                <a:latin typeface="+mj-lt"/>
              </a:rPr>
              <a:t>SOURABH PAL:</a:t>
            </a:r>
          </a:p>
          <a:p>
            <a:pPr indent="-228600">
              <a:lnSpc>
                <a:spcPct val="120000"/>
              </a:lnSpc>
              <a:spcAft>
                <a:spcPts val="600"/>
              </a:spcAft>
            </a:pPr>
            <a:r>
              <a:rPr lang="en-US" sz="1200" dirty="0">
                <a:latin typeface="+mj-lt"/>
              </a:rPr>
              <a:t>E23CSEU1156</a:t>
            </a:r>
          </a:p>
          <a:p>
            <a:pPr indent="-228600">
              <a:lnSpc>
                <a:spcPct val="120000"/>
              </a:lnSpc>
              <a:spcAft>
                <a:spcPts val="600"/>
              </a:spcAft>
            </a:pPr>
            <a:r>
              <a:rPr lang="en-US" sz="1200" dirty="0">
                <a:latin typeface="+mj-lt"/>
              </a:rPr>
              <a:t>Worked on the backend logic and database integration. This involves setting up a database schema for storing student details, courses, faculty information, etc. Implementing CRUD (Create, Read, Update, Delete) operations for managing data in the database. Handling database connections, executing SQL queries, and ensuring data integrity and security. Functionality Implementation.</a:t>
            </a:r>
          </a:p>
          <a:p>
            <a:pPr indent="-228600">
              <a:lnSpc>
                <a:spcPct val="120000"/>
              </a:lnSpc>
              <a:spcAft>
                <a:spcPts val="600"/>
              </a:spcAft>
            </a:pPr>
            <a:endParaRPr lang="en-US" sz="1200" dirty="0">
              <a:latin typeface="+mj-lt"/>
            </a:endParaRPr>
          </a:p>
          <a:p>
            <a:pPr indent="-228600">
              <a:lnSpc>
                <a:spcPct val="120000"/>
              </a:lnSpc>
              <a:spcAft>
                <a:spcPts val="600"/>
              </a:spcAft>
            </a:pPr>
            <a:r>
              <a:rPr lang="en-US" sz="1200" dirty="0">
                <a:latin typeface="+mj-lt"/>
              </a:rPr>
              <a:t>BHANUTEJA PADAMATA</a:t>
            </a:r>
          </a:p>
          <a:p>
            <a:pPr indent="-228600">
              <a:lnSpc>
                <a:spcPct val="120000"/>
              </a:lnSpc>
              <a:spcAft>
                <a:spcPts val="600"/>
              </a:spcAft>
            </a:pPr>
            <a:r>
              <a:rPr lang="en-US" sz="1200" dirty="0">
                <a:latin typeface="+mj-lt"/>
              </a:rPr>
              <a:t>E23CSEU1144</a:t>
            </a:r>
          </a:p>
          <a:p>
            <a:pPr indent="-228600">
              <a:lnSpc>
                <a:spcPct val="120000"/>
              </a:lnSpc>
              <a:spcAft>
                <a:spcPts val="600"/>
              </a:spcAft>
            </a:pPr>
            <a:r>
              <a:rPr lang="en-US" sz="1200" dirty="0">
                <a:latin typeface="+mj-lt"/>
              </a:rPr>
              <a:t>Implementing the core functionalities of the </a:t>
            </a:r>
            <a:r>
              <a:rPr lang="en-US" sz="1200" dirty="0" err="1">
                <a:latin typeface="+mj-lt"/>
              </a:rPr>
              <a:t>system.This</a:t>
            </a:r>
            <a:r>
              <a:rPr lang="en-US" sz="1200" dirty="0">
                <a:latin typeface="+mj-lt"/>
              </a:rPr>
              <a:t> includes functionalities like adding new students, assigning courses to students, managing faculty, generating reports, etc. Implementing business logic for calculating grades, generating student IDs, handling course enrollment, etc. Testing the functionalities and ensuring they work as expected.</a:t>
            </a:r>
          </a:p>
          <a:p>
            <a:pPr indent="-228600">
              <a:lnSpc>
                <a:spcPct val="120000"/>
              </a:lnSpc>
              <a:spcAft>
                <a:spcPts val="600"/>
              </a:spcAft>
            </a:pPr>
            <a:endParaRPr lang="en-US" sz="1200" dirty="0">
              <a:latin typeface="+mj-lt"/>
            </a:endParaRPr>
          </a:p>
        </p:txBody>
      </p:sp>
      <p:sp>
        <p:nvSpPr>
          <p:cNvPr id="93" name="Rectangle 92">
            <a:extLst>
              <a:ext uri="{FF2B5EF4-FFF2-40B4-BE49-F238E27FC236}">
                <a16:creationId xmlns:a16="http://schemas.microsoft.com/office/drawing/2014/main" id="{BDAC9C0A-BBCA-4B9F-8ADF-5B2CCB19F9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985391" y="483870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1301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0C817C9-850F-4FB6-B93B-CF3076C4A5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67782" cy="3306479"/>
            <a:chOff x="11619770" y="-2005"/>
            <a:chExt cx="567782" cy="3306479"/>
          </a:xfrm>
        </p:grpSpPr>
        <p:sp>
          <p:nvSpPr>
            <p:cNvPr id="10" name="Freeform: Shape 9">
              <a:extLst>
                <a:ext uri="{FF2B5EF4-FFF2-40B4-BE49-F238E27FC236}">
                  <a16:creationId xmlns:a16="http://schemas.microsoft.com/office/drawing/2014/main" id="{159433A8-B67D-4675-AFDE-131069A70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0">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3" name="Rectangle 12">
            <a:extLst>
              <a:ext uri="{FF2B5EF4-FFF2-40B4-BE49-F238E27FC236}">
                <a16:creationId xmlns:a16="http://schemas.microsoft.com/office/drawing/2014/main" id="{FFC321AD-2C92-446F-AF58-8CAA634BF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EA855B9-EE27-4441-846C-35DF1C648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right modern kitchen">
            <a:extLst>
              <a:ext uri="{FF2B5EF4-FFF2-40B4-BE49-F238E27FC236}">
                <a16:creationId xmlns:a16="http://schemas.microsoft.com/office/drawing/2014/main" id="{E527A04A-BF92-DCDA-6A8A-C835F090A497}"/>
              </a:ext>
            </a:extLst>
          </p:cNvPr>
          <p:cNvPicPr>
            <a:picLocks noChangeAspect="1"/>
          </p:cNvPicPr>
          <p:nvPr/>
        </p:nvPicPr>
        <p:blipFill rotWithShape="1">
          <a:blip r:embed="rId4">
            <a:alphaModFix amt="50000"/>
          </a:blip>
          <a:srcRect t="15730"/>
          <a:stretch/>
        </p:blipFill>
        <p:spPr>
          <a:xfrm>
            <a:off x="-41533" y="11"/>
            <a:ext cx="12191979" cy="6857989"/>
          </a:xfrm>
          <a:prstGeom prst="rect">
            <a:avLst/>
          </a:prstGeom>
        </p:spPr>
      </p:pic>
      <p:sp>
        <p:nvSpPr>
          <p:cNvPr id="2" name="Title 1">
            <a:extLst>
              <a:ext uri="{FF2B5EF4-FFF2-40B4-BE49-F238E27FC236}">
                <a16:creationId xmlns:a16="http://schemas.microsoft.com/office/drawing/2014/main" id="{695BC194-F251-459C-2164-A576035E3141}"/>
              </a:ext>
            </a:extLst>
          </p:cNvPr>
          <p:cNvSpPr>
            <a:spLocks noGrp="1"/>
          </p:cNvSpPr>
          <p:nvPr>
            <p:ph type="title"/>
          </p:nvPr>
        </p:nvSpPr>
        <p:spPr>
          <a:xfrm>
            <a:off x="1892312" y="2249539"/>
            <a:ext cx="6805007" cy="1405603"/>
          </a:xfrm>
        </p:spPr>
        <p:txBody>
          <a:bodyPr vert="horz" lIns="91440" tIns="45720" rIns="91440" bIns="45720" rtlCol="0" anchor="b">
            <a:normAutofit/>
          </a:bodyPr>
          <a:lstStyle/>
          <a:p>
            <a:pPr>
              <a:lnSpc>
                <a:spcPct val="130000"/>
              </a:lnSpc>
            </a:pPr>
            <a:r>
              <a:rPr lang="en-US" sz="6600" spc="1300" dirty="0">
                <a:solidFill>
                  <a:schemeClr val="bg1">
                    <a:lumMod val="95000"/>
                  </a:schemeClr>
                </a:solidFill>
              </a:rPr>
              <a:t>THANK YOU</a:t>
            </a:r>
          </a:p>
        </p:txBody>
      </p:sp>
      <p:sp>
        <p:nvSpPr>
          <p:cNvPr id="17" name="Rectangle 16">
            <a:extLst>
              <a:ext uri="{FF2B5EF4-FFF2-40B4-BE49-F238E27FC236}">
                <a16:creationId xmlns:a16="http://schemas.microsoft.com/office/drawing/2014/main" id="{2BF5D4DB-368A-4B23-81E4-E0454BAD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3" y="322803"/>
            <a:ext cx="642729" cy="2930667"/>
          </a:xfrm>
          <a:prstGeom prst="rect">
            <a:avLst/>
          </a:prstGeom>
          <a:blipFill dpi="0" rotWithShape="1">
            <a:blip r:embed="rId5">
              <a:alphaModFix amt="99000"/>
              <a:extLst>
                <a:ext uri="{96DAC541-7B7A-43D3-8B79-37D633B846F1}">
                  <asvg:svgBlip xmlns:asvg="http://schemas.microsoft.com/office/drawing/2016/SVG/main" r:embed="rId6"/>
                </a:ext>
              </a:extLst>
            </a:blip>
            <a:srcRect/>
            <a:tile tx="0" ty="0" sx="6000" sy="6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72D7B9-36D5-4C1F-B7C9-36717C28F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E7103EE-2C2C-AF8C-A1DE-C8B39E764851}"/>
              </a:ext>
            </a:extLst>
          </p:cNvPr>
          <p:cNvSpPr txBox="1"/>
          <p:nvPr/>
        </p:nvSpPr>
        <p:spPr>
          <a:xfrm>
            <a:off x="10476271" y="5250426"/>
            <a:ext cx="914400" cy="1015663"/>
          </a:xfrm>
          <a:prstGeom prst="rect">
            <a:avLst/>
          </a:prstGeom>
          <a:noFill/>
        </p:spPr>
        <p:txBody>
          <a:bodyPr wrap="square" rtlCol="0">
            <a:spAutoFit/>
          </a:bodyPr>
          <a:lstStyle/>
          <a:p>
            <a:r>
              <a:rPr lang="en-IN" sz="6000" spc="1300" dirty="0">
                <a:solidFill>
                  <a:schemeClr val="bg1">
                    <a:lumMod val="95000"/>
                  </a:schemeClr>
                </a:solidFill>
              </a:rPr>
              <a:t>😇</a:t>
            </a:r>
            <a:endParaRPr lang="en-IN" sz="6000" dirty="0"/>
          </a:p>
        </p:txBody>
      </p:sp>
    </p:spTree>
    <p:extLst>
      <p:ext uri="{BB962C8B-B14F-4D97-AF65-F5344CB8AC3E}">
        <p14:creationId xmlns:p14="http://schemas.microsoft.com/office/powerpoint/2010/main" val="692204997"/>
      </p:ext>
    </p:extLst>
  </p:cSld>
  <p:clrMapOvr>
    <a:masterClrMapping/>
  </p:clrMapOvr>
  <p:transition spd="slow">
    <p:cover/>
  </p:transition>
</p:sld>
</file>

<file path=ppt/theme/theme1.xml><?xml version="1.0" encoding="utf-8"?>
<a:theme xmlns:a="http://schemas.openxmlformats.org/drawingml/2006/main" name="VeniceBeachVTI">
  <a:themeElements>
    <a:clrScheme name="AnalogousFromDarkSeedLeftStep">
      <a:dk1>
        <a:srgbClr val="000000"/>
      </a:dk1>
      <a:lt1>
        <a:srgbClr val="FFFFFF"/>
      </a:lt1>
      <a:dk2>
        <a:srgbClr val="2B223E"/>
      </a:dk2>
      <a:lt2>
        <a:srgbClr val="E5E2E8"/>
      </a:lt2>
      <a:accent1>
        <a:srgbClr val="72B045"/>
      </a:accent1>
      <a:accent2>
        <a:srgbClr val="97AA38"/>
      </a:accent2>
      <a:accent3>
        <a:srgbClr val="BA9E49"/>
      </a:accent3>
      <a:accent4>
        <a:srgbClr val="B1623B"/>
      </a:accent4>
      <a:accent5>
        <a:srgbClr val="C34D57"/>
      </a:accent5>
      <a:accent6>
        <a:srgbClr val="B13B77"/>
      </a:accent6>
      <a:hlink>
        <a:srgbClr val="BF493F"/>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TotalTime>88</TotalTime>
  <Words>386</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Aldhabi</vt:lpstr>
      <vt:lpstr>Amasis MT Pro Black</vt:lpstr>
      <vt:lpstr>Aptos</vt:lpstr>
      <vt:lpstr>Arial</vt:lpstr>
      <vt:lpstr>Avenir Next LT Pro</vt:lpstr>
      <vt:lpstr>Avenir Next LT Pro Light</vt:lpstr>
      <vt:lpstr>Symbol</vt:lpstr>
      <vt:lpstr>VeniceBeachVTI</vt:lpstr>
      <vt:lpstr>University management system</vt:lpstr>
      <vt:lpstr>Introduction</vt:lpstr>
      <vt:lpstr>Detailed overview</vt:lpstr>
      <vt:lpstr>KEY FEATURES: </vt:lpstr>
      <vt:lpstr>Software applications used:</vt:lpstr>
      <vt:lpstr>PowerPoint Presentation</vt:lpstr>
      <vt:lpstr>Team members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management system</dc:title>
  <dc:creator>Bhanutej is here</dc:creator>
  <cp:lastModifiedBy>Santhosh VS</cp:lastModifiedBy>
  <cp:revision>6</cp:revision>
  <dcterms:created xsi:type="dcterms:W3CDTF">2024-04-15T13:13:47Z</dcterms:created>
  <dcterms:modified xsi:type="dcterms:W3CDTF">2024-04-15T19:52:28Z</dcterms:modified>
</cp:coreProperties>
</file>