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16"/>
  </p:notesMasterIdLst>
  <p:sldIdLst>
    <p:sldId id="258" r:id="rId5"/>
    <p:sldId id="275" r:id="rId6"/>
    <p:sldId id="266" r:id="rId7"/>
    <p:sldId id="267" r:id="rId8"/>
    <p:sldId id="268" r:id="rId9"/>
    <p:sldId id="269" r:id="rId10"/>
    <p:sldId id="276" r:id="rId11"/>
    <p:sldId id="277" r:id="rId12"/>
    <p:sldId id="278" r:id="rId13"/>
    <p:sldId id="279" r:id="rId14"/>
    <p:sldId id="280"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D818D7-DF4E-4C59-9BBA-548250DAC33A}" type="datetimeFigureOut">
              <a:rPr lang="en-US" smtClean="0"/>
              <a:t>7/12/2023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900A82-9926-4DBA-8BA5-A22EEB8ACF8E}" type="slidenum">
              <a:rPr lang="en-US" smtClean="0"/>
              <a:t>‹#›</a:t>
            </a:fld>
            <a:endParaRPr lang="en-US" dirty="0"/>
          </a:p>
        </p:txBody>
      </p:sp>
    </p:spTree>
    <p:extLst>
      <p:ext uri="{BB962C8B-B14F-4D97-AF65-F5344CB8AC3E}">
        <p14:creationId xmlns:p14="http://schemas.microsoft.com/office/powerpoint/2010/main" val="284234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E149229-E3F7-4B08-B8B0-567DB9AE2DBD}" type="datetime1">
              <a:rPr lang="en-US" smtClean="0"/>
              <a:t>7/12/2023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15760AF-08CF-488B-8265-5F1D88C1C64E}" type="datetime1">
              <a:rPr lang="en-US" smtClean="0"/>
              <a:t>7/12/2023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FD41802-9AAA-4EB8-B737-B207AD0C712F}" type="datetime1">
              <a:rPr lang="en-US" smtClean="0"/>
              <a:t>7/12/2023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B27BB6-0FDA-4EDD-A5D1-79FFF12955B7}" type="datetime1">
              <a:rPr lang="en-US" smtClean="0"/>
              <a:t>7/12/2023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CB08FB-4F0B-44DE-8994-0595D6ECCDCE}" type="datetime1">
              <a:rPr lang="en-US" smtClean="0"/>
              <a:t>7/12/2023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29AB015-62A3-4A29-BC49-965FA4BE59CA}" type="datetime1">
              <a:rPr lang="en-US" smtClean="0"/>
              <a:t>7/12/2023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A46181-5447-4050-89D3-AA326DE4DA13}" type="datetime1">
              <a:rPr lang="en-US" smtClean="0"/>
              <a:t>7/12/2023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450F08-CAEB-42BA-9362-548763B98147}" type="datetime1">
              <a:rPr lang="en-US" smtClean="0"/>
              <a:t>7/12/2023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D6026DC-D31F-40BA-B49D-47D87B9BA087}" type="datetime1">
              <a:rPr lang="en-US" smtClean="0"/>
              <a:t>7/12/2023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E2464DF-92FB-4D4C-B2DE-15BC5F46772E}" type="datetime1">
              <a:rPr lang="en-US" smtClean="0"/>
              <a:t>7/12/2023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27F1A99-F4C1-4E12-B7D3-A88A44F4EB10}" type="datetime1">
              <a:rPr lang="en-US" smtClean="0"/>
              <a:t>7/12/2023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F2E7458-324C-48F7-80F5-74B19E1CAFEB}" type="datetime1">
              <a:rPr lang="en-US" smtClean="0"/>
              <a:t>7/12/2023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0B054C-5E05-4896-867A-8DB56A20C8AC}" type="datetime1">
              <a:rPr lang="en-US" smtClean="0"/>
              <a:t>7/12/2023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694B787-46DA-4B4F-B781-E768630FCF2A}" type="datetime1">
              <a:rPr lang="en-US" smtClean="0"/>
              <a:t>7/12/2023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FE38CE2-82D3-4BA2-B844-E7281181CD7A}" type="datetime1">
              <a:rPr lang="en-US" smtClean="0"/>
              <a:t>7/12/2023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60FF511-91B4-4318-A9F6-BECE1367AD14}" type="datetime1">
              <a:rPr lang="en-US" smtClean="0"/>
              <a:t>7/12/2023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AA39CD9-90D5-49BD-B792-F7F07D136C39}" type="datetime1">
              <a:rPr lang="en-US" smtClean="0"/>
              <a:t>7/12/2023</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paperswithcode.com/task/fake-news-detection" TargetMode="External"/><Relationship Id="rId2" Type="http://schemas.openxmlformats.org/officeDocument/2006/relationships/hyperlink" Target="https://onlineacademiccommunity.uvic.ca/isot/2022/11/27/fake-news-detection-datasets/" TargetMode="External"/><Relationship Id="rId1" Type="http://schemas.openxmlformats.org/officeDocument/2006/relationships/slideLayout" Target="../slideLayouts/slideLayout6.xml"/><Relationship Id="rId6" Type="http://schemas.openxmlformats.org/officeDocument/2006/relationships/hyperlink" Target="https://arxiv.org/abs/1801.02421" TargetMode="External"/><Relationship Id="rId5" Type="http://schemas.openxmlformats.org/officeDocument/2006/relationships/hyperlink" Target="https://arxiv.org/abs/1901.08232" TargetMode="External"/><Relationship Id="rId4" Type="http://schemas.openxmlformats.org/officeDocument/2006/relationships/hyperlink" Target="https://www.sciencedirect.com/science/article/pii/S1877050918318210" TargetMode="External"/></Relationships>
</file>

<file path=ppt/slides/_rels/slide11.xml.rels><?xml version="1.0" encoding="UTF-8" standalone="yes"?>
<Relationships xmlns="http://schemas.openxmlformats.org/package/2006/relationships"><Relationship Id="rId2" Type="http://schemas.openxmlformats.org/officeDocument/2006/relationships/hyperlink" Target="https://github.com/Itssundarr/Triforce_KarunyaInstitute_Fake-news-detection" TargetMode="Externa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9179DE42-5613-4B35-A1E6-6CCBAA13C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3" name="Straight Connector 32">
            <a:extLst>
              <a:ext uri="{FF2B5EF4-FFF2-40B4-BE49-F238E27FC236}">
                <a16:creationId xmlns:a16="http://schemas.microsoft.com/office/drawing/2014/main" id="{EB898B32-3891-4C3A-8F58-C5969D2E903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48300"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5" name="Straight Connector 34">
            <a:extLst>
              <a:ext uri="{FF2B5EF4-FFF2-40B4-BE49-F238E27FC236}">
                <a16:creationId xmlns:a16="http://schemas.microsoft.com/office/drawing/2014/main" id="{4AE4806D-B8F9-4679-A68A-9BD21C01A3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7175"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37" name="Rectangle 23">
            <a:extLst>
              <a:ext uri="{FF2B5EF4-FFF2-40B4-BE49-F238E27FC236}">
                <a16:creationId xmlns:a16="http://schemas.microsoft.com/office/drawing/2014/main" id="{52FB45E9-914E-4471-AC87-E475CD5176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58764"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9" name="Rectangle 25">
            <a:extLst>
              <a:ext uri="{FF2B5EF4-FFF2-40B4-BE49-F238E27FC236}">
                <a16:creationId xmlns:a16="http://schemas.microsoft.com/office/drawing/2014/main" id="{C310626D-5743-49D4-8F7D-88C4F8F05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80730"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1" name="Isosceles Triangle 40">
            <a:extLst>
              <a:ext uri="{FF2B5EF4-FFF2-40B4-BE49-F238E27FC236}">
                <a16:creationId xmlns:a16="http://schemas.microsoft.com/office/drawing/2014/main" id="{3C195FC1-B568-4C72-9902-34CB35DDD7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9621"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43" name="Rectangle 27">
            <a:extLst>
              <a:ext uri="{FF2B5EF4-FFF2-40B4-BE49-F238E27FC236}">
                <a16:creationId xmlns:a16="http://schemas.microsoft.com/office/drawing/2014/main" id="{EF2BDF77-362C-43F0-8CBB-A969EC2AE0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11788"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5" name="Isosceles Triangle 44">
            <a:extLst>
              <a:ext uri="{FF2B5EF4-FFF2-40B4-BE49-F238E27FC236}">
                <a16:creationId xmlns:a16="http://schemas.microsoft.com/office/drawing/2014/main" id="{4BE96B01-3929-432D-B8C2-ADBCB74C2E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48954"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7" name="Freeform: Shape 46">
            <a:extLst>
              <a:ext uri="{FF2B5EF4-FFF2-40B4-BE49-F238E27FC236}">
                <a16:creationId xmlns:a16="http://schemas.microsoft.com/office/drawing/2014/main" id="{2A6FCDE6-CDE2-4C51-B18E-A95CFB6797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16287" y="-8467"/>
            <a:ext cx="9175713" cy="6866467"/>
          </a:xfrm>
          <a:custGeom>
            <a:avLst/>
            <a:gdLst>
              <a:gd name="connsiteX0" fmla="*/ 0 w 9175713"/>
              <a:gd name="connsiteY0" fmla="*/ 0 h 6866467"/>
              <a:gd name="connsiteX1" fmla="*/ 1249825 w 9175713"/>
              <a:gd name="connsiteY1" fmla="*/ 0 h 6866467"/>
              <a:gd name="connsiteX2" fmla="*/ 1249825 w 9175713"/>
              <a:gd name="connsiteY2" fmla="*/ 8467 h 6866467"/>
              <a:gd name="connsiteX3" fmla="*/ 9175713 w 9175713"/>
              <a:gd name="connsiteY3" fmla="*/ 8467 h 6866467"/>
              <a:gd name="connsiteX4" fmla="*/ 9175713 w 9175713"/>
              <a:gd name="connsiteY4" fmla="*/ 6866467 h 6866467"/>
              <a:gd name="connsiteX5" fmla="*/ 1249825 w 9175713"/>
              <a:gd name="connsiteY5" fmla="*/ 6866467 h 6866467"/>
              <a:gd name="connsiteX6" fmla="*/ 1109382 w 9175713"/>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75713" h="6866467">
                <a:moveTo>
                  <a:pt x="0" y="0"/>
                </a:moveTo>
                <a:lnTo>
                  <a:pt x="1249825" y="0"/>
                </a:lnTo>
                <a:lnTo>
                  <a:pt x="1249825" y="8467"/>
                </a:lnTo>
                <a:lnTo>
                  <a:pt x="9175713" y="8467"/>
                </a:lnTo>
                <a:lnTo>
                  <a:pt x="9175713"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Isosceles Triangle 48">
            <a:extLst>
              <a:ext uri="{FF2B5EF4-FFF2-40B4-BE49-F238E27FC236}">
                <a16:creationId xmlns:a16="http://schemas.microsoft.com/office/drawing/2014/main" id="{9D2E8756-2465-473A-BA2A-2DB1D6224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062562" y="3271487"/>
            <a:ext cx="220660" cy="186439"/>
          </a:xfrm>
          <a:prstGeom prst="triangl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42C1D04-249B-46E2-9FAF-8DF29CC445DB}"/>
              </a:ext>
            </a:extLst>
          </p:cNvPr>
          <p:cNvSpPr>
            <a:spLocks noGrp="1"/>
          </p:cNvSpPr>
          <p:nvPr>
            <p:ph type="ctrTitle"/>
          </p:nvPr>
        </p:nvSpPr>
        <p:spPr>
          <a:xfrm>
            <a:off x="4419136" y="1020871"/>
            <a:ext cx="6960759" cy="2849671"/>
          </a:xfrm>
        </p:spPr>
        <p:txBody>
          <a:bodyPr>
            <a:normAutofit/>
          </a:bodyPr>
          <a:lstStyle/>
          <a:p>
            <a:pPr algn="l"/>
            <a:r>
              <a:rPr lang="en-US" sz="6000" dirty="0">
                <a:solidFill>
                  <a:srgbClr val="FFFFFF"/>
                </a:solidFill>
              </a:rPr>
              <a:t>Fake News Detection using Machine Learning</a:t>
            </a:r>
          </a:p>
        </p:txBody>
      </p:sp>
      <p:sp>
        <p:nvSpPr>
          <p:cNvPr id="3" name="Subtitle 2">
            <a:extLst>
              <a:ext uri="{FF2B5EF4-FFF2-40B4-BE49-F238E27FC236}">
                <a16:creationId xmlns:a16="http://schemas.microsoft.com/office/drawing/2014/main" id="{728B1921-F533-4F9E-8BF6-80EC4D451D77}"/>
              </a:ext>
            </a:extLst>
          </p:cNvPr>
          <p:cNvSpPr>
            <a:spLocks noGrp="1"/>
          </p:cNvSpPr>
          <p:nvPr>
            <p:ph type="subTitle" idx="1"/>
          </p:nvPr>
        </p:nvSpPr>
        <p:spPr>
          <a:xfrm>
            <a:off x="4548104" y="3962087"/>
            <a:ext cx="6831791" cy="1785569"/>
          </a:xfrm>
        </p:spPr>
        <p:txBody>
          <a:bodyPr>
            <a:normAutofit/>
          </a:bodyPr>
          <a:lstStyle/>
          <a:p>
            <a:pPr algn="l"/>
            <a:r>
              <a:rPr lang="en-US" sz="2400" b="1" dirty="0">
                <a:solidFill>
                  <a:schemeClr val="bg1">
                    <a:alpha val="70000"/>
                  </a:schemeClr>
                </a:solidFill>
              </a:rPr>
              <a:t>TEAM TRIFORCE</a:t>
            </a:r>
          </a:p>
          <a:p>
            <a:pPr algn="l"/>
            <a:r>
              <a:rPr lang="en-US" b="1" dirty="0">
                <a:solidFill>
                  <a:schemeClr val="bg1">
                    <a:alpha val="70000"/>
                  </a:schemeClr>
                </a:solidFill>
              </a:rPr>
              <a:t>        * MEENAKSHI SUNDARAM.V (URK21CS7007)</a:t>
            </a:r>
          </a:p>
          <a:p>
            <a:pPr algn="l"/>
            <a:r>
              <a:rPr lang="en-US" b="1" dirty="0">
                <a:solidFill>
                  <a:schemeClr val="bg1">
                    <a:alpha val="70000"/>
                  </a:schemeClr>
                </a:solidFill>
              </a:rPr>
              <a:t>        * KARANAM NEETHA REDDY (URK21CS7039)</a:t>
            </a:r>
          </a:p>
          <a:p>
            <a:pPr algn="l"/>
            <a:r>
              <a:rPr lang="en-US" b="1" dirty="0">
                <a:solidFill>
                  <a:schemeClr val="bg1">
                    <a:alpha val="70000"/>
                  </a:schemeClr>
                </a:solidFill>
              </a:rPr>
              <a:t>        * NAGOTHU SRAVANI VIMALA RANI (URK21CS2033)</a:t>
            </a:r>
          </a:p>
        </p:txBody>
      </p:sp>
    </p:spTree>
    <p:extLst>
      <p:ext uri="{BB962C8B-B14F-4D97-AF65-F5344CB8AC3E}">
        <p14:creationId xmlns:p14="http://schemas.microsoft.com/office/powerpoint/2010/main" val="201568009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2A225-8B5A-8B98-DBFF-A9AC63197B73}"/>
              </a:ext>
            </a:extLst>
          </p:cNvPr>
          <p:cNvSpPr>
            <a:spLocks noGrp="1"/>
          </p:cNvSpPr>
          <p:nvPr>
            <p:ph type="title"/>
          </p:nvPr>
        </p:nvSpPr>
        <p:spPr/>
        <p:txBody>
          <a:bodyPr/>
          <a:lstStyle/>
          <a:p>
            <a:r>
              <a:rPr lang="en-IN" dirty="0"/>
              <a:t>REFERENCES</a:t>
            </a:r>
          </a:p>
        </p:txBody>
      </p:sp>
      <p:sp>
        <p:nvSpPr>
          <p:cNvPr id="3" name="TextBox 2">
            <a:extLst>
              <a:ext uri="{FF2B5EF4-FFF2-40B4-BE49-F238E27FC236}">
                <a16:creationId xmlns:a16="http://schemas.microsoft.com/office/drawing/2014/main" id="{44CB2EC1-97F0-B2EF-1FE5-D810905006F7}"/>
              </a:ext>
            </a:extLst>
          </p:cNvPr>
          <p:cNvSpPr txBox="1"/>
          <p:nvPr/>
        </p:nvSpPr>
        <p:spPr>
          <a:xfrm>
            <a:off x="677334" y="1270000"/>
            <a:ext cx="8261393" cy="4196470"/>
          </a:xfrm>
          <a:prstGeom prst="rect">
            <a:avLst/>
          </a:prstGeom>
          <a:noFill/>
        </p:spPr>
        <p:txBody>
          <a:bodyPr wrap="square" rtlCol="0">
            <a:spAutoFit/>
          </a:bodyPr>
          <a:lstStyle/>
          <a:p>
            <a:pPr algn="just">
              <a:lnSpc>
                <a:spcPct val="150000"/>
              </a:lnSpc>
            </a:pPr>
            <a:r>
              <a:rPr lang="en-IN" dirty="0">
                <a:ea typeface="Times New Roman" panose="02020603050405020304" pitchFamily="18" charset="0"/>
              </a:rPr>
              <a:t>1.</a:t>
            </a:r>
            <a:r>
              <a:rPr lang="en-IN" dirty="0">
                <a:ea typeface="Times New Roman" panose="02020603050405020304" pitchFamily="18" charset="0"/>
                <a:hlinkClick r:id="rId2"/>
              </a:rPr>
              <a:t>https://onlineacademiccommunity.uvic.ca/isot/2022/11/27/fake-news-detection-datasets/</a:t>
            </a:r>
            <a:endParaRPr lang="en-IN" dirty="0">
              <a:ea typeface="Times New Roman" panose="02020603050405020304" pitchFamily="18" charset="0"/>
            </a:endParaRPr>
          </a:p>
          <a:p>
            <a:pPr algn="just">
              <a:lnSpc>
                <a:spcPct val="150000"/>
              </a:lnSpc>
            </a:pPr>
            <a:r>
              <a:rPr lang="en-IN" sz="1800" dirty="0">
                <a:effectLst/>
                <a:ea typeface="Times New Roman" panose="02020603050405020304" pitchFamily="18" charset="0"/>
              </a:rPr>
              <a:t>2.</a:t>
            </a:r>
            <a:r>
              <a:rPr lang="en-IN" dirty="0">
                <a:ea typeface="Times New Roman" panose="02020603050405020304" pitchFamily="18" charset="0"/>
              </a:rPr>
              <a:t> </a:t>
            </a:r>
            <a:r>
              <a:rPr lang="en-IN" dirty="0">
                <a:ea typeface="Times New Roman" panose="02020603050405020304" pitchFamily="18" charset="0"/>
                <a:hlinkClick r:id="rId3"/>
              </a:rPr>
              <a:t>https://paperswithcode.com/task/fake-news-detection</a:t>
            </a:r>
            <a:endParaRPr lang="en-IN" dirty="0">
              <a:ea typeface="Times New Roman" panose="02020603050405020304" pitchFamily="18" charset="0"/>
            </a:endParaRPr>
          </a:p>
          <a:p>
            <a:pPr algn="just">
              <a:lnSpc>
                <a:spcPct val="150000"/>
              </a:lnSpc>
            </a:pPr>
            <a:r>
              <a:rPr lang="en-IN" sz="1800" dirty="0">
                <a:effectLst/>
                <a:ea typeface="Times New Roman" panose="02020603050405020304" pitchFamily="18" charset="0"/>
              </a:rPr>
              <a:t>3. </a:t>
            </a:r>
            <a:r>
              <a:rPr lang="en-IN" sz="1800" dirty="0">
                <a:effectLst/>
                <a:ea typeface="Times New Roman" panose="02020603050405020304" pitchFamily="18" charset="0"/>
                <a:hlinkClick r:id="rId4"/>
              </a:rPr>
              <a:t>https://www.sciencedirect.com/science/article/pii/S1877050918318210</a:t>
            </a:r>
            <a:endParaRPr lang="en-IN" sz="1800" dirty="0">
              <a:effectLst/>
              <a:ea typeface="Times New Roman" panose="02020603050405020304" pitchFamily="18" charset="0"/>
            </a:endParaRPr>
          </a:p>
          <a:p>
            <a:pPr algn="just">
              <a:lnSpc>
                <a:spcPct val="150000"/>
              </a:lnSpc>
            </a:pPr>
            <a:r>
              <a:rPr lang="en-IN" dirty="0">
                <a:ea typeface="Times New Roman" panose="02020603050405020304" pitchFamily="18" charset="0"/>
              </a:rPr>
              <a:t>4. </a:t>
            </a:r>
            <a:r>
              <a:rPr lang="en-IN" dirty="0">
                <a:ea typeface="Times New Roman" panose="02020603050405020304" pitchFamily="18" charset="0"/>
                <a:hlinkClick r:id="rId5"/>
              </a:rPr>
              <a:t>https://arxiv.org/abs/1901.08232</a:t>
            </a:r>
            <a:endParaRPr lang="en-IN" dirty="0">
              <a:ea typeface="Times New Roman" panose="02020603050405020304" pitchFamily="18" charset="0"/>
            </a:endParaRPr>
          </a:p>
          <a:p>
            <a:pPr algn="just">
              <a:lnSpc>
                <a:spcPct val="150000"/>
              </a:lnSpc>
            </a:pPr>
            <a:r>
              <a:rPr lang="en-IN" dirty="0">
                <a:ea typeface="Times New Roman" panose="02020603050405020304" pitchFamily="18" charset="0"/>
              </a:rPr>
              <a:t>5. </a:t>
            </a:r>
            <a:r>
              <a:rPr lang="en-IN" dirty="0">
                <a:ea typeface="Times New Roman" panose="02020603050405020304" pitchFamily="18" charset="0"/>
                <a:hlinkClick r:id="rId6"/>
              </a:rPr>
              <a:t>https://arxiv.org/abs/1801.02421</a:t>
            </a:r>
            <a:endParaRPr lang="en-IN" dirty="0">
              <a:ea typeface="Times New Roman" panose="02020603050405020304" pitchFamily="18" charset="0"/>
            </a:endParaRPr>
          </a:p>
          <a:p>
            <a:pPr algn="just">
              <a:lnSpc>
                <a:spcPct val="150000"/>
              </a:lnSpc>
            </a:pPr>
            <a:endParaRPr lang="en-IN" dirty="0">
              <a:ea typeface="Times New Roman" panose="02020603050405020304" pitchFamily="18" charset="0"/>
            </a:endParaRPr>
          </a:p>
          <a:p>
            <a:pPr algn="just">
              <a:lnSpc>
                <a:spcPct val="150000"/>
              </a:lnSpc>
            </a:pPr>
            <a:endParaRPr lang="en-IN" dirty="0">
              <a:ea typeface="Times New Roman" panose="02020603050405020304" pitchFamily="18" charset="0"/>
            </a:endParaRPr>
          </a:p>
          <a:p>
            <a:pPr algn="just">
              <a:lnSpc>
                <a:spcPct val="150000"/>
              </a:lnSpc>
            </a:pPr>
            <a:endParaRPr lang="en-IN" sz="1800" dirty="0">
              <a:effectLst/>
              <a:ea typeface="Times New Roman" panose="02020603050405020304" pitchFamily="18" charset="0"/>
            </a:endParaRPr>
          </a:p>
          <a:p>
            <a:pPr algn="just">
              <a:lnSpc>
                <a:spcPct val="150000"/>
              </a:lnSpc>
            </a:pPr>
            <a:endParaRPr lang="en-IN" sz="1800" dirty="0">
              <a:effectLst/>
              <a:ea typeface="Times New Roman" panose="02020603050405020304" pitchFamily="18" charset="0"/>
            </a:endParaRPr>
          </a:p>
        </p:txBody>
      </p:sp>
    </p:spTree>
    <p:extLst>
      <p:ext uri="{BB962C8B-B14F-4D97-AF65-F5344CB8AC3E}">
        <p14:creationId xmlns:p14="http://schemas.microsoft.com/office/powerpoint/2010/main" val="3160305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6722FB-0961-9766-FCB4-6E3F416489C3}"/>
              </a:ext>
            </a:extLst>
          </p:cNvPr>
          <p:cNvSpPr>
            <a:spLocks noGrp="1"/>
          </p:cNvSpPr>
          <p:nvPr>
            <p:ph type="title"/>
          </p:nvPr>
        </p:nvSpPr>
        <p:spPr/>
        <p:txBody>
          <a:bodyPr/>
          <a:lstStyle/>
          <a:p>
            <a:r>
              <a:rPr lang="en-IN" dirty="0"/>
              <a:t>LINK TO SOLUTION</a:t>
            </a:r>
          </a:p>
        </p:txBody>
      </p:sp>
      <p:sp>
        <p:nvSpPr>
          <p:cNvPr id="4" name="TextBox 3">
            <a:extLst>
              <a:ext uri="{FF2B5EF4-FFF2-40B4-BE49-F238E27FC236}">
                <a16:creationId xmlns:a16="http://schemas.microsoft.com/office/drawing/2014/main" id="{B2C0EADC-68CE-96C2-3388-9C63BF171709}"/>
              </a:ext>
            </a:extLst>
          </p:cNvPr>
          <p:cNvSpPr txBox="1"/>
          <p:nvPr/>
        </p:nvSpPr>
        <p:spPr>
          <a:xfrm>
            <a:off x="677334" y="1466660"/>
            <a:ext cx="6102220" cy="1704569"/>
          </a:xfrm>
          <a:prstGeom prst="rect">
            <a:avLst/>
          </a:prstGeom>
          <a:noFill/>
        </p:spPr>
        <p:txBody>
          <a:bodyPr wrap="square">
            <a:spAutoFit/>
          </a:bodyPr>
          <a:lstStyle/>
          <a:p>
            <a:pPr algn="just">
              <a:lnSpc>
                <a:spcPct val="150000"/>
              </a:lnSpc>
            </a:pPr>
            <a:r>
              <a:rPr lang="en-IN" sz="1800" dirty="0">
                <a:effectLst/>
                <a:latin typeface="Times New Roman" panose="02020603050405020304" pitchFamily="18" charset="0"/>
                <a:ea typeface="Times New Roman" panose="02020603050405020304" pitchFamily="18" charset="0"/>
                <a:hlinkClick r:id="rId2"/>
              </a:rPr>
              <a:t>https://github.com/Itssundarr/Triforce_KarunyaInstitute_Fake-news-detection</a:t>
            </a:r>
            <a:endParaRPr lang="en-IN" sz="1800" dirty="0">
              <a:effectLst/>
              <a:latin typeface="Times New Roman" panose="02020603050405020304" pitchFamily="18" charset="0"/>
              <a:ea typeface="Times New Roman" panose="02020603050405020304" pitchFamily="18" charset="0"/>
            </a:endParaRPr>
          </a:p>
          <a:p>
            <a:pPr algn="just">
              <a:lnSpc>
                <a:spcPct val="150000"/>
              </a:lnSpc>
            </a:pPr>
            <a:endParaRPr lang="en-IN" sz="1800" dirty="0">
              <a:effectLst/>
              <a:latin typeface="Times New Roman" panose="02020603050405020304" pitchFamily="18" charset="0"/>
              <a:ea typeface="Times New Roman" panose="02020603050405020304" pitchFamily="18" charset="0"/>
            </a:endParaRPr>
          </a:p>
          <a:p>
            <a:pPr algn="just">
              <a:lnSpc>
                <a:spcPct val="150000"/>
              </a:lnSpc>
            </a:pPr>
            <a:r>
              <a:rPr lang="en-US" sz="180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5322827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04EE4-1FEC-7BE1-E1FD-1AD0B9D00133}"/>
              </a:ext>
            </a:extLst>
          </p:cNvPr>
          <p:cNvSpPr>
            <a:spLocks noGrp="1"/>
          </p:cNvSpPr>
          <p:nvPr>
            <p:ph type="title"/>
          </p:nvPr>
        </p:nvSpPr>
        <p:spPr/>
        <p:txBody>
          <a:bodyPr/>
          <a:lstStyle/>
          <a:p>
            <a:r>
              <a:rPr lang="en-IN" dirty="0"/>
              <a:t>ABSTRACT</a:t>
            </a:r>
          </a:p>
        </p:txBody>
      </p:sp>
      <p:sp>
        <p:nvSpPr>
          <p:cNvPr id="3" name="Content Placeholder 2">
            <a:extLst>
              <a:ext uri="{FF2B5EF4-FFF2-40B4-BE49-F238E27FC236}">
                <a16:creationId xmlns:a16="http://schemas.microsoft.com/office/drawing/2014/main" id="{282EA0F6-9C7C-372D-FA70-785EA28278D8}"/>
              </a:ext>
            </a:extLst>
          </p:cNvPr>
          <p:cNvSpPr>
            <a:spLocks noGrp="1"/>
          </p:cNvSpPr>
          <p:nvPr>
            <p:ph idx="1"/>
          </p:nvPr>
        </p:nvSpPr>
        <p:spPr>
          <a:xfrm>
            <a:off x="789301" y="1488613"/>
            <a:ext cx="8596668" cy="3880773"/>
          </a:xfrm>
        </p:spPr>
        <p:txBody>
          <a:bodyPr/>
          <a:lstStyle/>
          <a:p>
            <a:pPr marL="0" indent="0">
              <a:lnSpc>
                <a:spcPct val="150000"/>
              </a:lnSpc>
              <a:buNone/>
            </a:pPr>
            <a:r>
              <a:rPr lang="en-US" sz="1800" dirty="0">
                <a:effectLst/>
                <a:ea typeface="Times New Roman" panose="02020603050405020304" pitchFamily="18" charset="0"/>
              </a:rPr>
              <a:t>Fake news detection is a crucial task in today's information-rich digital landscape. This project focuses on developing a machine learning model for accurately identifying fake news articles. By leveraging a dataset of genuine and fake news articles, the model aims to classify news articles and differentiate between legitimate and fabricated information. Through text preprocessing, TF-IDF vectorization, and the application of the </a:t>
            </a:r>
            <a:r>
              <a:rPr lang="en-US" sz="1800" dirty="0" err="1">
                <a:effectLst/>
                <a:ea typeface="Times New Roman" panose="02020603050405020304" pitchFamily="18" charset="0"/>
              </a:rPr>
              <a:t>PassiveAggressiveClassifier</a:t>
            </a:r>
            <a:r>
              <a:rPr lang="en-US" sz="1800" dirty="0">
                <a:effectLst/>
                <a:ea typeface="Times New Roman" panose="02020603050405020304" pitchFamily="18" charset="0"/>
              </a:rPr>
              <a:t> algorithm, the model achieves accurate classification of news articles. This project emphasizes the importance of text preprocessing and hardware optimization for efficient and effective fake news detection.</a:t>
            </a:r>
            <a:endParaRPr lang="en-IN" sz="1800" dirty="0">
              <a:effectLst/>
              <a:ea typeface="Times New Roman" panose="02020603050405020304" pitchFamily="18" charset="0"/>
            </a:endParaRPr>
          </a:p>
          <a:p>
            <a:endParaRPr lang="en-IN" dirty="0"/>
          </a:p>
        </p:txBody>
      </p:sp>
    </p:spTree>
    <p:extLst>
      <p:ext uri="{BB962C8B-B14F-4D97-AF65-F5344CB8AC3E}">
        <p14:creationId xmlns:p14="http://schemas.microsoft.com/office/powerpoint/2010/main" val="35654133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17ED6B8-8DA8-DD74-B216-76A2DAA98F16}"/>
              </a:ext>
            </a:extLst>
          </p:cNvPr>
          <p:cNvSpPr>
            <a:spLocks noGrp="1"/>
          </p:cNvSpPr>
          <p:nvPr>
            <p:ph type="title"/>
          </p:nvPr>
        </p:nvSpPr>
        <p:spPr/>
        <p:txBody>
          <a:bodyPr/>
          <a:lstStyle/>
          <a:p>
            <a:r>
              <a:rPr lang="en-IN" dirty="0"/>
              <a:t>INTRODUCTION</a:t>
            </a:r>
            <a:br>
              <a:rPr lang="en-IN" dirty="0"/>
            </a:br>
            <a:endParaRPr lang="en-IN" dirty="0"/>
          </a:p>
        </p:txBody>
      </p:sp>
      <p:sp>
        <p:nvSpPr>
          <p:cNvPr id="5" name="TextBox 4">
            <a:extLst>
              <a:ext uri="{FF2B5EF4-FFF2-40B4-BE49-F238E27FC236}">
                <a16:creationId xmlns:a16="http://schemas.microsoft.com/office/drawing/2014/main" id="{A027E32A-1973-59D0-C968-1D01030E5D5E}"/>
              </a:ext>
            </a:extLst>
          </p:cNvPr>
          <p:cNvSpPr txBox="1"/>
          <p:nvPr/>
        </p:nvSpPr>
        <p:spPr>
          <a:xfrm>
            <a:off x="677333" y="1433621"/>
            <a:ext cx="8596667" cy="3780971"/>
          </a:xfrm>
          <a:prstGeom prst="rect">
            <a:avLst/>
          </a:prstGeom>
          <a:noFill/>
        </p:spPr>
        <p:txBody>
          <a:bodyPr wrap="square" rtlCol="0">
            <a:spAutoFit/>
          </a:bodyPr>
          <a:lstStyle/>
          <a:p>
            <a:pPr>
              <a:lnSpc>
                <a:spcPct val="150000"/>
              </a:lnSpc>
            </a:pPr>
            <a:r>
              <a:rPr lang="en-US" b="0" i="0" dirty="0">
                <a:effectLst/>
              </a:rPr>
              <a:t>Fake news poses a significant challenge in today's digital era, requiring effective solutions to identify and combat its spread. This project focuses on leveraging machine learning techniques to develop a reliable and scalable approach for detecting fake news. </a:t>
            </a:r>
            <a:r>
              <a:rPr lang="en-US" dirty="0">
                <a:cs typeface="Times New Roman" panose="02020603050405020304" pitchFamily="18" charset="0"/>
              </a:rPr>
              <a:t>With the rapid growth of information sharing on the internet, the spread of fake news has become a significant concern. Fake news can have severe consequences, including influencing public opinion, damaging reputations, and undermining trust in media and institutions. Therefore, the ability to automatically identify and classify fake news articles is of great importance.</a:t>
            </a:r>
            <a:endParaRPr lang="en-IN" dirty="0">
              <a:cs typeface="Times New Roman" panose="02020603050405020304" pitchFamily="18" charset="0"/>
            </a:endParaRPr>
          </a:p>
        </p:txBody>
      </p:sp>
    </p:spTree>
    <p:extLst>
      <p:ext uri="{BB962C8B-B14F-4D97-AF65-F5344CB8AC3E}">
        <p14:creationId xmlns:p14="http://schemas.microsoft.com/office/powerpoint/2010/main" val="3387402786"/>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92F69-C29A-74FF-752A-19ACCEAC82A2}"/>
              </a:ext>
            </a:extLst>
          </p:cNvPr>
          <p:cNvSpPr>
            <a:spLocks noGrp="1"/>
          </p:cNvSpPr>
          <p:nvPr>
            <p:ph type="title"/>
          </p:nvPr>
        </p:nvSpPr>
        <p:spPr>
          <a:xfrm>
            <a:off x="677334" y="283029"/>
            <a:ext cx="8596668" cy="1320800"/>
          </a:xfrm>
        </p:spPr>
        <p:txBody>
          <a:bodyPr/>
          <a:lstStyle/>
          <a:p>
            <a:r>
              <a:rPr lang="en-IN" b="1" dirty="0"/>
              <a:t>MOTIVATION BEHIND THE PROBLEM</a:t>
            </a:r>
            <a:endParaRPr lang="en-IN" dirty="0"/>
          </a:p>
        </p:txBody>
      </p:sp>
      <p:sp>
        <p:nvSpPr>
          <p:cNvPr id="11" name="TextBox 10">
            <a:extLst>
              <a:ext uri="{FF2B5EF4-FFF2-40B4-BE49-F238E27FC236}">
                <a16:creationId xmlns:a16="http://schemas.microsoft.com/office/drawing/2014/main" id="{BD2D217D-1D94-F744-8C75-04CD7D03855E}"/>
              </a:ext>
            </a:extLst>
          </p:cNvPr>
          <p:cNvSpPr txBox="1"/>
          <p:nvPr/>
        </p:nvSpPr>
        <p:spPr>
          <a:xfrm>
            <a:off x="677334" y="943429"/>
            <a:ext cx="8485327" cy="5858463"/>
          </a:xfrm>
          <a:prstGeom prst="rect">
            <a:avLst/>
          </a:prstGeom>
          <a:noFill/>
        </p:spPr>
        <p:txBody>
          <a:bodyPr wrap="square" rtlCol="0">
            <a:spAutoFit/>
          </a:bodyPr>
          <a:lstStyle/>
          <a:p>
            <a:pPr algn="just">
              <a:lnSpc>
                <a:spcPct val="150000"/>
              </a:lnSpc>
            </a:pPr>
            <a:r>
              <a:rPr lang="en-IN" sz="1800" dirty="0">
                <a:effectLst/>
                <a:ea typeface="Times New Roman" panose="02020603050405020304" pitchFamily="18" charset="0"/>
              </a:rPr>
              <a:t>The ease of information sharing and the rapid dissemination of news through social media platforms have contributed to the rapid spread of misinformation. The consequences of fake news are far-reaching, including the potential to sway public opinion, create social unrest, and undermine trust in media and institutions.</a:t>
            </a:r>
          </a:p>
          <a:p>
            <a:pPr algn="just">
              <a:lnSpc>
                <a:spcPct val="150000"/>
              </a:lnSpc>
            </a:pPr>
            <a:r>
              <a:rPr lang="en-IN" sz="1800" dirty="0">
                <a:effectLst/>
                <a:ea typeface="Times New Roman" panose="02020603050405020304" pitchFamily="18" charset="0"/>
              </a:rPr>
              <a:t>The motivation behind this project lies in the urgent need to combat the spread of fake news and promote accurate information dissemination. By developing a machine learning model for fake news detection, we aim to provide a proactive solution to identify and classify misleading or fabricated news articles. Such a model can assist individuals, media organizations, and fact-checking agencies in verifying the authenticity of news and preventing the propagation of false information. </a:t>
            </a:r>
            <a:r>
              <a:rPr lang="en-US" sz="1800" dirty="0">
                <a:effectLst/>
                <a:ea typeface="Times New Roman" panose="02020603050405020304" pitchFamily="18" charset="0"/>
              </a:rPr>
              <a:t>By leveraging machine learning techniques, we aspire to foster a more informed and discerning society, where the spread of misinformation is mitigated, and accurate information prevails.</a:t>
            </a:r>
            <a:endParaRPr lang="en-IN" sz="1800" dirty="0">
              <a:effectLst/>
              <a:ea typeface="Times New Roman" panose="02020603050405020304" pitchFamily="18" charset="0"/>
            </a:endParaRPr>
          </a:p>
        </p:txBody>
      </p:sp>
    </p:spTree>
    <p:extLst>
      <p:ext uri="{BB962C8B-B14F-4D97-AF65-F5344CB8AC3E}">
        <p14:creationId xmlns:p14="http://schemas.microsoft.com/office/powerpoint/2010/main" val="6682626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51DDF0B-FC9C-8FA2-5C5C-0B56017267E2}"/>
              </a:ext>
            </a:extLst>
          </p:cNvPr>
          <p:cNvSpPr>
            <a:spLocks noGrp="1"/>
          </p:cNvSpPr>
          <p:nvPr>
            <p:ph type="title"/>
          </p:nvPr>
        </p:nvSpPr>
        <p:spPr/>
        <p:txBody>
          <a:bodyPr/>
          <a:lstStyle/>
          <a:p>
            <a:r>
              <a:rPr lang="en-IN" b="1" i="0" dirty="0">
                <a:effectLst/>
              </a:rPr>
              <a:t>PRIOR RESEARCH</a:t>
            </a:r>
            <a:endParaRPr lang="en-IN" dirty="0"/>
          </a:p>
        </p:txBody>
      </p:sp>
      <p:sp>
        <p:nvSpPr>
          <p:cNvPr id="4" name="TextBox 3">
            <a:extLst>
              <a:ext uri="{FF2B5EF4-FFF2-40B4-BE49-F238E27FC236}">
                <a16:creationId xmlns:a16="http://schemas.microsoft.com/office/drawing/2014/main" id="{65E046CB-BF68-18EF-037D-313A78A182C6}"/>
              </a:ext>
            </a:extLst>
          </p:cNvPr>
          <p:cNvSpPr txBox="1"/>
          <p:nvPr/>
        </p:nvSpPr>
        <p:spPr>
          <a:xfrm>
            <a:off x="677334" y="1204685"/>
            <a:ext cx="7855151" cy="5442965"/>
          </a:xfrm>
          <a:prstGeom prst="rect">
            <a:avLst/>
          </a:prstGeom>
          <a:noFill/>
        </p:spPr>
        <p:txBody>
          <a:bodyPr wrap="square" rtlCol="0">
            <a:spAutoFit/>
          </a:bodyPr>
          <a:lstStyle/>
          <a:p>
            <a:pPr>
              <a:lnSpc>
                <a:spcPct val="150000"/>
              </a:lnSpc>
            </a:pPr>
            <a:r>
              <a:rPr lang="en-US" b="0" i="0" dirty="0">
                <a:effectLst/>
              </a:rPr>
              <a:t>Prior research on fake news detection has explored manual fact-checking, rule-based systems, and machine learning approaches. Manual fact-checking is accurate but time-consuming. Rule-based systems struggle to adapt to evolving fake news tactics. Machine learning techniques have gained prominence, employing algorithms to learn patterns from labeled datasets. Feature engineering, including TF-IDF and metadata analysis, enhances detection. Various algorithms, ensembles, and hybrid methods have been utilized. Challenges include handling sophisticated fake news, adversarial attacks, and evolving strategies. Ongoing research focuses on resilience, scalability, and interpretability, utilizing deep learning and network analysis. The field continues to advance toward reliable and scalable solutions to combat the spread of fake news and promote information integrity.</a:t>
            </a:r>
            <a:endParaRPr lang="en-IN" dirty="0"/>
          </a:p>
        </p:txBody>
      </p:sp>
    </p:spTree>
    <p:extLst>
      <p:ext uri="{BB962C8B-B14F-4D97-AF65-F5344CB8AC3E}">
        <p14:creationId xmlns:p14="http://schemas.microsoft.com/office/powerpoint/2010/main" val="34803011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A3932-5CAA-70C4-61B6-D4595E699DE9}"/>
              </a:ext>
            </a:extLst>
          </p:cNvPr>
          <p:cNvSpPr>
            <a:spLocks noGrp="1"/>
          </p:cNvSpPr>
          <p:nvPr>
            <p:ph type="title"/>
          </p:nvPr>
        </p:nvSpPr>
        <p:spPr/>
        <p:txBody>
          <a:bodyPr/>
          <a:lstStyle/>
          <a:p>
            <a:r>
              <a:rPr lang="en-IN" b="1" dirty="0"/>
              <a:t>OUR APPROACH</a:t>
            </a:r>
            <a:endParaRPr lang="en-IN" dirty="0"/>
          </a:p>
        </p:txBody>
      </p:sp>
      <p:sp>
        <p:nvSpPr>
          <p:cNvPr id="3" name="TextBox 2">
            <a:extLst>
              <a:ext uri="{FF2B5EF4-FFF2-40B4-BE49-F238E27FC236}">
                <a16:creationId xmlns:a16="http://schemas.microsoft.com/office/drawing/2014/main" id="{0CDA5653-35A6-0039-E2B1-63053A4B4B54}"/>
              </a:ext>
            </a:extLst>
          </p:cNvPr>
          <p:cNvSpPr txBox="1"/>
          <p:nvPr/>
        </p:nvSpPr>
        <p:spPr>
          <a:xfrm>
            <a:off x="869576" y="1541929"/>
            <a:ext cx="6642848" cy="523220"/>
          </a:xfrm>
          <a:prstGeom prst="rect">
            <a:avLst/>
          </a:prstGeom>
          <a:noFill/>
        </p:spPr>
        <p:txBody>
          <a:bodyPr wrap="square" rtlCol="0">
            <a:spAutoFit/>
          </a:bodyPr>
          <a:lstStyle/>
          <a:p>
            <a:endParaRPr lang="en-IN" sz="2800" dirty="0"/>
          </a:p>
        </p:txBody>
      </p:sp>
      <p:sp>
        <p:nvSpPr>
          <p:cNvPr id="7" name="TextBox 6">
            <a:extLst>
              <a:ext uri="{FF2B5EF4-FFF2-40B4-BE49-F238E27FC236}">
                <a16:creationId xmlns:a16="http://schemas.microsoft.com/office/drawing/2014/main" id="{4450B0D9-0B31-051A-2250-3D1BBFB75E74}"/>
              </a:ext>
            </a:extLst>
          </p:cNvPr>
          <p:cNvSpPr txBox="1"/>
          <p:nvPr/>
        </p:nvSpPr>
        <p:spPr>
          <a:xfrm>
            <a:off x="677334" y="1270000"/>
            <a:ext cx="7855151" cy="5027467"/>
          </a:xfrm>
          <a:prstGeom prst="rect">
            <a:avLst/>
          </a:prstGeom>
          <a:noFill/>
        </p:spPr>
        <p:txBody>
          <a:bodyPr wrap="square" rtlCol="0">
            <a:spAutoFit/>
          </a:bodyPr>
          <a:lstStyle/>
          <a:p>
            <a:pPr marL="342900" indent="-342900">
              <a:lnSpc>
                <a:spcPct val="150000"/>
              </a:lnSpc>
              <a:buAutoNum type="arabicPeriod"/>
            </a:pPr>
            <a:r>
              <a:rPr lang="en-US" dirty="0"/>
              <a:t>Dataset Preparation: We start by importing and combining two CSV files containing genuine and fake news articles. We assign labels to indicate the authenticity of each article.</a:t>
            </a:r>
          </a:p>
          <a:p>
            <a:pPr marL="342900" indent="-342900">
              <a:lnSpc>
                <a:spcPct val="150000"/>
              </a:lnSpc>
              <a:buAutoNum type="arabicPeriod"/>
            </a:pPr>
            <a:r>
              <a:rPr lang="en-US" dirty="0"/>
              <a:t>Exploratory Data Analysis (EDA): We conduct EDA to gain insights into the dataset, visualize the distribution of news articles based on subjects, and preprocess the text data by removing irrelevant information.</a:t>
            </a:r>
          </a:p>
          <a:p>
            <a:pPr marL="342900" indent="-342900">
              <a:lnSpc>
                <a:spcPct val="150000"/>
              </a:lnSpc>
              <a:buAutoNum type="arabicPeriod"/>
            </a:pPr>
            <a:r>
              <a:rPr lang="en-US" dirty="0"/>
              <a:t>Model Training: We split the preprocessed text data into training and testing sets. The text data is transformed into numerical features using the TF-IDF vectorization technique. We train a </a:t>
            </a:r>
            <a:r>
              <a:rPr lang="en-US" dirty="0" err="1"/>
              <a:t>PassiveAggressiveClassifier</a:t>
            </a:r>
            <a:r>
              <a:rPr lang="en-US" dirty="0"/>
              <a:t>, a machine learning algorithm known for its effectiveness in text classification tasks.</a:t>
            </a:r>
            <a:endParaRPr lang="en-IN" dirty="0"/>
          </a:p>
        </p:txBody>
      </p:sp>
    </p:spTree>
    <p:extLst>
      <p:ext uri="{BB962C8B-B14F-4D97-AF65-F5344CB8AC3E}">
        <p14:creationId xmlns:p14="http://schemas.microsoft.com/office/powerpoint/2010/main" val="98979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5846F-9EF1-AB96-A9A2-C0E87EFE0B31}"/>
              </a:ext>
            </a:extLst>
          </p:cNvPr>
          <p:cNvSpPr>
            <a:spLocks noGrp="1"/>
          </p:cNvSpPr>
          <p:nvPr>
            <p:ph type="title"/>
          </p:nvPr>
        </p:nvSpPr>
        <p:spPr/>
        <p:txBody>
          <a:bodyPr/>
          <a:lstStyle/>
          <a:p>
            <a:r>
              <a:rPr lang="en-IN" dirty="0"/>
              <a:t>OUR APPROACH (CONTD..)</a:t>
            </a:r>
          </a:p>
        </p:txBody>
      </p:sp>
      <p:sp>
        <p:nvSpPr>
          <p:cNvPr id="3" name="TextBox 2">
            <a:extLst>
              <a:ext uri="{FF2B5EF4-FFF2-40B4-BE49-F238E27FC236}">
                <a16:creationId xmlns:a16="http://schemas.microsoft.com/office/drawing/2014/main" id="{32DFFA8B-F884-CAE0-674F-7CF82A8E51BF}"/>
              </a:ext>
            </a:extLst>
          </p:cNvPr>
          <p:cNvSpPr txBox="1"/>
          <p:nvPr/>
        </p:nvSpPr>
        <p:spPr>
          <a:xfrm>
            <a:off x="677334" y="1270000"/>
            <a:ext cx="8149425" cy="5217775"/>
          </a:xfrm>
          <a:prstGeom prst="rect">
            <a:avLst/>
          </a:prstGeom>
          <a:noFill/>
        </p:spPr>
        <p:txBody>
          <a:bodyPr wrap="square" rtlCol="0">
            <a:spAutoFit/>
          </a:bodyPr>
          <a:lstStyle/>
          <a:p>
            <a:pPr>
              <a:lnSpc>
                <a:spcPct val="150000"/>
              </a:lnSpc>
            </a:pPr>
            <a:r>
              <a:rPr lang="en-IN" sz="1600" dirty="0"/>
              <a:t>4. </a:t>
            </a:r>
            <a:r>
              <a:rPr lang="en-US" sz="1600" dirty="0"/>
              <a:t>Model Evaluation: We evaluate the performance of the trained model by making predictions on the test set. We calculate the accuracy score to measure the model's ability to correctly classify news articles. We also generate a confusion matrix to gain further insights into the model's predictions.</a:t>
            </a:r>
          </a:p>
          <a:p>
            <a:pPr>
              <a:lnSpc>
                <a:spcPct val="150000"/>
              </a:lnSpc>
            </a:pPr>
            <a:r>
              <a:rPr lang="en-US" sz="1600" dirty="0"/>
              <a:t>5. Patching and </a:t>
            </a:r>
            <a:r>
              <a:rPr lang="en-US" sz="1600" dirty="0" err="1"/>
              <a:t>Unpatching</a:t>
            </a:r>
            <a:r>
              <a:rPr lang="en-US" sz="1600" dirty="0"/>
              <a:t> Scikit-learn: We compare the training time and accuracy of the model using the patched and original scikit-learn libraries. The patched library utilizes the Intel® extension, optimizing computations and accelerating the training process.</a:t>
            </a:r>
          </a:p>
          <a:p>
            <a:pPr>
              <a:lnSpc>
                <a:spcPct val="150000"/>
              </a:lnSpc>
            </a:pPr>
            <a:r>
              <a:rPr lang="en-US" sz="1600" dirty="0"/>
              <a:t>By combining these steps, we develop a machine learning model that effectively detects fake news articles. This approach leverages the power of text preprocessing, TF-IDF vectorization, and the </a:t>
            </a:r>
            <a:r>
              <a:rPr lang="en-US" sz="1600" dirty="0" err="1"/>
              <a:t>PassiveAggressiveClassifier</a:t>
            </a:r>
            <a:r>
              <a:rPr lang="en-US" sz="1600" dirty="0"/>
              <a:t> algorithm to accurately classify news articles. The comparison between the patched and original scikit-learn libraries provides insights into the benefits of hardware optimization for training time and accuracy.</a:t>
            </a:r>
            <a:endParaRPr lang="en-IN" sz="1600" dirty="0"/>
          </a:p>
        </p:txBody>
      </p:sp>
    </p:spTree>
    <p:extLst>
      <p:ext uri="{BB962C8B-B14F-4D97-AF65-F5344CB8AC3E}">
        <p14:creationId xmlns:p14="http://schemas.microsoft.com/office/powerpoint/2010/main" val="36711538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AFB6C-9A44-A03A-A69F-1463366A6E57}"/>
              </a:ext>
            </a:extLst>
          </p:cNvPr>
          <p:cNvSpPr>
            <a:spLocks noGrp="1"/>
          </p:cNvSpPr>
          <p:nvPr>
            <p:ph type="title"/>
          </p:nvPr>
        </p:nvSpPr>
        <p:spPr/>
        <p:txBody>
          <a:bodyPr/>
          <a:lstStyle/>
          <a:p>
            <a:r>
              <a:rPr lang="en-IN" dirty="0"/>
              <a:t>RESULTS</a:t>
            </a:r>
          </a:p>
        </p:txBody>
      </p:sp>
      <p:sp>
        <p:nvSpPr>
          <p:cNvPr id="3" name="TextBox 2">
            <a:extLst>
              <a:ext uri="{FF2B5EF4-FFF2-40B4-BE49-F238E27FC236}">
                <a16:creationId xmlns:a16="http://schemas.microsoft.com/office/drawing/2014/main" id="{978C0993-61AE-947F-5518-FAA77F8BBB1A}"/>
              </a:ext>
            </a:extLst>
          </p:cNvPr>
          <p:cNvSpPr txBox="1"/>
          <p:nvPr/>
        </p:nvSpPr>
        <p:spPr>
          <a:xfrm>
            <a:off x="677334" y="1270000"/>
            <a:ext cx="7855151" cy="4196470"/>
          </a:xfrm>
          <a:prstGeom prst="rect">
            <a:avLst/>
          </a:prstGeom>
          <a:noFill/>
        </p:spPr>
        <p:txBody>
          <a:bodyPr wrap="square" rtlCol="0">
            <a:spAutoFit/>
          </a:bodyPr>
          <a:lstStyle/>
          <a:p>
            <a:pPr algn="just">
              <a:lnSpc>
                <a:spcPct val="150000"/>
              </a:lnSpc>
            </a:pPr>
            <a:r>
              <a:rPr lang="en-IN" sz="1800" dirty="0">
                <a:effectLst/>
                <a:ea typeface="Times New Roman" panose="02020603050405020304" pitchFamily="18" charset="0"/>
              </a:rPr>
              <a:t>The results of our experiments indicate the effectiveness of the machine learning model in detecting fake news. The accuracy scores achieved demonstrate the model's ability to distinguish between genuine and fake news articles. The confusion matrix provides a detailed breakdown of the model's predictions, revealing areas of success and potential weaknesses.</a:t>
            </a:r>
          </a:p>
          <a:p>
            <a:pPr algn="just">
              <a:lnSpc>
                <a:spcPct val="150000"/>
              </a:lnSpc>
            </a:pPr>
            <a:endParaRPr lang="en-IN" sz="1800" dirty="0">
              <a:effectLst/>
              <a:ea typeface="Times New Roman" panose="02020603050405020304" pitchFamily="18" charset="0"/>
            </a:endParaRPr>
          </a:p>
          <a:p>
            <a:pPr algn="just">
              <a:lnSpc>
                <a:spcPct val="150000"/>
              </a:lnSpc>
            </a:pPr>
            <a:r>
              <a:rPr lang="en-IN" sz="1800" dirty="0">
                <a:effectLst/>
                <a:ea typeface="Times New Roman" panose="02020603050405020304" pitchFamily="18" charset="0"/>
              </a:rPr>
              <a:t>The comparison between the patched and original scikit-learn libraries allows us to assess the efficiency gains obtained from utilizing the Intel® extension. This analysis provides insights into the benefits of leveraging hardware acceleration for machine learning tasks.</a:t>
            </a:r>
          </a:p>
        </p:txBody>
      </p:sp>
    </p:spTree>
    <p:extLst>
      <p:ext uri="{BB962C8B-B14F-4D97-AF65-F5344CB8AC3E}">
        <p14:creationId xmlns:p14="http://schemas.microsoft.com/office/powerpoint/2010/main" val="16465344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687C5-C01B-50D1-DE20-59CAFA2EC480}"/>
              </a:ext>
            </a:extLst>
          </p:cNvPr>
          <p:cNvSpPr>
            <a:spLocks noGrp="1"/>
          </p:cNvSpPr>
          <p:nvPr>
            <p:ph type="title"/>
          </p:nvPr>
        </p:nvSpPr>
        <p:spPr/>
        <p:txBody>
          <a:bodyPr/>
          <a:lstStyle/>
          <a:p>
            <a:r>
              <a:rPr lang="en-IN" dirty="0"/>
              <a:t>RESULTS (CONTD..)</a:t>
            </a:r>
          </a:p>
        </p:txBody>
      </p:sp>
      <p:pic>
        <p:nvPicPr>
          <p:cNvPr id="4" name="Picture 3">
            <a:extLst>
              <a:ext uri="{FF2B5EF4-FFF2-40B4-BE49-F238E27FC236}">
                <a16:creationId xmlns:a16="http://schemas.microsoft.com/office/drawing/2014/main" id="{869D7474-4BD1-A9D2-7AD7-7C897A8FDEBB}"/>
              </a:ext>
            </a:extLst>
          </p:cNvPr>
          <p:cNvPicPr>
            <a:picLocks noChangeAspect="1"/>
          </p:cNvPicPr>
          <p:nvPr/>
        </p:nvPicPr>
        <p:blipFill>
          <a:blip r:embed="rId2"/>
          <a:stretch>
            <a:fillRect/>
          </a:stretch>
        </p:blipFill>
        <p:spPr>
          <a:xfrm>
            <a:off x="677334" y="1479900"/>
            <a:ext cx="8873976" cy="2140378"/>
          </a:xfrm>
          <a:prstGeom prst="rect">
            <a:avLst/>
          </a:prstGeom>
        </p:spPr>
      </p:pic>
      <p:pic>
        <p:nvPicPr>
          <p:cNvPr id="6" name="Picture 5">
            <a:extLst>
              <a:ext uri="{FF2B5EF4-FFF2-40B4-BE49-F238E27FC236}">
                <a16:creationId xmlns:a16="http://schemas.microsoft.com/office/drawing/2014/main" id="{D93DDDC1-4977-82E8-33BA-B58B1C8654F6}"/>
              </a:ext>
            </a:extLst>
          </p:cNvPr>
          <p:cNvPicPr>
            <a:picLocks noChangeAspect="1"/>
          </p:cNvPicPr>
          <p:nvPr/>
        </p:nvPicPr>
        <p:blipFill>
          <a:blip r:embed="rId3"/>
          <a:stretch>
            <a:fillRect/>
          </a:stretch>
        </p:blipFill>
        <p:spPr>
          <a:xfrm>
            <a:off x="677334" y="3856455"/>
            <a:ext cx="6273972" cy="2401276"/>
          </a:xfrm>
          <a:prstGeom prst="rect">
            <a:avLst/>
          </a:prstGeom>
        </p:spPr>
      </p:pic>
    </p:spTree>
    <p:extLst>
      <p:ext uri="{BB962C8B-B14F-4D97-AF65-F5344CB8AC3E}">
        <p14:creationId xmlns:p14="http://schemas.microsoft.com/office/powerpoint/2010/main" val="410825367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3E04B51-1D33-4F14-BBD7-79D7D27E2EE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C24F515-356D-4532-BE08-F6D7771916F0}">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9AEF1282-A6E9-4912-8AB9-8ED69BF7097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Facet design</Template>
  <TotalTime>86</TotalTime>
  <Words>996</Words>
  <Application>Microsoft Office PowerPoint</Application>
  <PresentationFormat>Widescreen</PresentationFormat>
  <Paragraphs>39</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Times New Roman</vt:lpstr>
      <vt:lpstr>Trebuchet MS</vt:lpstr>
      <vt:lpstr>Wingdings 3</vt:lpstr>
      <vt:lpstr>Facet</vt:lpstr>
      <vt:lpstr>Fake News Detection using Machine Learning</vt:lpstr>
      <vt:lpstr>ABSTRACT</vt:lpstr>
      <vt:lpstr>INTRODUCTION </vt:lpstr>
      <vt:lpstr>MOTIVATION BEHIND THE PROBLEM</vt:lpstr>
      <vt:lpstr>PRIOR RESEARCH</vt:lpstr>
      <vt:lpstr>OUR APPROACH</vt:lpstr>
      <vt:lpstr>OUR APPROACH (CONTD..)</vt:lpstr>
      <vt:lpstr>RESULTS</vt:lpstr>
      <vt:lpstr>RESULTS (CONTD..)</vt:lpstr>
      <vt:lpstr>REFERENCES</vt:lpstr>
      <vt:lpstr>LINK TO SOLUTION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Fake News Detection using Machine Learning</dc:title>
  <dc:creator>Neetha Reddy</dc:creator>
  <cp:lastModifiedBy>Meenakshi Sundaram</cp:lastModifiedBy>
  <cp:revision>5</cp:revision>
  <dcterms:created xsi:type="dcterms:W3CDTF">2023-07-10T07:41:20Z</dcterms:created>
  <dcterms:modified xsi:type="dcterms:W3CDTF">2023-07-12T11:54:56Z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