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5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E138F-A3F0-8391-A5E3-E31D71A73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2B7029-7248-767E-1489-E1B48AB3A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6AFA25-25F1-3A19-ECD4-941BAB7B373F}"/>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09FB645A-35E9-AD50-7373-38BFC2BBE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993B8D-AB68-20DB-953D-B2CAF0BA6B1D}"/>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45703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7050B-6DA2-9FC2-67EC-41A375846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D55DF2-3B55-DFED-750F-BD18F52A29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AA4B60-9C23-0ABB-050B-6274E3BC0EE9}"/>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D7B57D0B-3937-B9E5-015A-854F60E13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8F1E9-9CF5-20F8-F1BC-1B174DA78D47}"/>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33585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7FAFCA-9F20-A5B3-17A9-2FC1332184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029B3B-1C57-6FB4-72E3-6CBE324C81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7FDEC6-DCF8-A0C1-564B-F16061FCDD19}"/>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BBD387BE-60DA-CA86-80AE-CF1A03368D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3EE9FE-C0F2-F593-351C-05D402A59FBF}"/>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405598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82806-19B0-5D5A-D11D-7B344BBD2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E4833A-55C2-55FB-4AED-1C922D9E43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0B2B3-EED7-3569-0774-761865D91155}"/>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9FFEE215-BB43-7555-EA16-B39F9541C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45C249-21FA-55D1-8DC0-002E2B16211A}"/>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83068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907EB-8C38-FF60-6C7C-4CBE32BDB2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B0512B-A67B-6AB7-686D-77BD33D0D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2A12B1-DAA7-387C-57E2-412B161BBEB7}"/>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627CC96C-9230-E4A0-C5B8-81860875AB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929F91-89A4-42C2-E25A-E09B82311502}"/>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49813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A4C30-C7CB-FA3C-7B80-A9DFC4653F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AC8212-4263-0A9E-70C7-A08FB34768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6C1A01-58C1-BC09-CDCD-85BB75581C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9B3FA5-37F4-4B6E-BFB9-A2E8D944AC4D}"/>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30F982F1-4FF9-3C78-3C1E-16A67227D0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2A670-9DD3-5C3E-7AA2-2E57910C0AA1}"/>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21505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8FF2B-DD52-F0FA-76A7-10BEF868DC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18F217-890B-3EE9-64CC-DD3E871AF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2AC01C-CA7C-B4D7-051E-A35B27998E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5CE32D6-EB02-95C4-F58F-7B9E4EC9A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88CDB7-64E2-9524-F84F-161B09608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326CBC-A73F-17C1-B8A8-86D66BFA811A}"/>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8" name="页脚占位符 7">
            <a:extLst>
              <a:ext uri="{FF2B5EF4-FFF2-40B4-BE49-F238E27FC236}">
                <a16:creationId xmlns:a16="http://schemas.microsoft.com/office/drawing/2014/main" id="{0BF77563-0735-8B0E-ABEE-46C8AE8A8D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E514A2-7141-6823-954C-8F71AF6065A5}"/>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48133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A5710-F101-0BA0-A5DA-0B6A7964EE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E9C1A9-C99C-DD1C-946E-EE206773EE16}"/>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4" name="页脚占位符 3">
            <a:extLst>
              <a:ext uri="{FF2B5EF4-FFF2-40B4-BE49-F238E27FC236}">
                <a16:creationId xmlns:a16="http://schemas.microsoft.com/office/drawing/2014/main" id="{136647C8-DA55-96A2-2B3F-5B42083957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98F4C5-2B4E-8543-6070-45CB29C281A5}"/>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9151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6396AE-7274-66B1-F379-262C54FBAA9B}"/>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3" name="页脚占位符 2">
            <a:extLst>
              <a:ext uri="{FF2B5EF4-FFF2-40B4-BE49-F238E27FC236}">
                <a16:creationId xmlns:a16="http://schemas.microsoft.com/office/drawing/2014/main" id="{5BFCD253-0C6C-F3BE-1D40-473E4D0464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F686D4-CCD6-89A9-DA94-3D615864312C}"/>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7588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92EFB-052D-0AAC-F436-F65DD4941E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4D321B-1F7E-F374-0F19-6C3DFCE22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B73C76-C383-0E24-3F57-D0B52A9EB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BD95BF-ECBF-28A4-C828-C4D97A3E61BA}"/>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FF863719-88EA-C562-FD10-E8CD949C0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4F06BE-7BAF-D105-B48F-9AEDEDFE0B86}"/>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10386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348E1-7AF4-4521-0AA6-E9928BDB43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CD65FC-10BC-58CA-69AD-7F86B4D61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DC80C-538E-E074-F6D2-AAA6DA2A0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9C2222-FDA6-47AD-492C-F9DAAA645742}"/>
              </a:ext>
            </a:extLst>
          </p:cNvPr>
          <p:cNvSpPr>
            <a:spLocks noGrp="1"/>
          </p:cNvSpPr>
          <p:nvPr>
            <p:ph type="dt" sz="half" idx="10"/>
          </p:nvPr>
        </p:nvSpPr>
        <p:spPr/>
        <p:txBody>
          <a:bodyPr/>
          <a:lstStyle/>
          <a:p>
            <a:fld id="{D975F300-0710-4AE9-BE7D-E6D302B55B63}" type="datetimeFigureOut">
              <a:rPr lang="zh-CN" altLang="en-US" smtClean="0"/>
              <a:t>2023/5/25</a:t>
            </a:fld>
            <a:endParaRPr lang="zh-CN" altLang="en-US"/>
          </a:p>
        </p:txBody>
      </p:sp>
      <p:sp>
        <p:nvSpPr>
          <p:cNvPr id="6" name="页脚占位符 5">
            <a:extLst>
              <a:ext uri="{FF2B5EF4-FFF2-40B4-BE49-F238E27FC236}">
                <a16:creationId xmlns:a16="http://schemas.microsoft.com/office/drawing/2014/main" id="{3CF5AB39-1518-D502-D030-2C1997E1C1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A1DA5D-825D-59BC-440E-3311A8FBCEF9}"/>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4237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994CFB-1A59-E51C-F9B6-2EDBF0CCA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5FF5F8-31EF-1206-F562-6DF3605EF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A4036-0242-F72B-198C-BCE2B9380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5F300-0710-4AE9-BE7D-E6D302B55B63}" type="datetimeFigureOut">
              <a:rPr lang="zh-CN" altLang="en-US" smtClean="0"/>
              <a:t>2023/5/25</a:t>
            </a:fld>
            <a:endParaRPr lang="zh-CN" altLang="en-US"/>
          </a:p>
        </p:txBody>
      </p:sp>
      <p:sp>
        <p:nvSpPr>
          <p:cNvPr id="5" name="页脚占位符 4">
            <a:extLst>
              <a:ext uri="{FF2B5EF4-FFF2-40B4-BE49-F238E27FC236}">
                <a16:creationId xmlns:a16="http://schemas.microsoft.com/office/drawing/2014/main" id="{771D329B-BB2E-DEA4-1D04-4E831AB41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0572FA-8CA7-CB3C-B1B8-6AB7985FE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25436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E639A-E6B0-AC50-AA93-E2109534E75B}"/>
              </a:ext>
            </a:extLst>
          </p:cNvPr>
          <p:cNvSpPr>
            <a:spLocks noGrp="1"/>
          </p:cNvSpPr>
          <p:nvPr>
            <p:ph type="ctrTitle"/>
          </p:nvPr>
        </p:nvSpPr>
        <p:spPr/>
        <p:txBody>
          <a:bodyPr/>
          <a:lstStyle/>
          <a:p>
            <a:r>
              <a:rPr lang="en-US" altLang="zh-CN" dirty="0"/>
              <a:t>THUPC2023 C</a:t>
            </a:r>
            <a:br>
              <a:rPr lang="en-US" altLang="zh-CN" dirty="0"/>
            </a:br>
            <a:r>
              <a:rPr lang="zh-CN" altLang="en-US" dirty="0"/>
              <a:t>老虎机</a:t>
            </a:r>
          </a:p>
        </p:txBody>
      </p:sp>
      <p:sp>
        <p:nvSpPr>
          <p:cNvPr id="3" name="副标题 2">
            <a:extLst>
              <a:ext uri="{FF2B5EF4-FFF2-40B4-BE49-F238E27FC236}">
                <a16:creationId xmlns:a16="http://schemas.microsoft.com/office/drawing/2014/main" id="{778BB1DC-DF01-FC42-D97D-AD3D32272EAC}"/>
              </a:ext>
            </a:extLst>
          </p:cNvPr>
          <p:cNvSpPr>
            <a:spLocks noGrp="1"/>
          </p:cNvSpPr>
          <p:nvPr>
            <p:ph type="subTitle" idx="1"/>
          </p:nvPr>
        </p:nvSpPr>
        <p:spPr/>
        <p:txBody>
          <a:bodyPr/>
          <a:lstStyle/>
          <a:p>
            <a:r>
              <a:rPr lang="en-US" altLang="zh-CN" dirty="0"/>
              <a:t>Itst</a:t>
            </a:r>
          </a:p>
          <a:p>
            <a:r>
              <a:rPr lang="en-US" altLang="zh-CN" dirty="0"/>
              <a:t>THU, IIIS</a:t>
            </a:r>
          </a:p>
          <a:p>
            <a:r>
              <a:rPr lang="en-US" altLang="zh-CN" dirty="0"/>
              <a:t>2023/05/28</a:t>
            </a:r>
            <a:endParaRPr lang="zh-CN" altLang="en-US" dirty="0"/>
          </a:p>
        </p:txBody>
      </p:sp>
      <p:sp>
        <p:nvSpPr>
          <p:cNvPr id="4" name="文本框 3">
            <a:extLst>
              <a:ext uri="{FF2B5EF4-FFF2-40B4-BE49-F238E27FC236}">
                <a16:creationId xmlns:a16="http://schemas.microsoft.com/office/drawing/2014/main" id="{52DFE06F-E84E-8A66-1C02-72B1A7489635}"/>
              </a:ext>
            </a:extLst>
          </p:cNvPr>
          <p:cNvSpPr txBox="1"/>
          <p:nvPr/>
        </p:nvSpPr>
        <p:spPr>
          <a:xfrm flipH="1">
            <a:off x="1480" y="6504040"/>
            <a:ext cx="12190520" cy="369332"/>
          </a:xfrm>
          <a:prstGeom prst="rect">
            <a:avLst/>
          </a:prstGeom>
          <a:noFill/>
        </p:spPr>
        <p:txBody>
          <a:bodyPr wrap="square" rtlCol="0">
            <a:spAutoFit/>
          </a:bodyPr>
          <a:lstStyle/>
          <a:p>
            <a:r>
              <a:rPr lang="en-US" altLang="zh-CN" dirty="0"/>
              <a:t>Idea comes from: </a:t>
            </a:r>
            <a:r>
              <a:rPr lang="zh-CN" altLang="en-US" dirty="0"/>
              <a:t>忘了。                                                                                                                    （后记是什么意思呢？）</a:t>
            </a:r>
          </a:p>
        </p:txBody>
      </p:sp>
    </p:spTree>
    <p:extLst>
      <p:ext uri="{BB962C8B-B14F-4D97-AF65-F5344CB8AC3E}">
        <p14:creationId xmlns:p14="http://schemas.microsoft.com/office/powerpoint/2010/main" val="366054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0335F-8AE8-9FF8-8A6F-BEAA0ABF924A}"/>
              </a:ext>
            </a:extLst>
          </p:cNvPr>
          <p:cNvSpPr>
            <a:spLocks noGrp="1"/>
          </p:cNvSpPr>
          <p:nvPr>
            <p:ph type="title"/>
          </p:nvPr>
        </p:nvSpPr>
        <p:spPr/>
        <p:txBody>
          <a:bodyPr/>
          <a:lstStyle/>
          <a:p>
            <a:r>
              <a:rPr lang="zh-CN" altLang="en-US" dirty="0"/>
              <a:t>题意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13927CD-4E1A-9FDB-2A47-9D62637A8D3A}"/>
                  </a:ext>
                </a:extLst>
              </p:cNvPr>
              <p:cNvSpPr>
                <a:spLocks noGrp="1"/>
              </p:cNvSpPr>
              <p:nvPr>
                <p:ph idx="1"/>
              </p:nvPr>
            </p:nvSpPr>
            <p:spPr>
              <a:xfrm>
                <a:off x="838200" y="1825625"/>
                <a:ext cx="10515600" cy="4411402"/>
              </a:xfrm>
            </p:spPr>
            <p:txBody>
              <a:bodyPr>
                <a:normAutofit/>
              </a:bodyPr>
              <a:lstStyle/>
              <a:p>
                <a:r>
                  <a:rPr lang="zh-CN" altLang="en-US" dirty="0"/>
                  <a:t>给定一个由长度为 </a:t>
                </a:r>
                <a14:m>
                  <m:oMath xmlns:m="http://schemas.openxmlformats.org/officeDocument/2006/math">
                    <m:r>
                      <a:rPr lang="en-US" altLang="zh-CN" b="0" i="1" smtClean="0">
                        <a:latin typeface="Cambria Math" panose="02040503050406030204" pitchFamily="18" charset="0"/>
                      </a:rPr>
                      <m:t>𝑙</m:t>
                    </m:r>
                  </m:oMath>
                </a14:m>
                <a:r>
                  <a:rPr lang="en-US" altLang="zh-CN" b="0" dirty="0"/>
                  <a:t> </a:t>
                </a:r>
                <a:r>
                  <a:rPr lang="zh-CN" altLang="en-US" b="0" dirty="0"/>
                  <a:t>的 </a:t>
                </a:r>
                <a:r>
                  <a:rPr lang="en-US" altLang="zh-CN" b="0" dirty="0"/>
                  <a:t>01 </a:t>
                </a:r>
                <a:r>
                  <a:rPr lang="zh-CN" altLang="en-US" b="0" dirty="0"/>
                  <a:t>字符串构成的集合 </a:t>
                </a:r>
                <a14:m>
                  <m:oMath xmlns:m="http://schemas.openxmlformats.org/officeDocument/2006/math">
                    <m:r>
                      <a:rPr lang="en-US" altLang="zh-CN" b="0" i="1" smtClean="0">
                        <a:latin typeface="Cambria Math" panose="02040503050406030204" pitchFamily="18" charset="0"/>
                      </a:rPr>
                      <m:t>𝑆</m:t>
                    </m:r>
                  </m:oMath>
                </a14:m>
                <a:r>
                  <a:rPr lang="zh-CN" altLang="en-US" b="0" dirty="0"/>
                  <a:t>，并给定 </a:t>
                </a:r>
                <a14:m>
                  <m:oMath xmlns:m="http://schemas.openxmlformats.org/officeDocument/2006/math">
                    <m:r>
                      <a:rPr lang="en-US" altLang="zh-CN" b="0" i="1" smtClean="0">
                        <a:latin typeface="Cambria Math" panose="02040503050406030204" pitchFamily="18" charset="0"/>
                      </a:rPr>
                      <m:t>𝑙</m:t>
                    </m:r>
                  </m:oMath>
                </a14:m>
                <a:r>
                  <a:rPr lang="en-US" altLang="zh-CN" b="0" dirty="0"/>
                  <a:t> </a:t>
                </a:r>
                <a:r>
                  <a:rPr lang="zh-CN" altLang="en-US" b="0" dirty="0"/>
                  <a:t>个 </a:t>
                </a:r>
                <a14:m>
                  <m:oMath xmlns:m="http://schemas.openxmlformats.org/officeDocument/2006/math">
                    <m:r>
                      <a:rPr lang="en-US" altLang="zh-CN" b="0" i="0" smtClean="0">
                        <a:latin typeface="Cambria Math" panose="02040503050406030204" pitchFamily="18" charset="0"/>
                      </a:rPr>
                      <m:t>(0,1]</m:t>
                    </m:r>
                    <m:r>
                      <a:rPr lang="en-US" altLang="zh-CN" b="0" i="1" smtClean="0">
                        <a:latin typeface="Cambria Math" panose="02040503050406030204" pitchFamily="18" charset="0"/>
                      </a:rPr>
                      <m:t> </m:t>
                    </m:r>
                    <m:r>
                      <a:rPr lang="zh-CN" altLang="en-US" i="1">
                        <a:latin typeface="Cambria Math" panose="02040503050406030204" pitchFamily="18" charset="0"/>
                      </a:rPr>
                      <m:t>中</m:t>
                    </m:r>
                  </m:oMath>
                </a14:m>
                <a:r>
                  <a:rPr lang="zh-CN" altLang="en-US" b="0" dirty="0"/>
                  <a:t>的实数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oMath>
                </a14:m>
                <a:r>
                  <a:rPr lang="zh-CN" altLang="en-US" b="0" dirty="0"/>
                  <a:t>（以分数形式给出</a:t>
                </a:r>
                <a:r>
                  <a:rPr lang="zh-CN" altLang="en-US" dirty="0"/>
                  <a:t>）</a:t>
                </a:r>
                <a:r>
                  <a:rPr lang="zh-CN" altLang="en-US" b="0" dirty="0"/>
                  <a:t>。对于每个字符串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b="0" dirty="0"/>
                  <a:t>，计算以下操作步数的期望，对 </a:t>
                </a:r>
                <a14:m>
                  <m:oMath xmlns:m="http://schemas.openxmlformats.org/officeDocument/2006/math">
                    <m:r>
                      <a:rPr lang="en-US" altLang="zh-CN" b="0" i="1" smtClean="0">
                        <a:latin typeface="Cambria Math" panose="02040503050406030204" pitchFamily="18" charset="0"/>
                      </a:rPr>
                      <m:t>998244353</m:t>
                    </m:r>
                  </m:oMath>
                </a14:m>
                <a:r>
                  <a:rPr lang="en-US" altLang="zh-CN" b="0" dirty="0"/>
                  <a:t> </a:t>
                </a:r>
                <a:r>
                  <a:rPr lang="zh-CN" altLang="en-US" b="0" dirty="0"/>
                  <a:t>取模：</a:t>
                </a:r>
                <a:endParaRPr lang="en-US" altLang="zh-CN" b="0" dirty="0"/>
              </a:p>
              <a:p>
                <a:pPr lvl="1"/>
                <a:r>
                  <a:rPr lang="zh-CN" altLang="en-US" dirty="0"/>
                  <a:t>每一次操作中，有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en-US" altLang="zh-CN" b="0" dirty="0"/>
                  <a:t> </a:t>
                </a:r>
                <a:r>
                  <a:rPr lang="zh-CN" altLang="en-US" b="0" dirty="0"/>
                  <a:t>的概率获得字符串 </a:t>
                </a:r>
                <a14:m>
                  <m:oMath xmlns:m="http://schemas.openxmlformats.org/officeDocument/2006/math">
                    <m:r>
                      <a:rPr lang="en-US" altLang="zh-CN" b="0" i="1" smtClean="0">
                        <a:latin typeface="Cambria Math" panose="02040503050406030204" pitchFamily="18" charset="0"/>
                      </a:rPr>
                      <m:t>𝑡</m:t>
                    </m:r>
                  </m:oMath>
                </a14:m>
                <a:r>
                  <a:rPr lang="zh-CN" altLang="en-US" b="0" dirty="0"/>
                  <a:t> 中第 </a:t>
                </a:r>
                <a14:m>
                  <m:oMath xmlns:m="http://schemas.openxmlformats.org/officeDocument/2006/math">
                    <m:r>
                      <a:rPr lang="en-US" altLang="zh-CN" b="0" i="1" smtClean="0">
                        <a:latin typeface="Cambria Math" panose="02040503050406030204" pitchFamily="18" charset="0"/>
                      </a:rPr>
                      <m:t>𝑖</m:t>
                    </m:r>
                  </m:oMath>
                </a14:m>
                <a:r>
                  <a:rPr lang="en-US" altLang="zh-CN" b="0" dirty="0"/>
                  <a:t> </a:t>
                </a:r>
                <a:r>
                  <a:rPr lang="zh-CN" altLang="en-US" dirty="0"/>
                  <a:t>位的字符，有 </a:t>
                </a:r>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en-US" altLang="zh-CN" b="0" dirty="0"/>
                  <a:t> </a:t>
                </a:r>
                <a:r>
                  <a:rPr lang="zh-CN" altLang="en-US" b="0" dirty="0"/>
                  <a:t>的概率不能获得第 </a:t>
                </a:r>
                <a14:m>
                  <m:oMath xmlns:m="http://schemas.openxmlformats.org/officeDocument/2006/math">
                    <m:r>
                      <a:rPr lang="en-US" altLang="zh-CN" b="0" i="1" smtClean="0">
                        <a:latin typeface="Cambria Math" panose="02040503050406030204" pitchFamily="18" charset="0"/>
                      </a:rPr>
                      <m:t>𝑖</m:t>
                    </m:r>
                  </m:oMath>
                </a14:m>
                <a:r>
                  <a:rPr lang="en-US" altLang="zh-CN" b="0" dirty="0"/>
                  <a:t> </a:t>
                </a:r>
                <a:r>
                  <a:rPr lang="zh-CN" altLang="en-US" b="0" dirty="0"/>
                  <a:t>位的信息，所有随机过程独立。当操作获得的所有信息可以在 </a:t>
                </a:r>
                <a14:m>
                  <m:oMath xmlns:m="http://schemas.openxmlformats.org/officeDocument/2006/math">
                    <m:r>
                      <a:rPr lang="en-US" altLang="zh-CN" b="0" i="1" smtClean="0">
                        <a:latin typeface="Cambria Math" panose="02040503050406030204" pitchFamily="18" charset="0"/>
                      </a:rPr>
                      <m:t>𝑆</m:t>
                    </m:r>
                  </m:oMath>
                </a14:m>
                <a:r>
                  <a:rPr lang="zh-CN" altLang="en-US" b="0" dirty="0"/>
                  <a:t> </a:t>
                </a:r>
                <a:r>
                  <a:rPr lang="zh-CN" altLang="en-US" dirty="0"/>
                  <a:t>中</a:t>
                </a:r>
                <a:r>
                  <a:rPr lang="zh-CN" altLang="en-US" b="0" dirty="0"/>
                  <a:t>唯一确定字符串 </a:t>
                </a:r>
                <a14:m>
                  <m:oMath xmlns:m="http://schemas.openxmlformats.org/officeDocument/2006/math">
                    <m:r>
                      <a:rPr lang="en-US" altLang="zh-CN" b="0" i="1" smtClean="0">
                        <a:latin typeface="Cambria Math" panose="02040503050406030204" pitchFamily="18" charset="0"/>
                      </a:rPr>
                      <m:t>𝑡</m:t>
                    </m:r>
                    <m:r>
                      <a:rPr lang="en-US" altLang="zh-CN" b="0" i="0" smtClean="0">
                        <a:latin typeface="Cambria Math" panose="02040503050406030204" pitchFamily="18" charset="0"/>
                      </a:rPr>
                      <m:t> </m:t>
                    </m:r>
                    <m:r>
                      <a:rPr lang="zh-CN" altLang="en-US" i="1">
                        <a:latin typeface="Cambria Math" panose="02040503050406030204" pitchFamily="18" charset="0"/>
                      </a:rPr>
                      <m:t>时停止操作，</m:t>
                    </m:r>
                  </m:oMath>
                </a14:m>
                <a:r>
                  <a:rPr lang="zh-CN" altLang="en-US" b="0" dirty="0"/>
                  <a:t>否则重复进行操作。</a:t>
                </a:r>
                <a:endParaRPr lang="en-US" altLang="zh-CN" b="0" dirty="0"/>
              </a:p>
              <a:p>
                <a:endParaRPr lang="en-US" altLang="zh-CN" dirty="0"/>
              </a:p>
              <a:p>
                <a:r>
                  <a:rPr lang="en-US" altLang="zh-CN" dirty="0"/>
                  <a:t>10 </a:t>
                </a:r>
                <a:r>
                  <a:rPr lang="zh-CN" altLang="en-US" dirty="0"/>
                  <a:t>组数据，每组数据</a:t>
                </a:r>
                <a14:m>
                  <m:oMath xmlns:m="http://schemas.openxmlformats.org/officeDocument/2006/math">
                    <m:r>
                      <a:rPr lang="zh-CN" altLang="en-US" b="0" i="1" dirty="0">
                        <a:latin typeface="Cambria Math" panose="02040503050406030204" pitchFamily="18" charset="0"/>
                      </a:rPr>
                      <m:t>中</m:t>
                    </m:r>
                    <m:r>
                      <a:rPr lang="en-US" altLang="zh-CN" b="0" i="1" dirty="0" smtClean="0">
                        <a:latin typeface="Cambria Math" panose="02040503050406030204" pitchFamily="18" charset="0"/>
                      </a:rPr>
                      <m:t> </m:t>
                    </m:r>
                    <m:r>
                      <a:rPr lang="en-US" altLang="zh-CN" b="0" i="1" smtClean="0">
                        <a:latin typeface="Cambria Math" panose="02040503050406030204" pitchFamily="18" charset="0"/>
                      </a:rPr>
                      <m:t>𝑙</m:t>
                    </m:r>
                    <m:r>
                      <a:rPr lang="en-US" altLang="zh-CN" b="0" i="1" smtClean="0">
                        <a:latin typeface="Cambria Math" panose="02040503050406030204" pitchFamily="18" charset="0"/>
                      </a:rPr>
                      <m:t>≤15</m:t>
                    </m:r>
                  </m:oMath>
                </a14:m>
                <a:r>
                  <a:rPr lang="zh-CN" altLang="en-US" b="0" dirty="0"/>
                  <a:t>。</a:t>
                </a:r>
                <a:endParaRPr lang="en-US" altLang="zh-CN" b="0" dirty="0"/>
              </a:p>
            </p:txBody>
          </p:sp>
        </mc:Choice>
        <mc:Fallback xmlns="">
          <p:sp>
            <p:nvSpPr>
              <p:cNvPr id="3" name="内容占位符 2">
                <a:extLst>
                  <a:ext uri="{FF2B5EF4-FFF2-40B4-BE49-F238E27FC236}">
                    <a16:creationId xmlns:a16="http://schemas.microsoft.com/office/drawing/2014/main" id="{713927CD-4E1A-9FDB-2A47-9D62637A8D3A}"/>
                  </a:ext>
                </a:extLst>
              </p:cNvPr>
              <p:cNvSpPr>
                <a:spLocks noGrp="1" noRot="1" noChangeAspect="1" noMove="1" noResize="1" noEditPoints="1" noAdjustHandles="1" noChangeArrowheads="1" noChangeShapeType="1" noTextEdit="1"/>
              </p:cNvSpPr>
              <p:nvPr>
                <p:ph idx="1"/>
              </p:nvPr>
            </p:nvSpPr>
            <p:spPr>
              <a:xfrm>
                <a:off x="838200" y="1825625"/>
                <a:ext cx="10515600" cy="4411402"/>
              </a:xfrm>
              <a:blipFill>
                <a:blip r:embed="rId2"/>
                <a:stretch>
                  <a:fillRect l="-1043" t="-2348"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189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dirty="0"/>
                  <a:t>对于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，定义集合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e>
                      <m:sup>
                        <m:r>
                          <a:rPr lang="en-US" altLang="zh-CN" b="0" i="1" smtClean="0">
                            <a:latin typeface="Cambria Math" panose="02040503050406030204" pitchFamily="18" charset="0"/>
                          </a:rPr>
                          <m:t>𝑙</m:t>
                        </m:r>
                      </m:sup>
                    </m:sSup>
                    <m:r>
                      <a:rPr lang="zh-CN" altLang="en-US" i="1">
                        <a:latin typeface="Cambria Math" panose="02040503050406030204" pitchFamily="18" charset="0"/>
                      </a:rPr>
                      <m:t>，</m:t>
                    </m:r>
                  </m:oMath>
                </a14:m>
                <a:r>
                  <a:rPr lang="zh-CN" altLang="en-US" dirty="0"/>
                  <a:t>其中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en-US" altLang="zh-CN" b="0" i="0" smtClean="0">
                        <a:latin typeface="Cambria Math" panose="02040503050406030204" pitchFamily="18" charset="0"/>
                      </a:rPr>
                      <m:t> </m:t>
                    </m:r>
                    <m:r>
                      <a:rPr lang="zh-CN" altLang="en-US" i="1">
                        <a:latin typeface="Cambria Math" panose="02040503050406030204" pitchFamily="18" charset="0"/>
                      </a:rPr>
                      <m:t>当且仅</m:t>
                    </m:r>
                  </m:oMath>
                </a14:m>
                <a:r>
                  <a:rPr lang="zh-CN" altLang="en-US" dirty="0"/>
                  <a:t>当 </a:t>
                </a:r>
                <a14:m>
                  <m:oMath xmlns:m="http://schemas.openxmlformats.org/officeDocument/2006/math">
                    <m:r>
                      <a:rPr lang="en-US" altLang="zh-CN" b="0" i="1" dirty="0" smtClean="0">
                        <a:latin typeface="Cambria Math" panose="02040503050406030204" pitchFamily="18" charset="0"/>
                      </a:rPr>
                      <m:t>𝑠</m:t>
                    </m:r>
                  </m:oMath>
                </a14:m>
                <a:r>
                  <a:rPr lang="zh-CN" altLang="en-US" dirty="0"/>
                  <a:t> 中为 </a:t>
                </a:r>
                <a14:m>
                  <m:oMath xmlns:m="http://schemas.openxmlformats.org/officeDocument/2006/math">
                    <m:r>
                      <a:rPr lang="en-US" altLang="zh-CN" b="0" i="1" smtClean="0">
                        <a:latin typeface="Cambria Math" panose="02040503050406030204" pitchFamily="18" charset="0"/>
                      </a:rPr>
                      <m:t>1</m:t>
                    </m:r>
                  </m:oMath>
                </a14:m>
                <a:r>
                  <a:rPr lang="zh-CN" altLang="en-US" dirty="0"/>
                  <a:t> 的位给出 </a:t>
                </a:r>
                <a14:m>
                  <m:oMath xmlns:m="http://schemas.openxmlformats.org/officeDocument/2006/math">
                    <m:r>
                      <a:rPr lang="en-US" altLang="zh-CN" b="0" i="1" smtClean="0">
                        <a:latin typeface="Cambria Math" panose="02040503050406030204" pitchFamily="18" charset="0"/>
                      </a:rPr>
                      <m:t>𝑡</m:t>
                    </m:r>
                  </m:oMath>
                </a14:m>
                <a:r>
                  <a:rPr lang="zh-CN" altLang="en-US" dirty="0"/>
                  <a:t> 的信息，为 </a:t>
                </a:r>
                <a14:m>
                  <m:oMath xmlns:m="http://schemas.openxmlformats.org/officeDocument/2006/math">
                    <m:r>
                      <a:rPr lang="en-US" altLang="zh-CN" b="0" i="1" smtClean="0">
                        <a:latin typeface="Cambria Math" panose="02040503050406030204" pitchFamily="18" charset="0"/>
                      </a:rPr>
                      <m:t>0</m:t>
                    </m:r>
                  </m:oMath>
                </a14:m>
                <a:r>
                  <a:rPr lang="zh-CN" altLang="en-US" dirty="0"/>
                  <a:t> 的位不给出信息时，可以在 </a:t>
                </a:r>
                <a14:m>
                  <m:oMath xmlns:m="http://schemas.openxmlformats.org/officeDocument/2006/math">
                    <m:r>
                      <a:rPr lang="en-US" altLang="zh-CN" b="0" i="1" smtClean="0">
                        <a:latin typeface="Cambria Math" panose="02040503050406030204" pitchFamily="18" charset="0"/>
                      </a:rPr>
                      <m:t>𝑆</m:t>
                    </m:r>
                  </m:oMath>
                </a14:m>
                <a:r>
                  <a:rPr lang="zh-CN" altLang="en-US" dirty="0"/>
                  <a:t> 中唯一确定 </a:t>
                </a:r>
                <a14:m>
                  <m:oMath xmlns:m="http://schemas.openxmlformats.org/officeDocument/2006/math">
                    <m:r>
                      <a:rPr lang="en-US" altLang="zh-CN" b="0" i="1" smtClean="0">
                        <a:latin typeface="Cambria Math" panose="02040503050406030204" pitchFamily="18" charset="0"/>
                      </a:rPr>
                      <m:t>𝑡</m:t>
                    </m:r>
                  </m:oMath>
                </a14:m>
                <a:r>
                  <a:rPr lang="zh-CN" altLang="en-US" dirty="0"/>
                  <a:t>。我们说明以下两个事实以给出本题解法：</a:t>
                </a:r>
                <a:endParaRPr lang="en-US" altLang="zh-CN" dirty="0"/>
              </a:p>
              <a:p>
                <a:endParaRPr lang="en-US" altLang="zh-CN" dirty="0"/>
              </a:p>
              <a:p>
                <a:r>
                  <a:rPr lang="zh-CN" altLang="en-US" dirty="0"/>
                  <a:t>事实 </a:t>
                </a:r>
                <a:r>
                  <a:rPr lang="en-US" altLang="zh-CN" dirty="0"/>
                  <a:t>1</a:t>
                </a:r>
                <a:r>
                  <a:rPr lang="zh-CN" altLang="en-US" dirty="0"/>
                  <a:t>：</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rPr>
                      <m:t>)</m:t>
                    </m:r>
                  </m:oMath>
                </a14:m>
                <a:r>
                  <a:rPr lang="zh-CN" altLang="en-US" dirty="0"/>
                  <a:t>，且我们可以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rPr>
                      <m:t>)</m:t>
                    </m:r>
                  </m:oMath>
                </a14:m>
                <a:r>
                  <a:rPr lang="zh-CN" altLang="en-US" dirty="0"/>
                  <a:t> 处理出所有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a:t>
                </a:r>
                <a:endParaRPr lang="en-US" altLang="zh-CN" dirty="0"/>
              </a:p>
              <a:p>
                <a:endParaRPr lang="en-US" altLang="zh-CN" dirty="0"/>
              </a:p>
              <a:p>
                <a:r>
                  <a:rPr lang="zh-CN" altLang="en-US" dirty="0"/>
                  <a:t>事实 </a:t>
                </a:r>
                <a:r>
                  <a:rPr lang="en-US" altLang="zh-CN" dirty="0"/>
                  <a:t>2</a:t>
                </a:r>
                <a:r>
                  <a:rPr lang="zh-CN" altLang="en-US" dirty="0"/>
                  <a:t>：我们可以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rPr>
                      <m:t>𝑙</m:t>
                    </m:r>
                    <m:r>
                      <a:rPr lang="en-US" altLang="zh-CN" b="0" i="1" smtClean="0">
                        <a:latin typeface="Cambria Math" panose="02040503050406030204" pitchFamily="18" charset="0"/>
                      </a:rPr>
                      <m:t>)</m:t>
                    </m:r>
                  </m:oMath>
                </a14:m>
                <a:r>
                  <a:rPr lang="zh-CN" altLang="en-US" dirty="0"/>
                  <a:t> 全局预处理、</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oMath>
                </a14:m>
                <a:r>
                  <a:rPr lang="zh-CN" altLang="en-US" dirty="0"/>
                  <a:t> 给出字符串 </a:t>
                </a:r>
                <a14:m>
                  <m:oMath xmlns:m="http://schemas.openxmlformats.org/officeDocument/2006/math">
                    <m:r>
                      <a:rPr lang="en-US" altLang="zh-CN" b="0" i="1" smtClean="0">
                        <a:latin typeface="Cambria Math" panose="02040503050406030204" pitchFamily="18" charset="0"/>
                      </a:rPr>
                      <m:t>𝑡</m:t>
                    </m:r>
                  </m:oMath>
                </a14:m>
                <a:r>
                  <a:rPr lang="zh-CN" altLang="en-US" dirty="0"/>
                  <a:t> 对应的答案。</a:t>
                </a:r>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238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b="1" dirty="0"/>
                  <a:t>事实 </a:t>
                </a:r>
                <a:r>
                  <a:rPr lang="en-US" altLang="zh-CN" b="1" dirty="0"/>
                  <a:t>1</a:t>
                </a:r>
                <a:r>
                  <a:rPr lang="zh-CN" altLang="en-US" b="1" dirty="0"/>
                  <a:t>：</a:t>
                </a:r>
                <a14:m>
                  <m:oMath xmlns:m="http://schemas.openxmlformats.org/officeDocument/2006/math">
                    <m:nary>
                      <m:naryPr>
                        <m:chr m:val="∑"/>
                        <m:supHide m:val="on"/>
                        <m:ctrlPr>
                          <a:rPr lang="en-US" altLang="zh-CN" b="1" i="1" smtClean="0">
                            <a:latin typeface="Cambria Math" panose="02040503050406030204" pitchFamily="18" charset="0"/>
                          </a:rPr>
                        </m:ctrlPr>
                      </m:naryPr>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sub>
                      <m:sup/>
                      <m:e>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𝒕</m:t>
                            </m:r>
                          </m:sub>
                        </m:sSub>
                        <m:r>
                          <a:rPr lang="en-US" altLang="zh-CN" b="1" i="1" smtClean="0">
                            <a:latin typeface="Cambria Math" panose="02040503050406030204" pitchFamily="18" charset="0"/>
                          </a:rPr>
                          <m:t>|</m:t>
                        </m:r>
                      </m:e>
                    </m:nary>
                    <m:r>
                      <a:rPr lang="en-US" altLang="zh-CN" b="1" i="1" smtClean="0">
                        <a:latin typeface="Cambria Math" panose="02040503050406030204" pitchFamily="18" charset="0"/>
                      </a:rPr>
                      <m:t>=</m:t>
                    </m:r>
                    <m:r>
                      <a:rPr lang="en-US" altLang="zh-CN" b="1" i="1" smtClean="0">
                        <a:latin typeface="Cambria Math" panose="02040503050406030204" pitchFamily="18" charset="0"/>
                      </a:rPr>
                      <m:t>𝑶</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𝟑</m:t>
                        </m:r>
                      </m:e>
                      <m:sup>
                        <m:r>
                          <a:rPr lang="en-US" altLang="zh-CN" b="1" i="1" smtClean="0">
                            <a:latin typeface="Cambria Math" panose="02040503050406030204" pitchFamily="18" charset="0"/>
                          </a:rPr>
                          <m:t>𝒍</m:t>
                        </m:r>
                      </m:sup>
                    </m:sSup>
                    <m:r>
                      <a:rPr lang="en-US" altLang="zh-CN" b="1" i="1" smtClean="0">
                        <a:latin typeface="Cambria Math" panose="02040503050406030204" pitchFamily="18" charset="0"/>
                      </a:rPr>
                      <m:t>)</m:t>
                    </m:r>
                  </m:oMath>
                </a14:m>
                <a:r>
                  <a:rPr lang="zh-CN" altLang="en-US" b="1" dirty="0"/>
                  <a:t>，且我们可以 </a:t>
                </a:r>
                <a14:m>
                  <m:oMath xmlns:m="http://schemas.openxmlformats.org/officeDocument/2006/math">
                    <m:r>
                      <a:rPr lang="en-US" altLang="zh-CN" b="1" i="1" smtClean="0">
                        <a:latin typeface="Cambria Math" panose="02040503050406030204" pitchFamily="18" charset="0"/>
                      </a:rPr>
                      <m:t>𝑶</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𝟑</m:t>
                        </m:r>
                      </m:e>
                      <m:sup>
                        <m:r>
                          <a:rPr lang="en-US" altLang="zh-CN" b="1" i="1" smtClean="0">
                            <a:latin typeface="Cambria Math" panose="02040503050406030204" pitchFamily="18" charset="0"/>
                          </a:rPr>
                          <m:t>𝒍</m:t>
                        </m:r>
                      </m:sup>
                    </m:sSup>
                    <m:r>
                      <a:rPr lang="en-US" altLang="zh-CN" b="1" i="1" smtClean="0">
                        <a:latin typeface="Cambria Math" panose="02040503050406030204" pitchFamily="18" charset="0"/>
                      </a:rPr>
                      <m:t>)</m:t>
                    </m:r>
                  </m:oMath>
                </a14:m>
                <a:r>
                  <a:rPr lang="zh-CN" altLang="en-US" b="1" dirty="0"/>
                  <a:t> 处理出所有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𝒕</m:t>
                        </m:r>
                      </m:sub>
                    </m:sSub>
                    <m:r>
                      <a:rPr lang="zh-CN" altLang="en-US" b="1" i="1">
                        <a:latin typeface="Cambria Math" panose="02040503050406030204" pitchFamily="18" charset="0"/>
                      </a:rPr>
                      <m:t>。</m:t>
                    </m:r>
                  </m:oMath>
                </a14:m>
                <a:endParaRPr lang="en-US" altLang="zh-CN" b="1" dirty="0"/>
              </a:p>
              <a:p>
                <a:endParaRPr lang="en-US" altLang="zh-CN" dirty="0"/>
              </a:p>
              <a:p>
                <a:r>
                  <a:rPr lang="zh-CN" altLang="en-US" dirty="0"/>
                  <a:t>对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0,1,2</m:t>
                            </m:r>
                          </m:e>
                        </m:d>
                      </m:e>
                      <m:sup>
                        <m:r>
                          <a:rPr lang="en-US" altLang="zh-CN" i="1">
                            <a:latin typeface="Cambria Math" panose="02040503050406030204" pitchFamily="18" charset="0"/>
                          </a:rPr>
                          <m:t>𝑙</m:t>
                        </m:r>
                      </m:sup>
                    </m:sSup>
                  </m:oMath>
                </a14:m>
                <a:r>
                  <a:rPr lang="zh-CN" altLang="en-US" dirty="0"/>
                  <a:t> 定义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sub>
                      <m:sup/>
                      <m:e>
                        <m:r>
                          <a:rPr lang="en-US" altLang="zh-CN" b="0" i="1" smtClean="0">
                            <a:latin typeface="Cambria Math" panose="02040503050406030204" pitchFamily="18" charset="0"/>
                          </a:rPr>
                          <m:t>[∀0≤</m:t>
                        </m:r>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m:t>
                        </m:r>
                      </m:e>
                    </m:nary>
                  </m:oMath>
                </a14:m>
                <a:r>
                  <a:rPr lang="zh-CN" altLang="en-US" dirty="0"/>
                  <a:t>，也就是 </a:t>
                </a:r>
                <a:r>
                  <a:rPr lang="en-US" altLang="zh-CN" dirty="0"/>
                  <a:t>2 </a:t>
                </a:r>
                <a:r>
                  <a:rPr lang="zh-CN" altLang="en-US" dirty="0"/>
                  <a:t>看作通配符的情况下 </a:t>
                </a:r>
                <a14:m>
                  <m:oMath xmlns:m="http://schemas.openxmlformats.org/officeDocument/2006/math">
                    <m:r>
                      <a:rPr lang="en-US" altLang="zh-CN" b="0" i="1" smtClean="0">
                        <a:latin typeface="Cambria Math" panose="02040503050406030204" pitchFamily="18" charset="0"/>
                      </a:rPr>
                      <m:t>𝑆</m:t>
                    </m:r>
                  </m:oMath>
                </a14:m>
                <a:r>
                  <a:rPr lang="zh-CN" altLang="en-US" dirty="0"/>
                  <a:t> 有多少个跟 </a:t>
                </a:r>
                <a14:m>
                  <m:oMath xmlns:m="http://schemas.openxmlformats.org/officeDocument/2006/math">
                    <m:r>
                      <a:rPr lang="en-US" altLang="zh-CN" b="0" i="1" smtClean="0">
                        <a:latin typeface="Cambria Math" panose="02040503050406030204" pitchFamily="18" charset="0"/>
                      </a:rPr>
                      <m:t>𝑠</m:t>
                    </m:r>
                  </m:oMath>
                </a14:m>
                <a:r>
                  <a:rPr lang="zh-CN" altLang="en-US" dirty="0"/>
                  <a:t> 匹配。</a:t>
                </a:r>
                <a:endParaRPr lang="en-US" altLang="zh-CN" dirty="0"/>
              </a:p>
              <a:p>
                <a:endParaRPr lang="en-US" altLang="zh-CN" dirty="0"/>
              </a:p>
              <a:p>
                <a:r>
                  <a:rPr lang="zh-CN" altLang="en-US" dirty="0"/>
                  <a:t>我们可以这样构造出所有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=1</m:t>
                    </m:r>
                  </m:oMath>
                </a14:m>
                <a:r>
                  <a:rPr lang="zh-CN" altLang="en-US" dirty="0"/>
                  <a:t> 时，不妨假设唯一匹配的字符串为 </a:t>
                </a:r>
                <a14:m>
                  <m:oMath xmlns:m="http://schemas.openxmlformats.org/officeDocument/2006/math">
                    <m:r>
                      <a:rPr lang="en-US" altLang="zh-CN" b="0" i="1" smtClean="0">
                        <a:latin typeface="Cambria Math" panose="02040503050406030204" pitchFamily="18" charset="0"/>
                      </a:rPr>
                      <m:t>𝑡</m:t>
                    </m:r>
                  </m:oMath>
                </a14:m>
                <a:r>
                  <a:rPr lang="zh-CN" altLang="en-US" dirty="0"/>
                  <a:t>，那么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 里根据 </a:t>
                </a:r>
                <a14:m>
                  <m:oMath xmlns:m="http://schemas.openxmlformats.org/officeDocument/2006/math">
                    <m:r>
                      <a:rPr lang="en-US" altLang="zh-CN" b="0" i="1" smtClean="0">
                        <a:latin typeface="Cambria Math" panose="02040503050406030204" pitchFamily="18" charset="0"/>
                      </a:rPr>
                      <m:t>𝑠</m:t>
                    </m:r>
                  </m:oMath>
                </a14:m>
                <a:r>
                  <a:rPr lang="zh-CN" altLang="en-US" dirty="0"/>
                  <a:t> 每一位是否是通配符加上一个字符串，因为当 </a:t>
                </a:r>
                <a14:m>
                  <m:oMath xmlns:m="http://schemas.openxmlformats.org/officeDocument/2006/math">
                    <m:r>
                      <a:rPr lang="en-US" altLang="zh-CN" b="0" i="1" smtClean="0">
                        <a:latin typeface="Cambria Math" panose="02040503050406030204" pitchFamily="18" charset="0"/>
                      </a:rPr>
                      <m:t>𝑠</m:t>
                    </m:r>
                  </m:oMath>
                </a14:m>
                <a:r>
                  <a:rPr lang="zh-CN" altLang="en-US" dirty="0"/>
                  <a:t> 里信息被展示后可以唯一确定 </a:t>
                </a:r>
                <a14:m>
                  <m:oMath xmlns:m="http://schemas.openxmlformats.org/officeDocument/2006/math">
                    <m:r>
                      <a:rPr lang="en-US" altLang="zh-CN" b="0" i="1" smtClean="0">
                        <a:latin typeface="Cambria Math" panose="02040503050406030204" pitchFamily="18" charset="0"/>
                      </a:rPr>
                      <m:t>𝑡</m:t>
                    </m:r>
                  </m:oMath>
                </a14:m>
                <a:r>
                  <a:rPr lang="zh-CN" altLang="en-US" dirty="0"/>
                  <a:t>；否则 </a:t>
                </a:r>
                <a14:m>
                  <m:oMath xmlns:m="http://schemas.openxmlformats.org/officeDocument/2006/math">
                    <m:r>
                      <a:rPr lang="en-US" altLang="zh-CN" b="0" i="1" smtClean="0">
                        <a:latin typeface="Cambria Math" panose="02040503050406030204" pitchFamily="18" charset="0"/>
                      </a:rPr>
                      <m:t>𝑠</m:t>
                    </m:r>
                  </m:oMath>
                </a14:m>
                <a:r>
                  <a:rPr lang="zh-CN" altLang="en-US" dirty="0"/>
                  <a:t> 里的信息出现后不能确定或不存在这样的串，因此不往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 里添加字符串。</a:t>
                </a:r>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196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23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b="1" dirty="0"/>
                  <a:t>事实 </a:t>
                </a:r>
                <a:r>
                  <a:rPr lang="en-US" altLang="zh-CN" b="1" dirty="0"/>
                  <a:t>1</a:t>
                </a:r>
                <a:r>
                  <a:rPr lang="zh-CN" altLang="en-US" b="1" dirty="0"/>
                  <a:t>：</a:t>
                </a:r>
                <a14:m>
                  <m:oMath xmlns:m="http://schemas.openxmlformats.org/officeDocument/2006/math">
                    <m:nary>
                      <m:naryPr>
                        <m:chr m:val="∑"/>
                        <m:supHide m:val="on"/>
                        <m:ctrlPr>
                          <a:rPr lang="en-US" altLang="zh-CN" b="1" i="1" smtClean="0">
                            <a:latin typeface="Cambria Math" panose="02040503050406030204" pitchFamily="18" charset="0"/>
                          </a:rPr>
                        </m:ctrlPr>
                      </m:naryPr>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sub>
                      <m:sup/>
                      <m:e>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𝒕</m:t>
                            </m:r>
                          </m:sub>
                        </m:sSub>
                        <m:r>
                          <a:rPr lang="en-US" altLang="zh-CN" b="1" i="1" smtClean="0">
                            <a:latin typeface="Cambria Math" panose="02040503050406030204" pitchFamily="18" charset="0"/>
                          </a:rPr>
                          <m:t>|</m:t>
                        </m:r>
                      </m:e>
                    </m:nary>
                    <m:r>
                      <a:rPr lang="en-US" altLang="zh-CN" b="1" i="1" smtClean="0">
                        <a:latin typeface="Cambria Math" panose="02040503050406030204" pitchFamily="18" charset="0"/>
                      </a:rPr>
                      <m:t>=</m:t>
                    </m:r>
                    <m:r>
                      <a:rPr lang="en-US" altLang="zh-CN" b="1" i="1" smtClean="0">
                        <a:latin typeface="Cambria Math" panose="02040503050406030204" pitchFamily="18" charset="0"/>
                      </a:rPr>
                      <m:t>𝑶</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𝟑</m:t>
                        </m:r>
                      </m:e>
                      <m:sup>
                        <m:r>
                          <a:rPr lang="en-US" altLang="zh-CN" b="1" i="1" smtClean="0">
                            <a:latin typeface="Cambria Math" panose="02040503050406030204" pitchFamily="18" charset="0"/>
                          </a:rPr>
                          <m:t>𝒍</m:t>
                        </m:r>
                      </m:sup>
                    </m:sSup>
                    <m:r>
                      <a:rPr lang="en-US" altLang="zh-CN" b="1" i="1" smtClean="0">
                        <a:latin typeface="Cambria Math" panose="02040503050406030204" pitchFamily="18" charset="0"/>
                      </a:rPr>
                      <m:t>)</m:t>
                    </m:r>
                  </m:oMath>
                </a14:m>
                <a:r>
                  <a:rPr lang="zh-CN" altLang="en-US" b="1" dirty="0"/>
                  <a:t>，且我们可以 </a:t>
                </a:r>
                <a14:m>
                  <m:oMath xmlns:m="http://schemas.openxmlformats.org/officeDocument/2006/math">
                    <m:r>
                      <a:rPr lang="en-US" altLang="zh-CN" b="1" i="1" smtClean="0">
                        <a:latin typeface="Cambria Math" panose="02040503050406030204" pitchFamily="18" charset="0"/>
                      </a:rPr>
                      <m:t>𝑶</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𝟑</m:t>
                        </m:r>
                      </m:e>
                      <m:sup>
                        <m:r>
                          <a:rPr lang="en-US" altLang="zh-CN" b="1" i="1" smtClean="0">
                            <a:latin typeface="Cambria Math" panose="02040503050406030204" pitchFamily="18" charset="0"/>
                          </a:rPr>
                          <m:t>𝒍</m:t>
                        </m:r>
                      </m:sup>
                    </m:sSup>
                    <m:r>
                      <a:rPr lang="en-US" altLang="zh-CN" b="1" i="1" smtClean="0">
                        <a:latin typeface="Cambria Math" panose="02040503050406030204" pitchFamily="18" charset="0"/>
                      </a:rPr>
                      <m:t>)</m:t>
                    </m:r>
                  </m:oMath>
                </a14:m>
                <a:r>
                  <a:rPr lang="zh-CN" altLang="en-US" b="1" dirty="0"/>
                  <a:t> 处理出所有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𝒕</m:t>
                        </m:r>
                      </m:sub>
                    </m:sSub>
                    <m:r>
                      <a:rPr lang="zh-CN" altLang="en-US" b="1" i="1">
                        <a:latin typeface="Cambria Math" panose="02040503050406030204" pitchFamily="18" charset="0"/>
                      </a:rPr>
                      <m:t>。</m:t>
                    </m:r>
                  </m:oMath>
                </a14:m>
                <a:endParaRPr lang="en-US" altLang="zh-CN" b="1" dirty="0"/>
              </a:p>
              <a:p>
                <a:endParaRPr lang="en-US" altLang="zh-CN" dirty="0"/>
              </a:p>
              <a:p>
                <a:r>
                  <a:rPr lang="zh-CN" altLang="en-US" dirty="0"/>
                  <a:t>通过预处理三进制下的类似 </a:t>
                </a:r>
                <a:r>
                  <a:rPr lang="en-US" altLang="zh-CN" dirty="0" err="1"/>
                  <a:t>lowbit</a:t>
                </a:r>
                <a:r>
                  <a:rPr lang="en-US" altLang="zh-CN" dirty="0"/>
                  <a:t> </a:t>
                </a:r>
                <a:r>
                  <a:rPr lang="zh-CN" altLang="en-US" dirty="0"/>
                  <a:t>状物，可以容易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𝑙</m:t>
                            </m:r>
                          </m:sup>
                        </m:sSup>
                      </m:e>
                    </m:d>
                  </m:oMath>
                </a14:m>
                <a:r>
                  <a:rPr lang="zh-CN" altLang="en-US" dirty="0"/>
                  <a:t> 算出所有的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sub>
                    </m:sSub>
                  </m:oMath>
                </a14:m>
                <a:r>
                  <a:rPr lang="zh-CN" altLang="en-US" dirty="0"/>
                  <a:t>。</a:t>
                </a:r>
                <a:endParaRPr lang="en-US" altLang="zh-CN" dirty="0"/>
              </a:p>
              <a:p>
                <a:endParaRPr lang="en-US" altLang="zh-CN" dirty="0"/>
              </a:p>
              <a:p>
                <a:r>
                  <a:rPr lang="zh-CN" altLang="en-US" dirty="0"/>
                  <a:t>由于我们只关心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sub>
                    </m:sSub>
                  </m:oMath>
                </a14:m>
                <a:r>
                  <a:rPr lang="en-US" altLang="zh-CN" dirty="0"/>
                  <a:t> </a:t>
                </a:r>
                <a:r>
                  <a:rPr lang="zh-CN" altLang="en-US" dirty="0"/>
                  <a:t>是不是 </a:t>
                </a:r>
                <a:r>
                  <a:rPr lang="en-US" altLang="zh-CN" dirty="0"/>
                  <a:t>1</a:t>
                </a:r>
                <a:r>
                  <a:rPr lang="zh-CN" altLang="en-US" dirty="0"/>
                  <a:t>，可以记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&gt;0</m:t>
                    </m:r>
                  </m:oMath>
                </a14:m>
                <a:r>
                  <a:rPr lang="en-US" altLang="zh-CN" dirty="0"/>
                  <a:t> </a:t>
                </a:r>
                <a:r>
                  <a:rPr lang="zh-CN" altLang="en-US" dirty="0"/>
                  <a:t>时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sub>
                    </m:sSub>
                  </m:oMath>
                </a14:m>
                <a:r>
                  <a:rPr lang="en-US" altLang="zh-CN" dirty="0"/>
                  <a:t> </a:t>
                </a:r>
                <a:r>
                  <a:rPr lang="zh-CN" altLang="en-US" dirty="0"/>
                  <a:t>为唯一匹配的串的编号，</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=−1</m:t>
                    </m:r>
                  </m:oMath>
                </a14:m>
                <a:r>
                  <a:rPr lang="en-US" altLang="zh-CN" dirty="0"/>
                  <a:t> </a:t>
                </a:r>
                <a:r>
                  <a:rPr lang="zh-CN" altLang="en-US" dirty="0"/>
                  <a:t>时表示匹配数大于 </a:t>
                </a:r>
                <a:r>
                  <a:rPr lang="en-US" altLang="zh-CN" dirty="0"/>
                  <a:t>1</a:t>
                </a:r>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=0</m:t>
                    </m:r>
                  </m:oMath>
                </a14:m>
                <a:r>
                  <a:rPr lang="en-US" altLang="zh-CN" dirty="0"/>
                  <a:t> </a:t>
                </a:r>
                <a:r>
                  <a:rPr lang="zh-CN" altLang="en-US" dirty="0"/>
                  <a:t>表示没匹配，这样不需要维护额外的信息。</a:t>
                </a:r>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196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955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a:xfrm>
                <a:off x="838200" y="1825625"/>
                <a:ext cx="10515600" cy="4667250"/>
              </a:xfrm>
            </p:spPr>
            <p:txBody>
              <a:bodyPr>
                <a:normAutofit/>
              </a:bodyPr>
              <a:lstStyle/>
              <a:p>
                <a:r>
                  <a:rPr lang="zh-CN" altLang="en-US" b="1" dirty="0"/>
                  <a:t>事实 </a:t>
                </a:r>
                <a:r>
                  <a:rPr lang="en-US" altLang="zh-CN" b="1" dirty="0"/>
                  <a:t>2</a:t>
                </a:r>
                <a:r>
                  <a:rPr lang="zh-CN" altLang="en-US" b="1" dirty="0"/>
                  <a:t>：我们可以 </a:t>
                </a:r>
                <a14:m>
                  <m:oMath xmlns:m="http://schemas.openxmlformats.org/officeDocument/2006/math">
                    <m:r>
                      <a:rPr lang="en-US" altLang="zh-CN" b="1" i="1">
                        <a:latin typeface="Cambria Math" panose="02040503050406030204" pitchFamily="18" charset="0"/>
                      </a:rPr>
                      <m:t>𝑶</m:t>
                    </m:r>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𝒍</m:t>
                        </m:r>
                      </m:sup>
                    </m:sSup>
                    <m:r>
                      <a:rPr lang="en-US" altLang="zh-CN" b="1" i="1">
                        <a:latin typeface="Cambria Math" panose="02040503050406030204" pitchFamily="18" charset="0"/>
                      </a:rPr>
                      <m:t>𝒍</m:t>
                    </m:r>
                    <m:r>
                      <a:rPr lang="en-US" altLang="zh-CN" b="1" i="1">
                        <a:latin typeface="Cambria Math" panose="02040503050406030204" pitchFamily="18" charset="0"/>
                      </a:rPr>
                      <m:t>)</m:t>
                    </m:r>
                  </m:oMath>
                </a14:m>
                <a:r>
                  <a:rPr lang="zh-CN" altLang="en-US" b="1" dirty="0"/>
                  <a:t> 全局预处理、</a:t>
                </a:r>
                <a14:m>
                  <m:oMath xmlns:m="http://schemas.openxmlformats.org/officeDocument/2006/math">
                    <m:r>
                      <a:rPr lang="en-US" altLang="zh-CN" b="1" i="1">
                        <a:latin typeface="Cambria Math" panose="02040503050406030204" pitchFamily="18" charset="0"/>
                      </a:rPr>
                      <m:t>𝑶</m:t>
                    </m:r>
                    <m:r>
                      <a:rPr lang="en-US" altLang="zh-CN" b="1" i="1">
                        <a:latin typeface="Cambria Math" panose="02040503050406030204" pitchFamily="18" charset="0"/>
                      </a:rPr>
                      <m:t>(</m:t>
                    </m:r>
                    <m:d>
                      <m:dPr>
                        <m:begChr m:val="|"/>
                        <m:endChr m:val="|"/>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𝑹</m:t>
                            </m:r>
                          </m:e>
                          <m:sub>
                            <m:r>
                              <a:rPr lang="en-US" altLang="zh-CN" b="1" i="1">
                                <a:latin typeface="Cambria Math" panose="02040503050406030204" pitchFamily="18" charset="0"/>
                              </a:rPr>
                              <m:t>𝒕</m:t>
                            </m:r>
                          </m:sub>
                        </m:sSub>
                      </m:e>
                    </m:d>
                    <m:r>
                      <a:rPr lang="en-US" altLang="zh-CN" b="1" i="1">
                        <a:latin typeface="Cambria Math" panose="02040503050406030204" pitchFamily="18" charset="0"/>
                      </a:rPr>
                      <m:t>)</m:t>
                    </m:r>
                  </m:oMath>
                </a14:m>
                <a:r>
                  <a:rPr lang="zh-CN" altLang="en-US" b="1" dirty="0"/>
                  <a:t> 给出字符串 </a:t>
                </a:r>
                <a14:m>
                  <m:oMath xmlns:m="http://schemas.openxmlformats.org/officeDocument/2006/math">
                    <m:r>
                      <a:rPr lang="en-US" altLang="zh-CN" b="1" i="1">
                        <a:latin typeface="Cambria Math" panose="02040503050406030204" pitchFamily="18" charset="0"/>
                      </a:rPr>
                      <m:t>𝒕</m:t>
                    </m:r>
                  </m:oMath>
                </a14:m>
                <a:r>
                  <a:rPr lang="zh-CN" altLang="en-US" b="1" dirty="0"/>
                  <a:t> 对应的答案。</a:t>
                </a:r>
              </a:p>
              <a:p>
                <a:endParaRPr lang="en-US" altLang="zh-CN" dirty="0"/>
              </a:p>
              <a:p>
                <a:r>
                  <a:rPr lang="zh-CN" altLang="en-US" dirty="0"/>
                  <a:t>注意到每个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en-US" altLang="zh-CN" b="0" i="0" smtClean="0">
                        <a:latin typeface="Cambria Math" panose="02040503050406030204" pitchFamily="18" charset="0"/>
                      </a:rPr>
                      <m:t> </m:t>
                    </m:r>
                  </m:oMath>
                </a14:m>
                <a:r>
                  <a:rPr lang="zh-CN" altLang="en-US" dirty="0"/>
                  <a:t>都有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zh-CN" altLang="en-US" i="1">
                        <a:latin typeface="Cambria Math" panose="02040503050406030204" pitchFamily="18" charset="0"/>
                      </a:rPr>
                      <m:t>可以推出</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m:t>
                    </m:r>
                  </m:oMath>
                </a14:m>
                <a:r>
                  <a:rPr lang="zh-CN" altLang="en-US" dirty="0"/>
                  <a:t>也就是操作过程是最开始一直不知道，然后突然有一刻知道了，然后后面再怎么操作就都是知道的状态。</a:t>
                </a:r>
                <a:endParaRPr lang="en-US" altLang="zh-CN" dirty="0"/>
              </a:p>
              <a:p>
                <a:endParaRPr lang="en-US" altLang="zh-CN" dirty="0"/>
              </a:p>
              <a:p>
                <a:r>
                  <a:rPr lang="zh-CN" altLang="en-US" dirty="0"/>
                  <a:t>因此“操作的期望步数”可以看成“有多少个时刻不知道”。又由于不知道的状态就是不在</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 里的状态，因此又可以将问题描述成“不在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 里的状态的期望停留次数”。</a:t>
                </a:r>
              </a:p>
            </p:txBody>
          </p:sp>
        </mc:Choice>
        <mc:Fallback>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958"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37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a:xfrm>
                <a:off x="838200" y="1825625"/>
                <a:ext cx="10515600" cy="4667250"/>
              </a:xfrm>
            </p:spPr>
            <p:txBody>
              <a:bodyPr>
                <a:noAutofit/>
              </a:bodyPr>
              <a:lstStyle/>
              <a:p>
                <a:r>
                  <a:rPr lang="zh-CN" altLang="en-US" b="1" dirty="0"/>
                  <a:t>事实 </a:t>
                </a:r>
                <a:r>
                  <a:rPr lang="en-US" altLang="zh-CN" b="1" dirty="0"/>
                  <a:t>2</a:t>
                </a:r>
                <a:r>
                  <a:rPr lang="zh-CN" altLang="en-US" b="1" dirty="0"/>
                  <a:t>：我们可以 </a:t>
                </a:r>
                <a14:m>
                  <m:oMath xmlns:m="http://schemas.openxmlformats.org/officeDocument/2006/math">
                    <m:r>
                      <a:rPr lang="en-US" altLang="zh-CN" b="1" i="1">
                        <a:latin typeface="Cambria Math" panose="02040503050406030204" pitchFamily="18" charset="0"/>
                      </a:rPr>
                      <m:t>𝑶</m:t>
                    </m:r>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𝒍</m:t>
                        </m:r>
                      </m:sup>
                    </m:sSup>
                    <m:r>
                      <a:rPr lang="en-US" altLang="zh-CN" b="1" i="1">
                        <a:latin typeface="Cambria Math" panose="02040503050406030204" pitchFamily="18" charset="0"/>
                      </a:rPr>
                      <m:t>𝒍</m:t>
                    </m:r>
                    <m:r>
                      <a:rPr lang="en-US" altLang="zh-CN" b="1" i="1">
                        <a:latin typeface="Cambria Math" panose="02040503050406030204" pitchFamily="18" charset="0"/>
                      </a:rPr>
                      <m:t>)</m:t>
                    </m:r>
                  </m:oMath>
                </a14:m>
                <a:r>
                  <a:rPr lang="zh-CN" altLang="en-US" b="1" dirty="0"/>
                  <a:t> 全局预处理、</a:t>
                </a:r>
                <a14:m>
                  <m:oMath xmlns:m="http://schemas.openxmlformats.org/officeDocument/2006/math">
                    <m:r>
                      <a:rPr lang="en-US" altLang="zh-CN" b="1" i="1">
                        <a:latin typeface="Cambria Math" panose="02040503050406030204" pitchFamily="18" charset="0"/>
                      </a:rPr>
                      <m:t>𝑶</m:t>
                    </m:r>
                    <m:r>
                      <a:rPr lang="en-US" altLang="zh-CN" b="1" i="1">
                        <a:latin typeface="Cambria Math" panose="02040503050406030204" pitchFamily="18" charset="0"/>
                      </a:rPr>
                      <m:t>(</m:t>
                    </m:r>
                    <m:d>
                      <m:dPr>
                        <m:begChr m:val="|"/>
                        <m:endChr m:val="|"/>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𝑹</m:t>
                            </m:r>
                          </m:e>
                          <m:sub>
                            <m:r>
                              <a:rPr lang="en-US" altLang="zh-CN" b="1" i="1">
                                <a:latin typeface="Cambria Math" panose="02040503050406030204" pitchFamily="18" charset="0"/>
                              </a:rPr>
                              <m:t>𝒕</m:t>
                            </m:r>
                          </m:sub>
                        </m:sSub>
                      </m:e>
                    </m:d>
                    <m:r>
                      <a:rPr lang="en-US" altLang="zh-CN" b="1" i="1">
                        <a:latin typeface="Cambria Math" panose="02040503050406030204" pitchFamily="18" charset="0"/>
                      </a:rPr>
                      <m:t>)</m:t>
                    </m:r>
                  </m:oMath>
                </a14:m>
                <a:r>
                  <a:rPr lang="zh-CN" altLang="en-US" b="1" dirty="0"/>
                  <a:t> 给出字符串 </a:t>
                </a:r>
                <a14:m>
                  <m:oMath xmlns:m="http://schemas.openxmlformats.org/officeDocument/2006/math">
                    <m:r>
                      <a:rPr lang="en-US" altLang="zh-CN" b="1" i="1">
                        <a:latin typeface="Cambria Math" panose="02040503050406030204" pitchFamily="18" charset="0"/>
                      </a:rPr>
                      <m:t>𝒕</m:t>
                    </m:r>
                  </m:oMath>
                </a14:m>
                <a:r>
                  <a:rPr lang="zh-CN" altLang="en-US" b="1" dirty="0"/>
                  <a:t> 对应的答案。</a:t>
                </a:r>
              </a:p>
              <a:p>
                <a:pPr marL="0" indent="0">
                  <a:buNone/>
                </a:pPr>
                <a:endParaRPr lang="en-US" altLang="zh-CN" dirty="0"/>
              </a:p>
              <a:p>
                <a:r>
                  <a:rPr lang="zh-CN" altLang="en-US" dirty="0"/>
                  <a:t>对于每个不在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en-US" altLang="zh-CN" dirty="0"/>
                  <a:t> </a:t>
                </a:r>
                <a:r>
                  <a:rPr lang="zh-CN" altLang="en-US" dirty="0"/>
                  <a:t>里的状态，注意到如果到达过这个状态，那么在这个状态的期望停留步数是固定的（一个固定的几何级数的期望），因此我们最后将原问题转化为“对于每个不在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zh-CN" altLang="en-US" dirty="0"/>
                  <a:t> 里的状态，到达这个状态的概率乘上（在到达这个状态的前提下在这个状态的停留步数期望）的和”。</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958"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565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a:xfrm>
                <a:off x="838200" y="1825625"/>
                <a:ext cx="10515600" cy="4667250"/>
              </a:xfrm>
            </p:spPr>
            <p:txBody>
              <a:bodyPr>
                <a:noAutofit/>
              </a:bodyPr>
              <a:lstStyle/>
              <a:p>
                <a:r>
                  <a:rPr lang="zh-CN" altLang="en-US" b="1" dirty="0"/>
                  <a:t>事实 </a:t>
                </a:r>
                <a:r>
                  <a:rPr lang="en-US" altLang="zh-CN" b="1" dirty="0"/>
                  <a:t>2</a:t>
                </a:r>
                <a:r>
                  <a:rPr lang="zh-CN" altLang="en-US" b="1" dirty="0"/>
                  <a:t>：我们可以 </a:t>
                </a:r>
                <a14:m>
                  <m:oMath xmlns:m="http://schemas.openxmlformats.org/officeDocument/2006/math">
                    <m:r>
                      <a:rPr lang="en-US" altLang="zh-CN" b="1" i="1">
                        <a:latin typeface="Cambria Math" panose="02040503050406030204" pitchFamily="18" charset="0"/>
                      </a:rPr>
                      <m:t>𝑶</m:t>
                    </m:r>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𝟐</m:t>
                        </m:r>
                      </m:e>
                      <m:sup>
                        <m:r>
                          <a:rPr lang="en-US" altLang="zh-CN" b="1" i="1">
                            <a:latin typeface="Cambria Math" panose="02040503050406030204" pitchFamily="18" charset="0"/>
                          </a:rPr>
                          <m:t>𝒍</m:t>
                        </m:r>
                      </m:sup>
                    </m:sSup>
                    <m:r>
                      <a:rPr lang="en-US" altLang="zh-CN" b="1" i="1">
                        <a:latin typeface="Cambria Math" panose="02040503050406030204" pitchFamily="18" charset="0"/>
                      </a:rPr>
                      <m:t>𝒍</m:t>
                    </m:r>
                    <m:r>
                      <a:rPr lang="en-US" altLang="zh-CN" b="1" i="1">
                        <a:latin typeface="Cambria Math" panose="02040503050406030204" pitchFamily="18" charset="0"/>
                      </a:rPr>
                      <m:t>)</m:t>
                    </m:r>
                  </m:oMath>
                </a14:m>
                <a:r>
                  <a:rPr lang="zh-CN" altLang="en-US" b="1" dirty="0"/>
                  <a:t> 全局预处理、</a:t>
                </a:r>
                <a14:m>
                  <m:oMath xmlns:m="http://schemas.openxmlformats.org/officeDocument/2006/math">
                    <m:r>
                      <a:rPr lang="en-US" altLang="zh-CN" b="1" i="1">
                        <a:latin typeface="Cambria Math" panose="02040503050406030204" pitchFamily="18" charset="0"/>
                      </a:rPr>
                      <m:t>𝑶</m:t>
                    </m:r>
                    <m:r>
                      <a:rPr lang="en-US" altLang="zh-CN" b="1" i="1">
                        <a:latin typeface="Cambria Math" panose="02040503050406030204" pitchFamily="18" charset="0"/>
                      </a:rPr>
                      <m:t>(</m:t>
                    </m:r>
                    <m:d>
                      <m:dPr>
                        <m:begChr m:val="|"/>
                        <m:endChr m:val="|"/>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𝑹</m:t>
                            </m:r>
                          </m:e>
                          <m:sub>
                            <m:r>
                              <a:rPr lang="en-US" altLang="zh-CN" b="1" i="1">
                                <a:latin typeface="Cambria Math" panose="02040503050406030204" pitchFamily="18" charset="0"/>
                              </a:rPr>
                              <m:t>𝒕</m:t>
                            </m:r>
                          </m:sub>
                        </m:sSub>
                      </m:e>
                    </m:d>
                    <m:r>
                      <a:rPr lang="en-US" altLang="zh-CN" b="1" i="1">
                        <a:latin typeface="Cambria Math" panose="02040503050406030204" pitchFamily="18" charset="0"/>
                      </a:rPr>
                      <m:t>)</m:t>
                    </m:r>
                  </m:oMath>
                </a14:m>
                <a:r>
                  <a:rPr lang="zh-CN" altLang="en-US" b="1" dirty="0"/>
                  <a:t> 给出字符串 </a:t>
                </a:r>
                <a14:m>
                  <m:oMath xmlns:m="http://schemas.openxmlformats.org/officeDocument/2006/math">
                    <m:r>
                      <a:rPr lang="en-US" altLang="zh-CN" b="1" i="1">
                        <a:latin typeface="Cambria Math" panose="02040503050406030204" pitchFamily="18" charset="0"/>
                      </a:rPr>
                      <m:t>𝒕</m:t>
                    </m:r>
                  </m:oMath>
                </a14:m>
                <a:r>
                  <a:rPr lang="zh-CN" altLang="en-US" b="1" dirty="0"/>
                  <a:t> 对应的答案。</a:t>
                </a:r>
              </a:p>
              <a:p>
                <a:pPr marL="0" indent="0">
                  <a:buNone/>
                </a:pPr>
                <a:endParaRPr lang="en-US" altLang="zh-CN" dirty="0"/>
              </a:p>
              <a:p>
                <a:r>
                  <a:rPr lang="zh-CN" altLang="en-US" dirty="0"/>
                  <a:t>到达每个状态的概率容易按位 </a:t>
                </a:r>
                <a:r>
                  <a:rPr lang="en-US" altLang="zh-CN" dirty="0" err="1"/>
                  <a:t>dp</a:t>
                </a:r>
                <a:r>
                  <a:rPr lang="en-US" altLang="zh-CN" dirty="0"/>
                  <a:t> </a:t>
                </a:r>
                <a:r>
                  <a:rPr lang="zh-CN" altLang="en-US" dirty="0"/>
                  <a:t>做到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rPr>
                      <m:t>𝑙</m:t>
                    </m:r>
                    <m:r>
                      <a:rPr lang="en-US" altLang="zh-CN" b="0" i="1" smtClean="0">
                        <a:latin typeface="Cambria Math" panose="02040503050406030204" pitchFamily="18" charset="0"/>
                      </a:rPr>
                      <m:t>)</m:t>
                    </m:r>
                  </m:oMath>
                </a14:m>
                <a:r>
                  <a:rPr lang="zh-CN" altLang="en-US" dirty="0"/>
                  <a:t>，需要对成环情况做些小处理。直接上子集 </a:t>
                </a:r>
                <a:r>
                  <a:rPr lang="en-US" altLang="zh-CN" dirty="0" err="1"/>
                  <a:t>dp</a:t>
                </a:r>
                <a:r>
                  <a:rPr lang="en-US" altLang="zh-CN" dirty="0"/>
                  <a:t> </a:t>
                </a:r>
                <a:r>
                  <a:rPr lang="zh-CN" altLang="en-US" dirty="0"/>
                  <a:t>做到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rPr>
                      <m:t>)</m:t>
                    </m:r>
                  </m:oMath>
                </a14:m>
                <a:r>
                  <a:rPr lang="zh-CN" altLang="en-US" dirty="0"/>
                  <a:t> 可能会被卡常。</a:t>
                </a:r>
                <a:endParaRPr lang="en-US" altLang="zh-CN" dirty="0"/>
              </a:p>
              <a:p>
                <a:r>
                  <a:rPr lang="zh-CN" altLang="en-US" dirty="0"/>
                  <a:t>在到达每个状态的前提下在每个状态的停留步数期望直接计算停留概率然后使用几何级数期望公式即可。</a:t>
                </a:r>
                <a:endParaRPr lang="en-US" altLang="zh-CN" dirty="0"/>
              </a:p>
              <a:p>
                <a:endParaRPr lang="en-US" altLang="zh-CN" dirty="0"/>
              </a:p>
              <a:p>
                <a:r>
                  <a:rPr lang="zh-CN" altLang="en-US" dirty="0"/>
                  <a:t>最后，注意到不在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en-US" altLang="zh-CN" dirty="0"/>
                  <a:t> </a:t>
                </a:r>
                <a:r>
                  <a:rPr lang="zh-CN" altLang="en-US" dirty="0"/>
                  <a:t>的贡献的和，是全局的贡献和减去在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en-US" altLang="zh-CN" dirty="0"/>
                  <a:t> </a:t>
                </a:r>
                <a:r>
                  <a:rPr lang="zh-CN" altLang="en-US" dirty="0"/>
                  <a:t>内的贡献和，因此我们直接减掉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oMath>
                </a14:m>
                <a:r>
                  <a:rPr lang="en-US" altLang="zh-CN" dirty="0"/>
                  <a:t> </a:t>
                </a:r>
                <a:r>
                  <a:rPr lang="zh-CN" altLang="en-US" dirty="0"/>
                  <a:t>内的贡献即可。</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1958" r="-174" b="-19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44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9E5A4-FD7A-CB15-C5F7-04869F690403}"/>
              </a:ext>
            </a:extLst>
          </p:cNvPr>
          <p:cNvSpPr>
            <a:spLocks noGrp="1"/>
          </p:cNvSpPr>
          <p:nvPr>
            <p:ph type="title"/>
          </p:nvPr>
        </p:nvSpPr>
        <p:spPr/>
        <p:txBody>
          <a:bodyPr/>
          <a:lstStyle/>
          <a:p>
            <a:r>
              <a:rPr lang="en-US" altLang="zh-CN" dirty="0"/>
              <a:t>Bonus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EE76C3-9530-2B69-9C83-E1A05BCE289F}"/>
                  </a:ext>
                </a:extLst>
              </p:cNvPr>
              <p:cNvSpPr>
                <a:spLocks noGrp="1"/>
              </p:cNvSpPr>
              <p:nvPr>
                <p:ph idx="1"/>
              </p:nvPr>
            </p:nvSpPr>
            <p:spPr/>
            <p:txBody>
              <a:bodyPr>
                <a:normAutofit/>
              </a:bodyPr>
              <a:lstStyle/>
              <a:p>
                <a:r>
                  <a:rPr lang="zh-CN" altLang="en-US" dirty="0"/>
                  <a:t>做到 </a:t>
                </a:r>
                <a14:m>
                  <m:oMath xmlns:m="http://schemas.openxmlformats.org/officeDocument/2006/math">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𝑙</m:t>
                            </m:r>
                          </m:sup>
                        </m:sSup>
                      </m:e>
                    </m:d>
                    <m:r>
                      <a:rPr lang="zh-CN" altLang="en-US" i="1">
                        <a:latin typeface="Cambria Math" panose="02040503050406030204" pitchFamily="18" charset="0"/>
                      </a:rPr>
                      <m:t>（</m:t>
                    </m:r>
                  </m:oMath>
                </a14:m>
                <a:r>
                  <a:rPr lang="zh-CN" altLang="en-US" dirty="0"/>
                  <a:t>出题人不会，欢迎教育）</a:t>
                </a:r>
                <a:endParaRPr lang="en-US" altLang="zh-CN" dirty="0"/>
              </a:p>
              <a:p>
                <a:endParaRPr lang="en-US" altLang="zh-CN" dirty="0"/>
              </a:p>
              <a:p>
                <a:r>
                  <a:rPr lang="zh-CN" altLang="en-US" dirty="0"/>
                  <a:t>将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en-US" altLang="zh-CN" dirty="0"/>
                  <a:t> </a:t>
                </a:r>
                <a:r>
                  <a:rPr lang="zh-CN" altLang="en-US" dirty="0"/>
                  <a:t>卡到尽可能大（出题人目前的做法是，生成所有 </a:t>
                </a:r>
                <a:r>
                  <a:rPr lang="en-US" altLang="zh-CN" dirty="0"/>
                  <a:t>11 </a:t>
                </a:r>
                <a:r>
                  <a:rPr lang="zh-CN" altLang="en-US" dirty="0"/>
                  <a:t>个 </a:t>
                </a:r>
                <a:r>
                  <a:rPr lang="en-US" altLang="zh-CN" dirty="0"/>
                  <a:t>1</a:t>
                </a:r>
                <a:r>
                  <a:rPr lang="zh-CN" altLang="en-US" dirty="0"/>
                  <a:t>、</a:t>
                </a:r>
                <a:r>
                  <a:rPr lang="en-US" altLang="zh-CN" dirty="0"/>
                  <a:t>4 </a:t>
                </a:r>
                <a:r>
                  <a:rPr lang="zh-CN" altLang="en-US" dirty="0"/>
                  <a:t>个 </a:t>
                </a:r>
                <a:r>
                  <a:rPr lang="en-US" altLang="zh-CN" dirty="0"/>
                  <a:t>0 </a:t>
                </a:r>
                <a:r>
                  <a:rPr lang="zh-CN" altLang="en-US" dirty="0"/>
                  <a:t>的串和 </a:t>
                </a:r>
                <a:r>
                  <a:rPr lang="en-US" altLang="zh-CN" dirty="0"/>
                  <a:t>11 </a:t>
                </a:r>
                <a:r>
                  <a:rPr lang="zh-CN" altLang="en-US" dirty="0"/>
                  <a:t>个 </a:t>
                </a:r>
                <a:r>
                  <a:rPr lang="en-US" altLang="zh-CN" dirty="0"/>
                  <a:t>0</a:t>
                </a:r>
                <a:r>
                  <a:rPr lang="zh-CN" altLang="en-US" dirty="0"/>
                  <a:t>、</a:t>
                </a:r>
                <a:r>
                  <a:rPr lang="en-US" altLang="zh-CN" dirty="0"/>
                  <a:t>4 </a:t>
                </a:r>
                <a:r>
                  <a:rPr lang="zh-CN" altLang="en-US" dirty="0"/>
                  <a:t>个 </a:t>
                </a:r>
                <a:r>
                  <a:rPr lang="en-US" altLang="zh-CN" dirty="0"/>
                  <a:t>1 </a:t>
                </a:r>
                <a:r>
                  <a:rPr lang="zh-CN" altLang="en-US" dirty="0"/>
                  <a:t>的串之类，能卡到 </a:t>
                </a:r>
                <a14:m>
                  <m:oMath xmlns:m="http://schemas.openxmlformats.org/officeDocument/2006/math">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a:t>，因此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𝑙</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𝑙</m:t>
                    </m:r>
                    <m:r>
                      <a:rPr lang="en-US" altLang="zh-CN" b="0" i="1" smtClean="0">
                        <a:latin typeface="Cambria Math" panose="02040503050406030204" pitchFamily="18" charset="0"/>
                      </a:rPr>
                      <m:t>)</m:t>
                    </m:r>
                  </m:oMath>
                </a14:m>
                <a:r>
                  <a:rPr lang="zh-CN" altLang="en-US" dirty="0"/>
                  <a:t> 的做法可能可以卡常通过）</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6DEE76C3-9530-2B69-9C83-E1A05BCE289F}"/>
                  </a:ext>
                </a:extLst>
              </p:cNvPr>
              <p:cNvSpPr>
                <a:spLocks noGrp="1" noRot="1" noChangeAspect="1" noMove="1" noResize="1" noEditPoints="1" noAdjustHandles="1" noChangeArrowheads="1" noChangeShapeType="1" noTextEdit="1"/>
              </p:cNvSpPr>
              <p:nvPr>
                <p:ph idx="1"/>
              </p:nvPr>
            </p:nvSpPr>
            <p:spPr>
              <a:blipFill>
                <a:blip r:embed="rId2"/>
                <a:stretch>
                  <a:fillRect l="-1043" t="-16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846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914</Words>
  <Application>Microsoft Office PowerPoint</Application>
  <PresentationFormat>宽屏</PresentationFormat>
  <Paragraphs>51</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Cambria Math</vt:lpstr>
      <vt:lpstr>Office 主题​​</vt:lpstr>
      <vt:lpstr>THUPC2023 C 老虎机</vt:lpstr>
      <vt:lpstr>题意</vt:lpstr>
      <vt:lpstr>解法</vt:lpstr>
      <vt:lpstr>解法</vt:lpstr>
      <vt:lpstr>解法</vt:lpstr>
      <vt:lpstr>解法</vt:lpstr>
      <vt:lpstr>解法</vt:lpstr>
      <vt:lpstr>解法</vt:lpstr>
      <vt:lpstr>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THUPC2023 B 物理实验</dc:title>
  <dc:creator>彭 思进</dc:creator>
  <cp:lastModifiedBy>彭 思进</cp:lastModifiedBy>
  <cp:revision>27</cp:revision>
  <dcterms:created xsi:type="dcterms:W3CDTF">2023-05-24T11:51:00Z</dcterms:created>
  <dcterms:modified xsi:type="dcterms:W3CDTF">2023-05-25T11:13:46Z</dcterms:modified>
</cp:coreProperties>
</file>