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E138F-A3F0-8391-A5E3-E31D71A73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2B7029-7248-767E-1489-E1B48AB3A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6AFA25-25F1-3A19-ECD4-941BAB7B373F}"/>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09FB645A-35E9-AD50-7373-38BFC2BBE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93B8D-AB68-20DB-953D-B2CAF0BA6B1D}"/>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5703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7050B-6DA2-9FC2-67EC-41A375846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D55DF2-3B55-DFED-750F-BD18F52A29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AA4B60-9C23-0ABB-050B-6274E3BC0EE9}"/>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D7B57D0B-3937-B9E5-015A-854F60E13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8F1E9-9CF5-20F8-F1BC-1B174DA78D47}"/>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33585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7FAFCA-9F20-A5B3-17A9-2FC1332184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029B3B-1C57-6FB4-72E3-6CBE324C81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7FDEC6-DCF8-A0C1-564B-F16061FCDD19}"/>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BBD387BE-60DA-CA86-80AE-CF1A03368D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3EE9FE-C0F2-F593-351C-05D402A59FBF}"/>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405598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82806-19B0-5D5A-D11D-7B344BBD2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E4833A-55C2-55FB-4AED-1C922D9E43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0B2B3-EED7-3569-0774-761865D91155}"/>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9FFEE215-BB43-7555-EA16-B39F9541C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45C249-21FA-55D1-8DC0-002E2B16211A}"/>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83068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907EB-8C38-FF60-6C7C-4CBE32BDB2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B0512B-A67B-6AB7-686D-77BD33D0D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2A12B1-DAA7-387C-57E2-412B161BBEB7}"/>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627CC96C-9230-E4A0-C5B8-81860875AB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929F91-89A4-42C2-E25A-E09B82311502}"/>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49813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A4C30-C7CB-FA3C-7B80-A9DFC4653F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AC8212-4263-0A9E-70C7-A08FB34768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6C1A01-58C1-BC09-CDCD-85BB75581C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9B3FA5-37F4-4B6E-BFB9-A2E8D944AC4D}"/>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30F982F1-4FF9-3C78-3C1E-16A67227D0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2A670-9DD3-5C3E-7AA2-2E57910C0AA1}"/>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1505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8FF2B-DD52-F0FA-76A7-10BEF868DC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18F217-890B-3EE9-64CC-DD3E871AF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2AC01C-CA7C-B4D7-051E-A35B27998E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CE32D6-EB02-95C4-F58F-7B9E4EC9A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88CDB7-64E2-9524-F84F-161B09608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326CBC-A73F-17C1-B8A8-86D66BFA811A}"/>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8" name="页脚占位符 7">
            <a:extLst>
              <a:ext uri="{FF2B5EF4-FFF2-40B4-BE49-F238E27FC236}">
                <a16:creationId xmlns:a16="http://schemas.microsoft.com/office/drawing/2014/main" id="{0BF77563-0735-8B0E-ABEE-46C8AE8A8D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E514A2-7141-6823-954C-8F71AF6065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48133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5710-F101-0BA0-A5DA-0B6A7964EE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E9C1A9-C99C-DD1C-946E-EE206773EE16}"/>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136647C8-DA55-96A2-2B3F-5B42083957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98F4C5-2B4E-8543-6070-45CB29C281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9151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6396AE-7274-66B1-F379-262C54FBAA9B}"/>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3" name="页脚占位符 2">
            <a:extLst>
              <a:ext uri="{FF2B5EF4-FFF2-40B4-BE49-F238E27FC236}">
                <a16:creationId xmlns:a16="http://schemas.microsoft.com/office/drawing/2014/main" id="{5BFCD253-0C6C-F3BE-1D40-473E4D0464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F686D4-CCD6-89A9-DA94-3D615864312C}"/>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7588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92EFB-052D-0AAC-F436-F65DD4941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4D321B-1F7E-F374-0F19-6C3DFCE22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B73C76-C383-0E24-3F57-D0B52A9E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D95BF-ECBF-28A4-C828-C4D97A3E61BA}"/>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FF863719-88EA-C562-FD10-E8CD949C0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4F06BE-7BAF-D105-B48F-9AEDEDFE0B86}"/>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10386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48E1-7AF4-4521-0AA6-E9928BDB43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CD65FC-10BC-58CA-69AD-7F86B4D61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DC80C-538E-E074-F6D2-AAA6DA2A0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9C2222-FDA6-47AD-492C-F9DAAA645742}"/>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3CF5AB39-1518-D502-D030-2C1997E1C1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A1DA5D-825D-59BC-440E-3311A8FBCEF9}"/>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237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994CFB-1A59-E51C-F9B6-2EDBF0CCA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5FF5F8-31EF-1206-F562-6DF3605EF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A4036-0242-F72B-198C-BCE2B9380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71D329B-BB2E-DEA4-1D04-4E831AB41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0572FA-8CA7-CB3C-B1B8-6AB7985FE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5436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E639A-E6B0-AC50-AA93-E2109534E75B}"/>
              </a:ext>
            </a:extLst>
          </p:cNvPr>
          <p:cNvSpPr>
            <a:spLocks noGrp="1"/>
          </p:cNvSpPr>
          <p:nvPr>
            <p:ph type="ctrTitle"/>
          </p:nvPr>
        </p:nvSpPr>
        <p:spPr/>
        <p:txBody>
          <a:bodyPr/>
          <a:lstStyle/>
          <a:p>
            <a:r>
              <a:rPr lang="en-US" altLang="zh-CN" dirty="0"/>
              <a:t>THUPC2023 I</a:t>
            </a:r>
            <a:br>
              <a:rPr lang="en-US" altLang="zh-CN" dirty="0"/>
            </a:br>
            <a:r>
              <a:rPr lang="zh-CN" altLang="en-US" dirty="0"/>
              <a:t>阴阳阵</a:t>
            </a:r>
          </a:p>
        </p:txBody>
      </p:sp>
      <p:sp>
        <p:nvSpPr>
          <p:cNvPr id="3" name="副标题 2">
            <a:extLst>
              <a:ext uri="{FF2B5EF4-FFF2-40B4-BE49-F238E27FC236}">
                <a16:creationId xmlns:a16="http://schemas.microsoft.com/office/drawing/2014/main" id="{778BB1DC-DF01-FC42-D97D-AD3D32272EAC}"/>
              </a:ext>
            </a:extLst>
          </p:cNvPr>
          <p:cNvSpPr>
            <a:spLocks noGrp="1"/>
          </p:cNvSpPr>
          <p:nvPr>
            <p:ph type="subTitle" idx="1"/>
          </p:nvPr>
        </p:nvSpPr>
        <p:spPr/>
        <p:txBody>
          <a:bodyPr/>
          <a:lstStyle/>
          <a:p>
            <a:r>
              <a:rPr lang="en-US" altLang="zh-CN" dirty="0"/>
              <a:t>Itst</a:t>
            </a:r>
          </a:p>
          <a:p>
            <a:r>
              <a:rPr lang="en-US" altLang="zh-CN" dirty="0"/>
              <a:t>THU, IIIS</a:t>
            </a:r>
          </a:p>
          <a:p>
            <a:r>
              <a:rPr lang="en-US" altLang="zh-CN" dirty="0"/>
              <a:t>2023/05/28</a:t>
            </a:r>
            <a:endParaRPr lang="zh-CN" altLang="en-US" dirty="0"/>
          </a:p>
        </p:txBody>
      </p:sp>
      <p:sp>
        <p:nvSpPr>
          <p:cNvPr id="4" name="文本框 3">
            <a:extLst>
              <a:ext uri="{FF2B5EF4-FFF2-40B4-BE49-F238E27FC236}">
                <a16:creationId xmlns:a16="http://schemas.microsoft.com/office/drawing/2014/main" id="{52DFE06F-E84E-8A66-1C02-72B1A7489635}"/>
              </a:ext>
            </a:extLst>
          </p:cNvPr>
          <p:cNvSpPr txBox="1"/>
          <p:nvPr/>
        </p:nvSpPr>
        <p:spPr>
          <a:xfrm flipH="1">
            <a:off x="1480" y="6504040"/>
            <a:ext cx="12190520" cy="369332"/>
          </a:xfrm>
          <a:prstGeom prst="rect">
            <a:avLst/>
          </a:prstGeom>
          <a:noFill/>
        </p:spPr>
        <p:txBody>
          <a:bodyPr wrap="square" rtlCol="0">
            <a:spAutoFit/>
          </a:bodyPr>
          <a:lstStyle/>
          <a:p>
            <a:r>
              <a:rPr lang="en-US" altLang="zh-CN" dirty="0"/>
              <a:t>Idea comes from: </a:t>
            </a:r>
            <a:r>
              <a:rPr lang="zh-CN" altLang="en-US" dirty="0"/>
              <a:t>从做法枚举的。                                      （另：题目背景是百度翻译翻译成文言文的，大家看个乐子。）</a:t>
            </a:r>
          </a:p>
        </p:txBody>
      </p:sp>
    </p:spTree>
    <p:extLst>
      <p:ext uri="{BB962C8B-B14F-4D97-AF65-F5344CB8AC3E}">
        <p14:creationId xmlns:p14="http://schemas.microsoft.com/office/powerpoint/2010/main" val="366054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335F-8AE8-9FF8-8A6F-BEAA0ABF924A}"/>
              </a:ext>
            </a:extLst>
          </p:cNvPr>
          <p:cNvSpPr>
            <a:spLocks noGrp="1"/>
          </p:cNvSpPr>
          <p:nvPr>
            <p:ph type="title"/>
          </p:nvPr>
        </p:nvSpPr>
        <p:spPr/>
        <p:txBody>
          <a:bodyPr/>
          <a:lstStyle/>
          <a:p>
            <a:r>
              <a:rPr lang="zh-CN" altLang="en-US" dirty="0"/>
              <a:t>题意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13927CD-4E1A-9FDB-2A47-9D62637A8D3A}"/>
                  </a:ext>
                </a:extLst>
              </p:cNvPr>
              <p:cNvSpPr>
                <a:spLocks noGrp="1"/>
              </p:cNvSpPr>
              <p:nvPr>
                <p:ph idx="1"/>
              </p:nvPr>
            </p:nvSpPr>
            <p:spPr>
              <a:xfrm>
                <a:off x="838200" y="1825625"/>
                <a:ext cx="10515600" cy="4411402"/>
              </a:xfrm>
            </p:spPr>
            <p:txBody>
              <a:bodyPr>
                <a:normAutofit/>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个白点、</a:t>
                </a:r>
                <a14:m>
                  <m:oMath xmlns:m="http://schemas.openxmlformats.org/officeDocument/2006/math">
                    <m:r>
                      <a:rPr lang="en-US" altLang="zh-CN" b="0" i="1" smtClean="0">
                        <a:latin typeface="Cambria Math" panose="02040503050406030204" pitchFamily="18" charset="0"/>
                      </a:rPr>
                      <m:t>𝑚</m:t>
                    </m:r>
                  </m:oMath>
                </a14:m>
                <a:r>
                  <a:rPr lang="zh-CN" altLang="en-US" dirty="0"/>
                  <a:t> 个黑点的有标号图，求给每个点一条出边（可以指向任意节点）满足以下条件的方案数量，对给定模数 </a:t>
                </a:r>
                <a14:m>
                  <m:oMath xmlns:m="http://schemas.openxmlformats.org/officeDocument/2006/math">
                    <m:r>
                      <a:rPr lang="en-US" altLang="zh-CN" b="0" i="1" smtClean="0">
                        <a:latin typeface="Cambria Math" panose="02040503050406030204" pitchFamily="18" charset="0"/>
                      </a:rPr>
                      <m:t>𝑃</m:t>
                    </m:r>
                  </m:oMath>
                </a14:m>
                <a:r>
                  <a:rPr lang="zh-CN" altLang="en-US" dirty="0"/>
                  <a:t> 取模：</a:t>
                </a:r>
                <a:endParaRPr lang="en-US" altLang="zh-CN" dirty="0"/>
              </a:p>
              <a:p>
                <a:pPr lvl="1"/>
                <a:r>
                  <a:rPr lang="zh-CN" altLang="en-US" dirty="0"/>
                  <a:t>任何黑点都指向白点；</a:t>
                </a:r>
                <a:endParaRPr lang="en-US" altLang="zh-CN" dirty="0"/>
              </a:p>
              <a:p>
                <a:pPr lvl="1"/>
                <a:r>
                  <a:rPr lang="zh-CN" altLang="en-US" dirty="0"/>
                  <a:t>每个环上的黑点数量和白点数量乘积是偶数。</a:t>
                </a:r>
              </a:p>
              <a:p>
                <a:endParaRPr lang="zh-CN" altLang="en-US"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 1≤</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b="0" dirty="0"/>
                  <a:t>。</a:t>
                </a:r>
                <a:endParaRPr lang="en-US" altLang="zh-CN" b="0" dirty="0"/>
              </a:p>
            </p:txBody>
          </p:sp>
        </mc:Choice>
        <mc:Fallback xmlns="">
          <p:sp>
            <p:nvSpPr>
              <p:cNvPr id="3" name="内容占位符 2">
                <a:extLst>
                  <a:ext uri="{FF2B5EF4-FFF2-40B4-BE49-F238E27FC236}">
                    <a16:creationId xmlns:a16="http://schemas.microsoft.com/office/drawing/2014/main" id="{713927CD-4E1A-9FDB-2A47-9D62637A8D3A}"/>
                  </a:ext>
                </a:extLst>
              </p:cNvPr>
              <p:cNvSpPr>
                <a:spLocks noGrp="1" noRot="1" noChangeAspect="1" noMove="1" noResize="1" noEditPoints="1" noAdjustHandles="1" noChangeArrowheads="1" noChangeShapeType="1" noTextEdit="1"/>
              </p:cNvSpPr>
              <p:nvPr>
                <p:ph idx="1"/>
              </p:nvPr>
            </p:nvSpPr>
            <p:spPr>
              <a:xfrm>
                <a:off x="838200" y="1825625"/>
                <a:ext cx="10515600" cy="4411402"/>
              </a:xfrm>
              <a:blipFill>
                <a:blip r:embed="rId2"/>
                <a:stretch>
                  <a:fillRect l="-1043" t="-2348"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89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不妨假设白点编号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，黑点编号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𝑥</m:t>
                        </m:r>
                      </m:sub>
                    </m:sSub>
                  </m:oMath>
                </a14:m>
                <a:r>
                  <a:rPr lang="zh-CN" altLang="en-US" dirty="0"/>
                  <a:t> 为 </a:t>
                </a:r>
                <a14:m>
                  <m:oMath xmlns:m="http://schemas.openxmlformats.org/officeDocument/2006/math">
                    <m:r>
                      <a:rPr lang="en-US" altLang="zh-CN" b="0" i="1" smtClean="0">
                        <a:latin typeface="Cambria Math" panose="02040503050406030204" pitchFamily="18" charset="0"/>
                      </a:rPr>
                      <m:t>𝑥</m:t>
                    </m:r>
                  </m:oMath>
                </a14:m>
                <a:r>
                  <a:rPr lang="zh-CN" altLang="en-US" dirty="0"/>
                  <a:t> 的出边指向的点。</a:t>
                </a:r>
                <a:endParaRPr lang="en-US" altLang="zh-CN" dirty="0"/>
              </a:p>
              <a:p>
                <a:endParaRPr lang="en-US" altLang="zh-CN" dirty="0"/>
              </a:p>
              <a:p>
                <a:r>
                  <a:rPr lang="zh-CN" altLang="en-US" dirty="0"/>
                  <a:t>考虑一个不太自然的想法（我觉得我是先想到下面这种奇怪的构建基环树的模式再对应到题上的）：按照编号从小到大加点。</a:t>
                </a:r>
                <a:endParaRPr lang="en-US" altLang="zh-CN" dirty="0"/>
              </a:p>
              <a:p>
                <a:endParaRPr lang="en-US" altLang="zh-CN" dirty="0"/>
              </a:p>
              <a:p>
                <a:r>
                  <a:rPr lang="zh-CN" altLang="en-US" dirty="0"/>
                  <a:t>加点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的过程中，我们依次确定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 ⋯</m:t>
                    </m:r>
                  </m:oMath>
                </a14:m>
                <a:r>
                  <a:rPr lang="zh-CN" altLang="en-US" dirty="0"/>
                  <a:t>，直到某个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𝑘</m:t>
                        </m:r>
                      </m:sup>
                    </m:sSubSup>
                    <m:r>
                      <a:rPr lang="en-US" altLang="zh-CN" b="0" i="0" smtClean="0">
                        <a:latin typeface="Cambria Math" panose="02040503050406030204" pitchFamily="18" charset="0"/>
                      </a:rPr>
                      <m:t> </m:t>
                    </m:r>
                  </m:oMath>
                </a14:m>
                <a:r>
                  <a:rPr lang="zh-CN" altLang="en-US" dirty="0"/>
                  <a:t>回到了已经加进来的点（有可能在这条链上，也有可能是在加入这条链之前加进来的点）。</a:t>
                </a:r>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238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lnSpcReduction="10000"/>
              </a:bodyPr>
              <a:lstStyle/>
              <a:p>
                <a:r>
                  <a:rPr lang="zh-CN" altLang="en-US" dirty="0"/>
                  <a:t>每次加入一条链时，我们做这样的事情：</a:t>
                </a:r>
                <a:endParaRPr lang="en-US" altLang="zh-CN" dirty="0"/>
              </a:p>
              <a:p>
                <a:pPr lvl="1"/>
                <a:r>
                  <a:rPr lang="zh-CN" altLang="en-US" dirty="0"/>
                  <a:t>首先选择其是加入了一个 </a:t>
                </a:r>
                <a14:m>
                  <m:oMath xmlns:m="http://schemas.openxmlformats.org/officeDocument/2006/math">
                    <m:r>
                      <a:rPr lang="en-US" altLang="zh-CN" b="0" i="1" smtClean="0">
                        <a:latin typeface="Cambria Math" panose="02040503050406030204" pitchFamily="18" charset="0"/>
                      </a:rPr>
                      <m:t>𝜌</m:t>
                    </m:r>
                    <m:r>
                      <a:rPr lang="zh-CN" altLang="en-US" i="1">
                        <a:latin typeface="Cambria Math" panose="02040503050406030204" pitchFamily="18" charset="0"/>
                      </a:rPr>
                      <m:t>（</m:t>
                    </m:r>
                  </m:oMath>
                </a14:m>
                <a:r>
                  <a:rPr lang="zh-CN" altLang="en-US" dirty="0"/>
                  <a:t>带一个环）还是最终连到了之前就已经确定的点上（不带环）。</a:t>
                </a:r>
                <a:endParaRPr lang="en-US" altLang="zh-CN" dirty="0"/>
              </a:p>
              <a:p>
                <a:pPr lvl="2"/>
                <a:r>
                  <a:rPr lang="zh-CN" altLang="en-US" dirty="0"/>
                  <a:t>如果选择后者，那么先确定最终连到的点的颜色，计算这个链可以在多少个点结束；然后把这条链上的点一个个确定，直到最后一个点连到最开始选择的点上，在这个过程中只需要考虑黑点只能连向白点的限制。</a:t>
                </a:r>
                <a:endParaRPr lang="en-US" altLang="zh-CN" dirty="0"/>
              </a:p>
              <a:p>
                <a:pPr lvl="3"/>
                <a:r>
                  <a:rPr lang="zh-CN" altLang="en-US" dirty="0"/>
                  <a:t>注意，必须要在开头选择最终连到的点的颜色，因为最终能连向的点的个数取决于这条链还没加入时加入了多少个黑点和白点。</a:t>
                </a:r>
                <a:endParaRPr lang="en-US" altLang="zh-CN" dirty="0"/>
              </a:p>
              <a:p>
                <a:pPr lvl="2"/>
                <a:r>
                  <a:rPr lang="zh-CN" altLang="en-US" dirty="0"/>
                  <a:t>如果选择前者，那么先一个个加 </a:t>
                </a:r>
                <a14:m>
                  <m:oMath xmlns:m="http://schemas.openxmlformats.org/officeDocument/2006/math">
                    <m:r>
                      <a:rPr lang="en-US" altLang="zh-CN" b="0" i="1" smtClean="0">
                        <a:latin typeface="Cambria Math" panose="02040503050406030204" pitchFamily="18" charset="0"/>
                      </a:rPr>
                      <m:t>𝜌</m:t>
                    </m:r>
                  </m:oMath>
                </a14:m>
                <a:r>
                  <a:rPr lang="zh-CN" altLang="en-US" dirty="0"/>
                  <a:t> 的杆上的点，加到某个位置后，选择在这个点最后闭合成环，继续一个个加 </a:t>
                </a:r>
                <a14:m>
                  <m:oMath xmlns:m="http://schemas.openxmlformats.org/officeDocument/2006/math">
                    <m:r>
                      <a:rPr lang="en-US" altLang="zh-CN" b="0" i="1" smtClean="0">
                        <a:latin typeface="Cambria Math" panose="02040503050406030204" pitchFamily="18" charset="0"/>
                      </a:rPr>
                      <m:t>𝜌</m:t>
                    </m:r>
                  </m:oMath>
                </a14:m>
                <a:r>
                  <a:rPr lang="zh-CN" altLang="en-US" dirty="0"/>
                  <a:t> 的环上的点，记录环上的黑色点白色点数量、环头颜色和现在的点的颜色，最后选择一个合理的时间将环闭合。</a:t>
                </a:r>
                <a:endParaRPr lang="en-US" altLang="zh-CN" dirty="0"/>
              </a:p>
              <a:p>
                <a:endParaRPr lang="en-US" altLang="zh-CN" dirty="0"/>
              </a:p>
              <a:p>
                <a:r>
                  <a:rPr lang="zh-CN" altLang="en-US" dirty="0"/>
                  <a:t>容易说明这样可以无重地得到所有合法的方案。</a:t>
                </a:r>
                <a:endParaRPr lang="en-US" altLang="zh-CN" dirty="0"/>
              </a:p>
            </p:txBody>
          </p:sp>
        </mc:Choice>
        <mc:Fallback>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322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240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因此我们得到这样的 </a:t>
                </a:r>
                <a:r>
                  <a:rPr lang="en-US" altLang="zh-CN" dirty="0"/>
                  <a:t>DP</a:t>
                </a:r>
                <a:r>
                  <a:rPr lang="zh-CN" altLang="en-US" dirty="0"/>
                  <a:t>：设</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a:t>
                </a:r>
                <a:r>
                  <a:rPr lang="zh-CN" altLang="en-US" dirty="0"/>
                  <a:t>表示按照之前说明的方法加入点，加入了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个黑点、</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个白点，且已经构成了合法方案的方案数（也就是从这里开始需要新开一条链或 </a:t>
                </a:r>
                <a14:m>
                  <m:oMath xmlns:m="http://schemas.openxmlformats.org/officeDocument/2006/math">
                    <m:r>
                      <a:rPr lang="en-US" altLang="zh-CN" b="0" i="1" smtClean="0">
                        <a:latin typeface="Cambria Math" panose="02040503050406030204" pitchFamily="18" charset="0"/>
                      </a:rPr>
                      <m:t>𝜌</m:t>
                    </m:r>
                  </m:oMath>
                </a14:m>
                <a:r>
                  <a:rPr lang="zh-CN" altLang="en-US" dirty="0"/>
                  <a:t>）</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,0/1, 0/1</m:t>
                        </m:r>
                      </m:sub>
                    </m:sSub>
                  </m:oMath>
                </a14:m>
                <a:r>
                  <a:rPr lang="en-US" altLang="zh-CN" dirty="0"/>
                  <a:t> </a:t>
                </a:r>
                <a:r>
                  <a:rPr lang="zh-CN" altLang="en-US" dirty="0"/>
                  <a:t>表示这次选择的是一条链，选择的结束点颜色是 </a:t>
                </a:r>
                <a14:m>
                  <m:oMath xmlns:m="http://schemas.openxmlformats.org/officeDocument/2006/math">
                    <m:r>
                      <a:rPr lang="en-US" altLang="zh-CN" b="0" i="1" smtClean="0">
                        <a:latin typeface="Cambria Math" panose="02040503050406030204" pitchFamily="18" charset="0"/>
                      </a:rPr>
                      <m:t>0/1</m:t>
                    </m:r>
                  </m:oMath>
                </a14:m>
                <a:r>
                  <a:rPr lang="zh-CN" altLang="en-US" dirty="0"/>
                  <a:t>，当前颜色是 </a:t>
                </a:r>
                <a14:m>
                  <m:oMath xmlns:m="http://schemas.openxmlformats.org/officeDocument/2006/math">
                    <m:r>
                      <a:rPr lang="en-US" altLang="zh-CN" b="0" i="1" smtClean="0">
                        <a:latin typeface="Cambria Math" panose="02040503050406030204" pitchFamily="18" charset="0"/>
                      </a:rPr>
                      <m:t>0/1</m:t>
                    </m:r>
                  </m:oMath>
                </a14:m>
                <a:r>
                  <a:rPr lang="en-US" altLang="zh-CN" dirty="0"/>
                  <a:t> </a:t>
                </a:r>
                <a:r>
                  <a:rPr lang="zh-CN" altLang="en-US" dirty="0"/>
                  <a:t>的方案数；</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,0/1</m:t>
                        </m:r>
                      </m:sub>
                    </m:sSub>
                  </m:oMath>
                </a14:m>
                <a:r>
                  <a:rPr lang="zh-CN" altLang="en-US" dirty="0"/>
                  <a:t>表示这次选择的是一个 </a:t>
                </a:r>
                <a14:m>
                  <m:oMath xmlns:m="http://schemas.openxmlformats.org/officeDocument/2006/math">
                    <m:r>
                      <a:rPr lang="en-US" altLang="zh-CN" b="0" i="1" smtClean="0">
                        <a:latin typeface="Cambria Math" panose="02040503050406030204" pitchFamily="18" charset="0"/>
                      </a:rPr>
                      <m:t>𝜌</m:t>
                    </m:r>
                  </m:oMath>
                </a14:m>
                <a:r>
                  <a:rPr lang="en-US" altLang="zh-CN" dirty="0"/>
                  <a:t> </a:t>
                </a:r>
                <a:r>
                  <a:rPr lang="zh-CN" altLang="en-US" dirty="0"/>
                  <a:t>且正在选杆，当前点颜色是 </a:t>
                </a:r>
                <a14:m>
                  <m:oMath xmlns:m="http://schemas.openxmlformats.org/officeDocument/2006/math">
                    <m:r>
                      <a:rPr lang="en-US" altLang="zh-CN" b="0" i="1" smtClean="0">
                        <a:latin typeface="Cambria Math" panose="02040503050406030204" pitchFamily="18" charset="0"/>
                      </a:rPr>
                      <m:t>0/1</m:t>
                    </m:r>
                  </m:oMath>
                </a14:m>
                <a:r>
                  <a:rPr lang="en-US" altLang="zh-CN" dirty="0"/>
                  <a:t> </a:t>
                </a:r>
                <a:r>
                  <a:rPr lang="zh-CN" altLang="en-US" dirty="0"/>
                  <a:t>的方案数；</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,0/1,0/1,0/1,0/1</m:t>
                        </m:r>
                      </m:sub>
                    </m:sSub>
                  </m:oMath>
                </a14:m>
                <a:r>
                  <a:rPr lang="zh-CN" altLang="en-US" dirty="0"/>
                  <a:t>表示这次选择的是一个 </a:t>
                </a:r>
                <a14:m>
                  <m:oMath xmlns:m="http://schemas.openxmlformats.org/officeDocument/2006/math">
                    <m:r>
                      <a:rPr lang="en-US" altLang="zh-CN" i="1">
                        <a:latin typeface="Cambria Math" panose="02040503050406030204" pitchFamily="18" charset="0"/>
                      </a:rPr>
                      <m:t>𝜌</m:t>
                    </m:r>
                  </m:oMath>
                </a14:m>
                <a:r>
                  <a:rPr lang="en-US" altLang="zh-CN" dirty="0"/>
                  <a:t> </a:t>
                </a:r>
                <a:r>
                  <a:rPr lang="zh-CN" altLang="en-US" dirty="0"/>
                  <a:t>且正在选环，记得是环的闭合位置的颜色、当前点颜色、两种点颜色数量总和的奇偶性。</a:t>
                </a:r>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932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转移长这样：</a:t>
                </a:r>
                <a:endParaRPr lang="en-US" altLang="zh-CN" dirty="0"/>
              </a:p>
              <a:p>
                <a:pPr lvl="1"/>
                <a14:m>
                  <m:oMath xmlns:m="http://schemas.openxmlformats.org/officeDocument/2006/math">
                    <m:r>
                      <a:rPr lang="zh-CN" altLang="en-US" b="0" i="1" dirty="0">
                        <a:latin typeface="Cambria Math" panose="02040503050406030204" pitchFamily="18" charset="0"/>
                      </a:rPr>
                      <m:t>对</m:t>
                    </m:r>
                    <m:r>
                      <a:rPr lang="en-US" altLang="zh-CN" b="0" i="1" dirty="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（按照之前说明的方法加入点，加入了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个黑点、</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个白点，且已经构成了合法方案的方案数，需要在此处新加内容）：</a:t>
                </a:r>
                <a:endParaRPr lang="en-US" altLang="zh-CN" dirty="0"/>
              </a:p>
              <a:p>
                <a:pPr lvl="2"/>
                <a:r>
                  <a:rPr lang="zh-CN" altLang="en-US" dirty="0"/>
                  <a:t>先选择编号最小的点作为这次新加的内容的起始点（按照之前给的编号，就是优先选白点），这里是钦定选点所以方案数是 </a:t>
                </a:r>
                <a:r>
                  <a:rPr lang="en-US" altLang="zh-CN" dirty="0"/>
                  <a:t>1</a:t>
                </a:r>
                <a:r>
                  <a:rPr lang="zh-CN" altLang="en-US" dirty="0"/>
                  <a:t>；</a:t>
                </a:r>
                <a:endParaRPr lang="en-US" altLang="zh-CN" dirty="0"/>
              </a:p>
              <a:p>
                <a:pPr lvl="2"/>
                <a:r>
                  <a:rPr lang="zh-CN" altLang="en-US" dirty="0"/>
                  <a:t>如果想加一条链，那么首先选择加到最后连向的点的颜色，将方案乘上 </a:t>
                </a:r>
                <a14:m>
                  <m:oMath xmlns:m="http://schemas.openxmlformats.org/officeDocument/2006/math">
                    <m:r>
                      <a:rPr lang="en-US" altLang="zh-CN" b="0" i="1" smtClean="0">
                        <a:latin typeface="Cambria Math" panose="02040503050406030204" pitchFamily="18" charset="0"/>
                      </a:rPr>
                      <m:t>𝑖</m:t>
                    </m:r>
                  </m:oMath>
                </a14:m>
                <a:r>
                  <a:rPr lang="zh-CN" altLang="en-US" dirty="0"/>
                  <a:t> 或 </a:t>
                </a:r>
                <a14:m>
                  <m:oMath xmlns:m="http://schemas.openxmlformats.org/officeDocument/2006/math">
                    <m:r>
                      <a:rPr lang="en-US" altLang="zh-CN" b="0" i="1" smtClean="0">
                        <a:latin typeface="Cambria Math" panose="02040503050406030204" pitchFamily="18" charset="0"/>
                      </a:rPr>
                      <m:t>𝑗</m:t>
                    </m:r>
                  </m:oMath>
                </a14:m>
                <a:r>
                  <a:rPr lang="zh-CN" altLang="en-US" dirty="0"/>
                  <a:t> 表示最后连向的点的方案数，转移到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+0/1,</m:t>
                        </m:r>
                        <m:r>
                          <a:rPr lang="en-US" altLang="zh-CN" b="0" i="1" smtClean="0">
                            <a:latin typeface="Cambria Math" panose="02040503050406030204" pitchFamily="18" charset="0"/>
                          </a:rPr>
                          <m:t>𝑗</m:t>
                        </m:r>
                        <m:r>
                          <a:rPr lang="en-US" altLang="zh-CN" b="0" i="1" smtClean="0">
                            <a:latin typeface="Cambria Math" panose="02040503050406030204" pitchFamily="18" charset="0"/>
                          </a:rPr>
                          <m:t>+0/1,0/1,0/1</m:t>
                        </m:r>
                      </m:sub>
                    </m:sSub>
                  </m:oMath>
                </a14:m>
                <a:r>
                  <a:rPr lang="zh-CN" altLang="en-US" dirty="0"/>
                  <a:t>。</a:t>
                </a:r>
                <a:endParaRPr lang="en-US" altLang="zh-CN" dirty="0"/>
              </a:p>
              <a:p>
                <a:pPr lvl="2"/>
                <a:r>
                  <a:rPr lang="zh-CN" altLang="en-US" dirty="0"/>
                  <a:t>如果想加一个 </a:t>
                </a:r>
                <a14:m>
                  <m:oMath xmlns:m="http://schemas.openxmlformats.org/officeDocument/2006/math">
                    <m:r>
                      <a:rPr lang="en-US" altLang="zh-CN" b="0" i="1" smtClean="0">
                        <a:latin typeface="Cambria Math" panose="02040503050406030204" pitchFamily="18" charset="0"/>
                      </a:rPr>
                      <m:t>𝜌</m:t>
                    </m:r>
                  </m:oMath>
                </a14:m>
                <a:r>
                  <a:rPr lang="zh-CN" altLang="en-US" dirty="0"/>
                  <a:t>，那么直接转移到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+0/1,</m:t>
                        </m:r>
                        <m:r>
                          <a:rPr lang="en-US" altLang="zh-CN" b="0" i="1" smtClean="0">
                            <a:latin typeface="Cambria Math" panose="02040503050406030204" pitchFamily="18" charset="0"/>
                          </a:rPr>
                          <m:t>𝑗</m:t>
                        </m:r>
                        <m:r>
                          <a:rPr lang="en-US" altLang="zh-CN" b="0" i="1" smtClean="0">
                            <a:latin typeface="Cambria Math" panose="02040503050406030204" pitchFamily="18" charset="0"/>
                          </a:rPr>
                          <m:t>+0/1,0/1</m:t>
                        </m:r>
                      </m:sub>
                    </m:sSub>
                    <m:r>
                      <a:rPr lang="zh-CN" altLang="en-US" i="1">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52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50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转移长这样：</a:t>
                </a:r>
                <a:endParaRPr lang="en-US" altLang="zh-CN" dirty="0"/>
              </a:p>
              <a:p>
                <a:pPr lvl="1"/>
                <a:r>
                  <a:rPr lang="zh-CN" altLang="en-US" dirty="0"/>
                  <a:t>对</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sub>
                    </m:sSub>
                  </m:oMath>
                </a14:m>
                <a:r>
                  <a:rPr lang="zh-CN" altLang="en-US" dirty="0"/>
                  <a:t>（这次选择的是一条链，选择的结束点颜色是 </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m:t>
                    </m:r>
                    <m:r>
                      <a:rPr lang="en-US" altLang="zh-CN" b="0" i="1" smtClean="0">
                        <a:latin typeface="Cambria Math" panose="02040503050406030204" pitchFamily="18" charset="0"/>
                      </a:rPr>
                      <m:t>0/1</m:t>
                    </m:r>
                  </m:oMath>
                </a14:m>
                <a:r>
                  <a:rPr lang="zh-CN" altLang="en-US" dirty="0"/>
                  <a:t>，当前颜色是 </a:t>
                </a:r>
                <a14:m>
                  <m:oMath xmlns:m="http://schemas.openxmlformats.org/officeDocument/2006/math">
                    <m:r>
                      <m:rPr>
                        <m:sty m:val="p"/>
                      </m:rPr>
                      <a:rPr lang="en-US" altLang="zh-CN">
                        <a:latin typeface="Cambria Math" panose="02040503050406030204" pitchFamily="18" charset="0"/>
                      </a:rPr>
                      <m:t>q</m:t>
                    </m:r>
                    <m:r>
                      <a:rPr lang="en-US" altLang="zh-CN" b="0" i="0" smtClean="0">
                        <a:latin typeface="Cambria Math" panose="02040503050406030204" pitchFamily="18" charset="0"/>
                      </a:rPr>
                      <m:t>=</m:t>
                    </m:r>
                    <m:r>
                      <a:rPr lang="en-US" altLang="zh-CN" b="0" i="1" smtClean="0">
                        <a:latin typeface="Cambria Math" panose="02040503050406030204" pitchFamily="18" charset="0"/>
                      </a:rPr>
                      <m:t>0/1</m:t>
                    </m:r>
                  </m:oMath>
                </a14:m>
                <a:r>
                  <a:rPr lang="en-US" altLang="zh-CN" dirty="0"/>
                  <a:t> </a:t>
                </a:r>
                <a:r>
                  <a:rPr lang="zh-CN" altLang="en-US" dirty="0"/>
                  <a:t>）：</a:t>
                </a:r>
                <a:endParaRPr lang="en-US" altLang="zh-CN" dirty="0"/>
              </a:p>
              <a:p>
                <a:pPr lvl="2"/>
                <a:r>
                  <a:rPr lang="zh-CN" altLang="en-US" dirty="0"/>
                  <a:t>若链不在此处结束，加入一个新点，枚举其颜色，乘上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a14:m>
                <a:r>
                  <a:rPr lang="en-US" altLang="zh-CN" dirty="0"/>
                  <a:t> </a:t>
                </a:r>
                <a:r>
                  <a:rPr lang="zh-CN" altLang="en-US" dirty="0"/>
                  <a:t>或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r>
                  <a:rPr lang="en-US" altLang="zh-CN" dirty="0"/>
                  <a:t> </a:t>
                </a:r>
                <a:r>
                  <a:rPr lang="zh-CN" altLang="en-US" dirty="0"/>
                  <a:t>表示选新点的方案数，转移到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+0/1,</m:t>
                        </m:r>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b="0" i="1" smtClean="0">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0/1</m:t>
                        </m:r>
                      </m:sub>
                    </m:sSub>
                  </m:oMath>
                </a14:m>
                <a:r>
                  <a:rPr lang="zh-CN" altLang="en-US" dirty="0"/>
                  <a:t>；</a:t>
                </a:r>
                <a:endParaRPr lang="en-US" altLang="zh-CN" dirty="0"/>
              </a:p>
              <a:p>
                <a:pPr lvl="2"/>
                <a:r>
                  <a:rPr lang="zh-CN" altLang="en-US" dirty="0"/>
                  <a:t>若链到此结束，那么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oMath>
                </a14:m>
                <a:r>
                  <a:rPr lang="en-US" altLang="zh-CN" dirty="0"/>
                  <a:t> </a:t>
                </a:r>
                <a:r>
                  <a:rPr lang="zh-CN" altLang="en-US" dirty="0"/>
                  <a:t>的情况不可（黑色连黑色），其他情况下，这次加的内容结束了，转移到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a:t>
                </a:r>
                <a:endParaRPr lang="en-US" altLang="zh-CN" dirty="0"/>
              </a:p>
              <a:p>
                <a:pPr lvl="1"/>
                <a14:m>
                  <m:oMath xmlns:m="http://schemas.openxmlformats.org/officeDocument/2006/math">
                    <m:r>
                      <a:rPr lang="zh-CN" altLang="en-US" b="0" i="1" dirty="0">
                        <a:latin typeface="Cambria Math" panose="02040503050406030204" pitchFamily="18" charset="0"/>
                      </a:rPr>
                      <m:t>对</m:t>
                    </m:r>
                    <m:r>
                      <a:rPr lang="en-US" altLang="zh-CN" b="0" i="1" dirty="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dirty="0"/>
                  <a:t>这次选择的是一个 </a:t>
                </a:r>
                <a14:m>
                  <m:oMath xmlns:m="http://schemas.openxmlformats.org/officeDocument/2006/math">
                    <m:r>
                      <a:rPr lang="en-US" altLang="zh-CN" b="0" i="1" smtClean="0">
                        <a:latin typeface="Cambria Math" panose="02040503050406030204" pitchFamily="18" charset="0"/>
                      </a:rPr>
                      <m:t>𝜌</m:t>
                    </m:r>
                  </m:oMath>
                </a14:m>
                <a:r>
                  <a:rPr lang="en-US" altLang="zh-CN" dirty="0"/>
                  <a:t> </a:t>
                </a:r>
                <a:r>
                  <a:rPr lang="zh-CN" altLang="en-US" dirty="0"/>
                  <a:t>且正在选链杆，当前点颜色是 </a:t>
                </a:r>
                <a14:m>
                  <m:oMath xmlns:m="http://schemas.openxmlformats.org/officeDocument/2006/math">
                    <m:r>
                      <a:rPr lang="en-US" altLang="zh-CN" b="0" i="1" smtClean="0">
                        <a:latin typeface="Cambria Math" panose="02040503050406030204" pitchFamily="18" charset="0"/>
                      </a:rPr>
                      <m:t>0/1</m:t>
                    </m:r>
                  </m:oMath>
                </a14:m>
                <a:r>
                  <a:rPr lang="en-US" altLang="zh-CN" dirty="0"/>
                  <a:t> </a:t>
                </a:r>
                <a:r>
                  <a:rPr lang="zh-CN" altLang="en-US" dirty="0"/>
                  <a:t>）：</a:t>
                </a:r>
                <a:endParaRPr lang="en-US" altLang="zh-CN" dirty="0"/>
              </a:p>
              <a:p>
                <a:pPr lvl="2"/>
                <a:r>
                  <a:rPr lang="zh-CN" altLang="en-US" dirty="0"/>
                  <a:t>若杆不到此结束，就跟 </a:t>
                </a:r>
                <a14:m>
                  <m:oMath xmlns:m="http://schemas.openxmlformats.org/officeDocument/2006/math">
                    <m:r>
                      <a:rPr lang="en-US" altLang="zh-CN" b="0" i="1" smtClean="0">
                        <a:latin typeface="Cambria Math" panose="02040503050406030204" pitchFamily="18" charset="0"/>
                      </a:rPr>
                      <m:t>𝑔</m:t>
                    </m:r>
                  </m:oMath>
                </a14:m>
                <a:r>
                  <a:rPr lang="en-US" altLang="zh-CN" dirty="0"/>
                  <a:t> </a:t>
                </a:r>
                <a:r>
                  <a:rPr lang="zh-CN" altLang="en-US" dirty="0"/>
                  <a:t>的第一个选择一样加新点转移；</a:t>
                </a:r>
                <a:endParaRPr lang="en-US" altLang="zh-CN" dirty="0"/>
              </a:p>
              <a:p>
                <a:pPr lvl="2"/>
                <a:r>
                  <a:rPr lang="zh-CN" altLang="en-US" dirty="0"/>
                  <a:t>否则 </a:t>
                </a:r>
                <a14:m>
                  <m:oMath xmlns:m="http://schemas.openxmlformats.org/officeDocument/2006/math">
                    <m:r>
                      <a:rPr lang="en-US" altLang="zh-CN" b="0" i="1" smtClean="0">
                        <a:latin typeface="Cambria Math" panose="02040503050406030204" pitchFamily="18" charset="0"/>
                      </a:rPr>
                      <m:t>𝑘</m:t>
                    </m:r>
                  </m:oMath>
                </a14:m>
                <a:r>
                  <a:rPr lang="zh-CN" altLang="en-US" dirty="0"/>
                  <a:t> 是环上的第一个点，初始化环状态，对应转移到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,0/1,0/1,0/1,0/1</m:t>
                        </m:r>
                      </m:sub>
                    </m:sSub>
                  </m:oMath>
                </a14:m>
                <a:r>
                  <a:rPr lang="zh-CN" altLang="en-US" dirty="0"/>
                  <a:t>。</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,0/1,0/1,0/1,0/1</m:t>
                        </m:r>
                      </m:sub>
                    </m:sSub>
                  </m:oMath>
                </a14:m>
                <a:r>
                  <a:rPr lang="en-US" altLang="zh-CN" dirty="0"/>
                  <a:t> </a:t>
                </a:r>
                <a:r>
                  <a:rPr lang="zh-CN" altLang="en-US" dirty="0"/>
                  <a:t>的合法转移是加一个点或闭合，是类似的。</a:t>
                </a:r>
                <a:endParaRPr lang="en-US" altLang="zh-CN" dirty="0"/>
              </a:p>
            </p:txBody>
          </p:sp>
        </mc:Choice>
        <mc:Fallback>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535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9E5A4-FD7A-CB15-C5F7-04869F690403}"/>
              </a:ext>
            </a:extLst>
          </p:cNvPr>
          <p:cNvSpPr>
            <a:spLocks noGrp="1"/>
          </p:cNvSpPr>
          <p:nvPr>
            <p:ph type="title"/>
          </p:nvPr>
        </p:nvSpPr>
        <p:spPr/>
        <p:txBody>
          <a:bodyPr/>
          <a:lstStyle/>
          <a:p>
            <a:r>
              <a:rPr lang="en-US" altLang="zh-CN" dirty="0"/>
              <a:t>Bonus</a:t>
            </a:r>
            <a:endParaRPr lang="zh-CN" altLang="en-US" dirty="0"/>
          </a:p>
        </p:txBody>
      </p:sp>
      <p:sp>
        <p:nvSpPr>
          <p:cNvPr id="3" name="内容占位符 2">
            <a:extLst>
              <a:ext uri="{FF2B5EF4-FFF2-40B4-BE49-F238E27FC236}">
                <a16:creationId xmlns:a16="http://schemas.microsoft.com/office/drawing/2014/main" id="{6DEE76C3-9530-2B69-9C83-E1A05BCE289F}"/>
              </a:ext>
            </a:extLst>
          </p:cNvPr>
          <p:cNvSpPr>
            <a:spLocks noGrp="1"/>
          </p:cNvSpPr>
          <p:nvPr>
            <p:ph idx="1"/>
          </p:nvPr>
        </p:nvSpPr>
        <p:spPr/>
        <p:txBody>
          <a:bodyPr>
            <a:normAutofit/>
          </a:bodyPr>
          <a:lstStyle/>
          <a:p>
            <a:r>
              <a:rPr lang="zh-CN" altLang="en-US" dirty="0"/>
              <a:t>对良好的模数做到亚线性。（出题人不会，但 </a:t>
            </a:r>
            <a:r>
              <a:rPr lang="en-US" altLang="zh-CN" dirty="0"/>
              <a:t>EI </a:t>
            </a:r>
            <a:r>
              <a:rPr lang="zh-CN" altLang="en-US" dirty="0"/>
              <a:t>会。我会将 </a:t>
            </a:r>
            <a:r>
              <a:rPr lang="en-US" altLang="zh-CN" dirty="0"/>
              <a:t>EI </a:t>
            </a:r>
            <a:r>
              <a:rPr lang="zh-CN" altLang="en-US" dirty="0"/>
              <a:t>的题解放在仓库中。）</a:t>
            </a:r>
            <a:endParaRPr lang="en-US" altLang="zh-CN" dirty="0"/>
          </a:p>
        </p:txBody>
      </p:sp>
    </p:spTree>
    <p:extLst>
      <p:ext uri="{BB962C8B-B14F-4D97-AF65-F5344CB8AC3E}">
        <p14:creationId xmlns:p14="http://schemas.microsoft.com/office/powerpoint/2010/main" val="1471846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959</Words>
  <Application>Microsoft Office PowerPoint</Application>
  <PresentationFormat>宽屏</PresentationFormat>
  <Paragraphs>48</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Cambria Math</vt:lpstr>
      <vt:lpstr>Office 主题​​</vt:lpstr>
      <vt:lpstr>THUPC2023 I 阴阳阵</vt:lpstr>
      <vt:lpstr>题意</vt:lpstr>
      <vt:lpstr>解法</vt:lpstr>
      <vt:lpstr>解法</vt:lpstr>
      <vt:lpstr>解法</vt:lpstr>
      <vt:lpstr>解法</vt:lpstr>
      <vt:lpstr>解法</vt:lpstr>
      <vt:lpstr>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THUPC2023 B 物理实验</dc:title>
  <dc:creator>彭 思进</dc:creator>
  <cp:lastModifiedBy>彭 思进</cp:lastModifiedBy>
  <cp:revision>34</cp:revision>
  <dcterms:created xsi:type="dcterms:W3CDTF">2023-05-24T11:51:00Z</dcterms:created>
  <dcterms:modified xsi:type="dcterms:W3CDTF">2023-05-25T11:10:03Z</dcterms:modified>
</cp:coreProperties>
</file>