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57" r:id="rId5"/>
    <p:sldId id="258" r:id="rId6"/>
    <p:sldId id="261"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E138F-A3F0-8391-A5E3-E31D71A739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2B7029-7248-767E-1489-E1B48AB3A9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6AFA25-25F1-3A19-ECD4-941BAB7B373F}"/>
              </a:ext>
            </a:extLst>
          </p:cNvPr>
          <p:cNvSpPr>
            <a:spLocks noGrp="1"/>
          </p:cNvSpPr>
          <p:nvPr>
            <p:ph type="dt" sz="half" idx="10"/>
          </p:nvPr>
        </p:nvSpPr>
        <p:spPr/>
        <p:txBody>
          <a:bodyPr/>
          <a:lstStyle/>
          <a:p>
            <a:fld id="{D975F300-0710-4AE9-BE7D-E6D302B55B63}" type="datetimeFigureOut">
              <a:rPr lang="zh-CN" altLang="en-US" smtClean="0"/>
              <a:t>2023/5/28</a:t>
            </a:fld>
            <a:endParaRPr lang="zh-CN" altLang="en-US"/>
          </a:p>
        </p:txBody>
      </p:sp>
      <p:sp>
        <p:nvSpPr>
          <p:cNvPr id="5" name="页脚占位符 4">
            <a:extLst>
              <a:ext uri="{FF2B5EF4-FFF2-40B4-BE49-F238E27FC236}">
                <a16:creationId xmlns:a16="http://schemas.microsoft.com/office/drawing/2014/main" id="{09FB645A-35E9-AD50-7373-38BFC2BBEA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993B8D-AB68-20DB-953D-B2CAF0BA6B1D}"/>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245703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7050B-6DA2-9FC2-67EC-41A3758464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0D55DF2-3B55-DFED-750F-BD18F52A295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AA4B60-9C23-0ABB-050B-6274E3BC0EE9}"/>
              </a:ext>
            </a:extLst>
          </p:cNvPr>
          <p:cNvSpPr>
            <a:spLocks noGrp="1"/>
          </p:cNvSpPr>
          <p:nvPr>
            <p:ph type="dt" sz="half" idx="10"/>
          </p:nvPr>
        </p:nvSpPr>
        <p:spPr/>
        <p:txBody>
          <a:bodyPr/>
          <a:lstStyle/>
          <a:p>
            <a:fld id="{D975F300-0710-4AE9-BE7D-E6D302B55B63}" type="datetimeFigureOut">
              <a:rPr lang="zh-CN" altLang="en-US" smtClean="0"/>
              <a:t>2023/5/28</a:t>
            </a:fld>
            <a:endParaRPr lang="zh-CN" altLang="en-US"/>
          </a:p>
        </p:txBody>
      </p:sp>
      <p:sp>
        <p:nvSpPr>
          <p:cNvPr id="5" name="页脚占位符 4">
            <a:extLst>
              <a:ext uri="{FF2B5EF4-FFF2-40B4-BE49-F238E27FC236}">
                <a16:creationId xmlns:a16="http://schemas.microsoft.com/office/drawing/2014/main" id="{D7B57D0B-3937-B9E5-015A-854F60E13B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D8F1E9-9CF5-20F8-F1BC-1B174DA78D47}"/>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335858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7FAFCA-9F20-A5B3-17A9-2FC1332184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029B3B-1C57-6FB4-72E3-6CBE324C81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7FDEC6-DCF8-A0C1-564B-F16061FCDD19}"/>
              </a:ext>
            </a:extLst>
          </p:cNvPr>
          <p:cNvSpPr>
            <a:spLocks noGrp="1"/>
          </p:cNvSpPr>
          <p:nvPr>
            <p:ph type="dt" sz="half" idx="10"/>
          </p:nvPr>
        </p:nvSpPr>
        <p:spPr/>
        <p:txBody>
          <a:bodyPr/>
          <a:lstStyle/>
          <a:p>
            <a:fld id="{D975F300-0710-4AE9-BE7D-E6D302B55B63}" type="datetimeFigureOut">
              <a:rPr lang="zh-CN" altLang="en-US" smtClean="0"/>
              <a:t>2023/5/28</a:t>
            </a:fld>
            <a:endParaRPr lang="zh-CN" altLang="en-US"/>
          </a:p>
        </p:txBody>
      </p:sp>
      <p:sp>
        <p:nvSpPr>
          <p:cNvPr id="5" name="页脚占位符 4">
            <a:extLst>
              <a:ext uri="{FF2B5EF4-FFF2-40B4-BE49-F238E27FC236}">
                <a16:creationId xmlns:a16="http://schemas.microsoft.com/office/drawing/2014/main" id="{BBD387BE-60DA-CA86-80AE-CF1A03368D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3EE9FE-C0F2-F593-351C-05D402A59FBF}"/>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405598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82806-19B0-5D5A-D11D-7B344BBD29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E4833A-55C2-55FB-4AED-1C922D9E43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0B2B3-EED7-3569-0774-761865D91155}"/>
              </a:ext>
            </a:extLst>
          </p:cNvPr>
          <p:cNvSpPr>
            <a:spLocks noGrp="1"/>
          </p:cNvSpPr>
          <p:nvPr>
            <p:ph type="dt" sz="half" idx="10"/>
          </p:nvPr>
        </p:nvSpPr>
        <p:spPr/>
        <p:txBody>
          <a:bodyPr/>
          <a:lstStyle/>
          <a:p>
            <a:fld id="{D975F300-0710-4AE9-BE7D-E6D302B55B63}" type="datetimeFigureOut">
              <a:rPr lang="zh-CN" altLang="en-US" smtClean="0"/>
              <a:t>2023/5/28</a:t>
            </a:fld>
            <a:endParaRPr lang="zh-CN" altLang="en-US"/>
          </a:p>
        </p:txBody>
      </p:sp>
      <p:sp>
        <p:nvSpPr>
          <p:cNvPr id="5" name="页脚占位符 4">
            <a:extLst>
              <a:ext uri="{FF2B5EF4-FFF2-40B4-BE49-F238E27FC236}">
                <a16:creationId xmlns:a16="http://schemas.microsoft.com/office/drawing/2014/main" id="{9FFEE215-BB43-7555-EA16-B39F9541C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45C249-21FA-55D1-8DC0-002E2B16211A}"/>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83068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907EB-8C38-FF60-6C7C-4CBE32BDB2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B0512B-A67B-6AB7-686D-77BD33D0DA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C2A12B1-DAA7-387C-57E2-412B161BBEB7}"/>
              </a:ext>
            </a:extLst>
          </p:cNvPr>
          <p:cNvSpPr>
            <a:spLocks noGrp="1"/>
          </p:cNvSpPr>
          <p:nvPr>
            <p:ph type="dt" sz="half" idx="10"/>
          </p:nvPr>
        </p:nvSpPr>
        <p:spPr/>
        <p:txBody>
          <a:bodyPr/>
          <a:lstStyle/>
          <a:p>
            <a:fld id="{D975F300-0710-4AE9-BE7D-E6D302B55B63}" type="datetimeFigureOut">
              <a:rPr lang="zh-CN" altLang="en-US" smtClean="0"/>
              <a:t>2023/5/28</a:t>
            </a:fld>
            <a:endParaRPr lang="zh-CN" altLang="en-US"/>
          </a:p>
        </p:txBody>
      </p:sp>
      <p:sp>
        <p:nvSpPr>
          <p:cNvPr id="5" name="页脚占位符 4">
            <a:extLst>
              <a:ext uri="{FF2B5EF4-FFF2-40B4-BE49-F238E27FC236}">
                <a16:creationId xmlns:a16="http://schemas.microsoft.com/office/drawing/2014/main" id="{627CC96C-9230-E4A0-C5B8-81860875AB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929F91-89A4-42C2-E25A-E09B82311502}"/>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49813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A4C30-C7CB-FA3C-7B80-A9DFC4653F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AC8212-4263-0A9E-70C7-A08FB34768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C6C1A01-58C1-BC09-CDCD-85BB75581C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9B3FA5-37F4-4B6E-BFB9-A2E8D944AC4D}"/>
              </a:ext>
            </a:extLst>
          </p:cNvPr>
          <p:cNvSpPr>
            <a:spLocks noGrp="1"/>
          </p:cNvSpPr>
          <p:nvPr>
            <p:ph type="dt" sz="half" idx="10"/>
          </p:nvPr>
        </p:nvSpPr>
        <p:spPr/>
        <p:txBody>
          <a:bodyPr/>
          <a:lstStyle/>
          <a:p>
            <a:fld id="{D975F300-0710-4AE9-BE7D-E6D302B55B63}" type="datetimeFigureOut">
              <a:rPr lang="zh-CN" altLang="en-US" smtClean="0"/>
              <a:t>2023/5/28</a:t>
            </a:fld>
            <a:endParaRPr lang="zh-CN" altLang="en-US"/>
          </a:p>
        </p:txBody>
      </p:sp>
      <p:sp>
        <p:nvSpPr>
          <p:cNvPr id="6" name="页脚占位符 5">
            <a:extLst>
              <a:ext uri="{FF2B5EF4-FFF2-40B4-BE49-F238E27FC236}">
                <a16:creationId xmlns:a16="http://schemas.microsoft.com/office/drawing/2014/main" id="{30F982F1-4FF9-3C78-3C1E-16A67227D0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F2A670-9DD3-5C3E-7AA2-2E57910C0AA1}"/>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21505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8FF2B-DD52-F0FA-76A7-10BEF868DC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18F217-890B-3EE9-64CC-DD3E871AF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2AC01C-CA7C-B4D7-051E-A35B27998E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5CE32D6-EB02-95C4-F58F-7B9E4EC9A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88CDB7-64E2-9524-F84F-161B09608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326CBC-A73F-17C1-B8A8-86D66BFA811A}"/>
              </a:ext>
            </a:extLst>
          </p:cNvPr>
          <p:cNvSpPr>
            <a:spLocks noGrp="1"/>
          </p:cNvSpPr>
          <p:nvPr>
            <p:ph type="dt" sz="half" idx="10"/>
          </p:nvPr>
        </p:nvSpPr>
        <p:spPr/>
        <p:txBody>
          <a:bodyPr/>
          <a:lstStyle/>
          <a:p>
            <a:fld id="{D975F300-0710-4AE9-BE7D-E6D302B55B63}" type="datetimeFigureOut">
              <a:rPr lang="zh-CN" altLang="en-US" smtClean="0"/>
              <a:t>2023/5/28</a:t>
            </a:fld>
            <a:endParaRPr lang="zh-CN" altLang="en-US"/>
          </a:p>
        </p:txBody>
      </p:sp>
      <p:sp>
        <p:nvSpPr>
          <p:cNvPr id="8" name="页脚占位符 7">
            <a:extLst>
              <a:ext uri="{FF2B5EF4-FFF2-40B4-BE49-F238E27FC236}">
                <a16:creationId xmlns:a16="http://schemas.microsoft.com/office/drawing/2014/main" id="{0BF77563-0735-8B0E-ABEE-46C8AE8A8D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6E514A2-7141-6823-954C-8F71AF6065A5}"/>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48133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A5710-F101-0BA0-A5DA-0B6A7964EE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E9C1A9-C99C-DD1C-946E-EE206773EE16}"/>
              </a:ext>
            </a:extLst>
          </p:cNvPr>
          <p:cNvSpPr>
            <a:spLocks noGrp="1"/>
          </p:cNvSpPr>
          <p:nvPr>
            <p:ph type="dt" sz="half" idx="10"/>
          </p:nvPr>
        </p:nvSpPr>
        <p:spPr/>
        <p:txBody>
          <a:bodyPr/>
          <a:lstStyle/>
          <a:p>
            <a:fld id="{D975F300-0710-4AE9-BE7D-E6D302B55B63}" type="datetimeFigureOut">
              <a:rPr lang="zh-CN" altLang="en-US" smtClean="0"/>
              <a:t>2023/5/28</a:t>
            </a:fld>
            <a:endParaRPr lang="zh-CN" altLang="en-US"/>
          </a:p>
        </p:txBody>
      </p:sp>
      <p:sp>
        <p:nvSpPr>
          <p:cNvPr id="4" name="页脚占位符 3">
            <a:extLst>
              <a:ext uri="{FF2B5EF4-FFF2-40B4-BE49-F238E27FC236}">
                <a16:creationId xmlns:a16="http://schemas.microsoft.com/office/drawing/2014/main" id="{136647C8-DA55-96A2-2B3F-5B420839578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598F4C5-2B4E-8543-6070-45CB29C281A5}"/>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91510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6396AE-7274-66B1-F379-262C54FBAA9B}"/>
              </a:ext>
            </a:extLst>
          </p:cNvPr>
          <p:cNvSpPr>
            <a:spLocks noGrp="1"/>
          </p:cNvSpPr>
          <p:nvPr>
            <p:ph type="dt" sz="half" idx="10"/>
          </p:nvPr>
        </p:nvSpPr>
        <p:spPr/>
        <p:txBody>
          <a:bodyPr/>
          <a:lstStyle/>
          <a:p>
            <a:fld id="{D975F300-0710-4AE9-BE7D-E6D302B55B63}" type="datetimeFigureOut">
              <a:rPr lang="zh-CN" altLang="en-US" smtClean="0"/>
              <a:t>2023/5/28</a:t>
            </a:fld>
            <a:endParaRPr lang="zh-CN" altLang="en-US"/>
          </a:p>
        </p:txBody>
      </p:sp>
      <p:sp>
        <p:nvSpPr>
          <p:cNvPr id="3" name="页脚占位符 2">
            <a:extLst>
              <a:ext uri="{FF2B5EF4-FFF2-40B4-BE49-F238E27FC236}">
                <a16:creationId xmlns:a16="http://schemas.microsoft.com/office/drawing/2014/main" id="{5BFCD253-0C6C-F3BE-1D40-473E4D0464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F686D4-CCD6-89A9-DA94-3D615864312C}"/>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275889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92EFB-052D-0AAC-F436-F65DD4941E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4D321B-1F7E-F374-0F19-6C3DFCE22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4B73C76-C383-0E24-3F57-D0B52A9EB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BD95BF-ECBF-28A4-C828-C4D97A3E61BA}"/>
              </a:ext>
            </a:extLst>
          </p:cNvPr>
          <p:cNvSpPr>
            <a:spLocks noGrp="1"/>
          </p:cNvSpPr>
          <p:nvPr>
            <p:ph type="dt" sz="half" idx="10"/>
          </p:nvPr>
        </p:nvSpPr>
        <p:spPr/>
        <p:txBody>
          <a:bodyPr/>
          <a:lstStyle/>
          <a:p>
            <a:fld id="{D975F300-0710-4AE9-BE7D-E6D302B55B63}" type="datetimeFigureOut">
              <a:rPr lang="zh-CN" altLang="en-US" smtClean="0"/>
              <a:t>2023/5/28</a:t>
            </a:fld>
            <a:endParaRPr lang="zh-CN" altLang="en-US"/>
          </a:p>
        </p:txBody>
      </p:sp>
      <p:sp>
        <p:nvSpPr>
          <p:cNvPr id="6" name="页脚占位符 5">
            <a:extLst>
              <a:ext uri="{FF2B5EF4-FFF2-40B4-BE49-F238E27FC236}">
                <a16:creationId xmlns:a16="http://schemas.microsoft.com/office/drawing/2014/main" id="{FF863719-88EA-C562-FD10-E8CD949C01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4F06BE-7BAF-D105-B48F-9AEDEDFE0B86}"/>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110386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348E1-7AF4-4521-0AA6-E9928BDB43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7CD65FC-10BC-58CA-69AD-7F86B4D61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9DC80C-538E-E074-F6D2-AAA6DA2A0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9C2222-FDA6-47AD-492C-F9DAAA645742}"/>
              </a:ext>
            </a:extLst>
          </p:cNvPr>
          <p:cNvSpPr>
            <a:spLocks noGrp="1"/>
          </p:cNvSpPr>
          <p:nvPr>
            <p:ph type="dt" sz="half" idx="10"/>
          </p:nvPr>
        </p:nvSpPr>
        <p:spPr/>
        <p:txBody>
          <a:bodyPr/>
          <a:lstStyle/>
          <a:p>
            <a:fld id="{D975F300-0710-4AE9-BE7D-E6D302B55B63}" type="datetimeFigureOut">
              <a:rPr lang="zh-CN" altLang="en-US" smtClean="0"/>
              <a:t>2023/5/28</a:t>
            </a:fld>
            <a:endParaRPr lang="zh-CN" altLang="en-US"/>
          </a:p>
        </p:txBody>
      </p:sp>
      <p:sp>
        <p:nvSpPr>
          <p:cNvPr id="6" name="页脚占位符 5">
            <a:extLst>
              <a:ext uri="{FF2B5EF4-FFF2-40B4-BE49-F238E27FC236}">
                <a16:creationId xmlns:a16="http://schemas.microsoft.com/office/drawing/2014/main" id="{3CF5AB39-1518-D502-D030-2C1997E1C1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A1DA5D-825D-59BC-440E-3311A8FBCEF9}"/>
              </a:ext>
            </a:extLst>
          </p:cNvPr>
          <p:cNvSpPr>
            <a:spLocks noGrp="1"/>
          </p:cNvSpPr>
          <p:nvPr>
            <p:ph type="sldNum" sz="quarter" idx="12"/>
          </p:nvPr>
        </p:nvSpPr>
        <p:spPr/>
        <p:txBody>
          <a:body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24237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994CFB-1A59-E51C-F9B6-2EDBF0CCA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15FF5F8-31EF-1206-F562-6DF3605EFA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EA4036-0242-F72B-198C-BCE2B9380C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5F300-0710-4AE9-BE7D-E6D302B55B63}" type="datetimeFigureOut">
              <a:rPr lang="zh-CN" altLang="en-US" smtClean="0"/>
              <a:t>2023/5/28</a:t>
            </a:fld>
            <a:endParaRPr lang="zh-CN" altLang="en-US"/>
          </a:p>
        </p:txBody>
      </p:sp>
      <p:sp>
        <p:nvSpPr>
          <p:cNvPr id="5" name="页脚占位符 4">
            <a:extLst>
              <a:ext uri="{FF2B5EF4-FFF2-40B4-BE49-F238E27FC236}">
                <a16:creationId xmlns:a16="http://schemas.microsoft.com/office/drawing/2014/main" id="{771D329B-BB2E-DEA4-1D04-4E831AB41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10572FA-8CA7-CB3C-B1B8-6AB7985FE6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8F2C3-318C-41F3-A315-7AB4A72AC697}" type="slidenum">
              <a:rPr lang="zh-CN" altLang="en-US" smtClean="0"/>
              <a:t>‹#›</a:t>
            </a:fld>
            <a:endParaRPr lang="zh-CN" altLang="en-US"/>
          </a:p>
        </p:txBody>
      </p:sp>
    </p:spTree>
    <p:extLst>
      <p:ext uri="{BB962C8B-B14F-4D97-AF65-F5344CB8AC3E}">
        <p14:creationId xmlns:p14="http://schemas.microsoft.com/office/powerpoint/2010/main" val="325436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E639A-E6B0-AC50-AA93-E2109534E75B}"/>
              </a:ext>
            </a:extLst>
          </p:cNvPr>
          <p:cNvSpPr>
            <a:spLocks noGrp="1"/>
          </p:cNvSpPr>
          <p:nvPr>
            <p:ph type="ctrTitle"/>
          </p:nvPr>
        </p:nvSpPr>
        <p:spPr/>
        <p:txBody>
          <a:bodyPr/>
          <a:lstStyle/>
          <a:p>
            <a:r>
              <a:rPr lang="en-US" altLang="zh-CN" dirty="0"/>
              <a:t>THUPC2023 J</a:t>
            </a:r>
            <a:br>
              <a:rPr lang="en-US" altLang="zh-CN" dirty="0"/>
            </a:br>
            <a:r>
              <a:rPr lang="zh-CN" altLang="en-US" dirty="0"/>
              <a:t>大纲</a:t>
            </a:r>
          </a:p>
        </p:txBody>
      </p:sp>
      <p:sp>
        <p:nvSpPr>
          <p:cNvPr id="3" name="副标题 2">
            <a:extLst>
              <a:ext uri="{FF2B5EF4-FFF2-40B4-BE49-F238E27FC236}">
                <a16:creationId xmlns:a16="http://schemas.microsoft.com/office/drawing/2014/main" id="{778BB1DC-DF01-FC42-D97D-AD3D32272EAC}"/>
              </a:ext>
            </a:extLst>
          </p:cNvPr>
          <p:cNvSpPr>
            <a:spLocks noGrp="1"/>
          </p:cNvSpPr>
          <p:nvPr>
            <p:ph type="subTitle" idx="1"/>
          </p:nvPr>
        </p:nvSpPr>
        <p:spPr/>
        <p:txBody>
          <a:bodyPr/>
          <a:lstStyle/>
          <a:p>
            <a:r>
              <a:rPr lang="en-US" altLang="zh-CN" dirty="0"/>
              <a:t>Itst</a:t>
            </a:r>
          </a:p>
          <a:p>
            <a:r>
              <a:rPr lang="en-US" altLang="zh-CN" dirty="0"/>
              <a:t>THU, IIIS</a:t>
            </a:r>
          </a:p>
          <a:p>
            <a:r>
              <a:rPr lang="en-US" altLang="zh-CN" dirty="0"/>
              <a:t>2023/05/28</a:t>
            </a:r>
            <a:endParaRPr lang="zh-CN" altLang="en-US" dirty="0"/>
          </a:p>
        </p:txBody>
      </p:sp>
    </p:spTree>
    <p:extLst>
      <p:ext uri="{BB962C8B-B14F-4D97-AF65-F5344CB8AC3E}">
        <p14:creationId xmlns:p14="http://schemas.microsoft.com/office/powerpoint/2010/main" val="366054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06A50-26E4-5A08-D862-484287D2F403}"/>
              </a:ext>
            </a:extLst>
          </p:cNvPr>
          <p:cNvSpPr>
            <a:spLocks noGrp="1"/>
          </p:cNvSpPr>
          <p:nvPr>
            <p:ph type="title"/>
          </p:nvPr>
        </p:nvSpPr>
        <p:spPr/>
        <p:txBody>
          <a:bodyPr/>
          <a:lstStyle/>
          <a:p>
            <a:r>
              <a:rPr lang="zh-CN" altLang="en-US" dirty="0"/>
              <a:t>谢罪</a:t>
            </a:r>
          </a:p>
        </p:txBody>
      </p:sp>
      <p:sp>
        <p:nvSpPr>
          <p:cNvPr id="3" name="内容占位符 2">
            <a:extLst>
              <a:ext uri="{FF2B5EF4-FFF2-40B4-BE49-F238E27FC236}">
                <a16:creationId xmlns:a16="http://schemas.microsoft.com/office/drawing/2014/main" id="{B8FF4B51-50A0-F291-D6BB-0B03598C018C}"/>
              </a:ext>
            </a:extLst>
          </p:cNvPr>
          <p:cNvSpPr>
            <a:spLocks noGrp="1"/>
          </p:cNvSpPr>
          <p:nvPr>
            <p:ph idx="1"/>
          </p:nvPr>
        </p:nvSpPr>
        <p:spPr/>
        <p:txBody>
          <a:bodyPr/>
          <a:lstStyle/>
          <a:p>
            <a:r>
              <a:rPr lang="en-US" altLang="zh-CN" dirty="0"/>
              <a:t>std </a:t>
            </a:r>
            <a:r>
              <a:rPr lang="zh-CN" altLang="en-US" dirty="0"/>
              <a:t>写错了所以开场数据是假的</a:t>
            </a:r>
          </a:p>
        </p:txBody>
      </p:sp>
      <p:pic>
        <p:nvPicPr>
          <p:cNvPr id="4" name="图片 3">
            <a:extLst>
              <a:ext uri="{FF2B5EF4-FFF2-40B4-BE49-F238E27FC236}">
                <a16:creationId xmlns:a16="http://schemas.microsoft.com/office/drawing/2014/main" id="{A0178B88-9C1F-3F25-EA8E-6FB8E8B2B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795" y="2565089"/>
            <a:ext cx="2872410" cy="2872410"/>
          </a:xfrm>
          <a:prstGeom prst="rect">
            <a:avLst/>
          </a:prstGeom>
        </p:spPr>
      </p:pic>
    </p:spTree>
    <p:extLst>
      <p:ext uri="{BB962C8B-B14F-4D97-AF65-F5344CB8AC3E}">
        <p14:creationId xmlns:p14="http://schemas.microsoft.com/office/powerpoint/2010/main" val="3082971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0335F-8AE8-9FF8-8A6F-BEAA0ABF924A}"/>
              </a:ext>
            </a:extLst>
          </p:cNvPr>
          <p:cNvSpPr>
            <a:spLocks noGrp="1"/>
          </p:cNvSpPr>
          <p:nvPr>
            <p:ph type="title"/>
          </p:nvPr>
        </p:nvSpPr>
        <p:spPr/>
        <p:txBody>
          <a:bodyPr/>
          <a:lstStyle/>
          <a:p>
            <a:r>
              <a:rPr lang="en-US" altLang="zh-CN" dirty="0"/>
              <a:t>Idea comes from</a:t>
            </a:r>
            <a:endParaRPr lang="zh-CN" altLang="en-US" dirty="0"/>
          </a:p>
        </p:txBody>
      </p:sp>
      <p:sp>
        <p:nvSpPr>
          <p:cNvPr id="3" name="内容占位符 2">
            <a:extLst>
              <a:ext uri="{FF2B5EF4-FFF2-40B4-BE49-F238E27FC236}">
                <a16:creationId xmlns:a16="http://schemas.microsoft.com/office/drawing/2014/main" id="{713927CD-4E1A-9FDB-2A47-9D62637A8D3A}"/>
              </a:ext>
            </a:extLst>
          </p:cNvPr>
          <p:cNvSpPr>
            <a:spLocks noGrp="1"/>
          </p:cNvSpPr>
          <p:nvPr>
            <p:ph idx="1"/>
          </p:nvPr>
        </p:nvSpPr>
        <p:spPr>
          <a:xfrm>
            <a:off x="838200" y="1825625"/>
            <a:ext cx="10515600" cy="4411402"/>
          </a:xfrm>
        </p:spPr>
        <p:txBody>
          <a:bodyPr>
            <a:normAutofit/>
          </a:bodyPr>
          <a:lstStyle/>
          <a:p>
            <a:r>
              <a:rPr lang="zh-CN" altLang="en-US" dirty="0"/>
              <a:t>之前将本场的 </a:t>
            </a:r>
            <a:r>
              <a:rPr lang="en-US" altLang="zh-CN" dirty="0"/>
              <a:t>C </a:t>
            </a:r>
            <a:r>
              <a:rPr lang="zh-CN" altLang="en-US" dirty="0"/>
              <a:t>投给了今年联合省选，</a:t>
            </a:r>
            <a:r>
              <a:rPr lang="en-US" altLang="zh-CN" dirty="0" err="1"/>
              <a:t>yyl</a:t>
            </a:r>
            <a:r>
              <a:rPr lang="en-US" altLang="zh-CN" dirty="0"/>
              <a:t> </a:t>
            </a:r>
            <a:r>
              <a:rPr lang="zh-CN" altLang="en-US" dirty="0"/>
              <a:t>给我的答复是“期望是十级内容只能在国家队选拔考”，大纲随后发布了修订版，将期望从未列入变成了十级内容，于是怒出此题开喷。</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（听说有因果关系，但我也不知道。）</a:t>
            </a:r>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5D966F38-C29A-D796-59CC-1CD7E67D2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3221701"/>
            <a:ext cx="2286000" cy="2286000"/>
          </a:xfrm>
          <a:prstGeom prst="rect">
            <a:avLst/>
          </a:prstGeom>
        </p:spPr>
      </p:pic>
    </p:spTree>
    <p:extLst>
      <p:ext uri="{BB962C8B-B14F-4D97-AF65-F5344CB8AC3E}">
        <p14:creationId xmlns:p14="http://schemas.microsoft.com/office/powerpoint/2010/main" val="251238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0335F-8AE8-9FF8-8A6F-BEAA0ABF924A}"/>
              </a:ext>
            </a:extLst>
          </p:cNvPr>
          <p:cNvSpPr>
            <a:spLocks noGrp="1"/>
          </p:cNvSpPr>
          <p:nvPr>
            <p:ph type="title"/>
          </p:nvPr>
        </p:nvSpPr>
        <p:spPr/>
        <p:txBody>
          <a:bodyPr/>
          <a:lstStyle/>
          <a:p>
            <a:r>
              <a:rPr lang="zh-CN" altLang="en-US" dirty="0"/>
              <a:t>题意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13927CD-4E1A-9FDB-2A47-9D62637A8D3A}"/>
                  </a:ext>
                </a:extLst>
              </p:cNvPr>
              <p:cNvSpPr>
                <a:spLocks noGrp="1"/>
              </p:cNvSpPr>
              <p:nvPr>
                <p:ph idx="1"/>
              </p:nvPr>
            </p:nvSpPr>
            <p:spPr>
              <a:xfrm>
                <a:off x="838200" y="1825625"/>
                <a:ext cx="10515600" cy="4411402"/>
              </a:xfrm>
            </p:spPr>
            <p:txBody>
              <a:bodyPr>
                <a:normAutofit/>
              </a:bodyPr>
              <a:lstStyle/>
              <a:p>
                <a:r>
                  <a:rPr lang="zh-CN" altLang="en-US" b="0" dirty="0"/>
                  <a:t>给定一棵 </a:t>
                </a:r>
                <a14:m>
                  <m:oMath xmlns:m="http://schemas.openxmlformats.org/officeDocument/2006/math">
                    <m:r>
                      <a:rPr lang="en-US" altLang="zh-CN" b="0" i="1" smtClean="0">
                        <a:latin typeface="Cambria Math" panose="02040503050406030204" pitchFamily="18" charset="0"/>
                      </a:rPr>
                      <m:t>𝑛</m:t>
                    </m:r>
                  </m:oMath>
                </a14:m>
                <a:r>
                  <a:rPr lang="zh-CN" altLang="en-US" b="0" dirty="0"/>
                  <a:t> 个点的外向树，每个点有一个非负整数权值，部分节点权值未给出。你需要判断能否给未确定权值的点确定一个非负权值使得以下条件成立</a:t>
                </a:r>
                <a:r>
                  <a:rPr lang="zh-CN" altLang="en-US" dirty="0"/>
                  <a:t>：</a:t>
                </a:r>
                <a:endParaRPr lang="en-US" altLang="zh-CN" dirty="0"/>
              </a:p>
              <a:p>
                <a:pPr lvl="1"/>
                <a:r>
                  <a:rPr lang="zh-CN" altLang="en-US" b="0" dirty="0"/>
                  <a:t>对于每个有出边的点，设集合 </a:t>
                </a:r>
                <a14:m>
                  <m:oMath xmlns:m="http://schemas.openxmlformats.org/officeDocument/2006/math">
                    <m:r>
                      <a:rPr lang="en-US" altLang="zh-CN" b="0" i="1" smtClean="0">
                        <a:latin typeface="Cambria Math" panose="02040503050406030204" pitchFamily="18" charset="0"/>
                      </a:rPr>
                      <m:t>𝑆</m:t>
                    </m:r>
                  </m:oMath>
                </a14:m>
                <a:r>
                  <a:rPr lang="en-US" altLang="zh-CN" b="0" dirty="0"/>
                  <a:t> </a:t>
                </a:r>
                <a:r>
                  <a:rPr lang="zh-CN" altLang="en-US" b="0" dirty="0"/>
                  <a:t>为其所有儿子的点权构成的可重集，</a:t>
                </a:r>
                <a14:m>
                  <m:oMath xmlns:m="http://schemas.openxmlformats.org/officeDocument/2006/math">
                    <m:r>
                      <a:rPr lang="en-US" altLang="zh-CN" b="0" i="1" smtClean="0">
                        <a:latin typeface="Cambria Math" panose="02040503050406030204" pitchFamily="18" charset="0"/>
                      </a:rPr>
                      <m:t>𝑚𝑥</m:t>
                    </m:r>
                  </m:oMath>
                </a14:m>
                <a:r>
                  <a:rPr lang="zh-CN" altLang="en-US" b="0" dirty="0"/>
                  <a:t> 为 </a:t>
                </a:r>
                <a14:m>
                  <m:oMath xmlns:m="http://schemas.openxmlformats.org/officeDocument/2006/math">
                    <m:r>
                      <a:rPr lang="en-US" altLang="zh-CN" b="0" i="1" smtClean="0">
                        <a:latin typeface="Cambria Math" panose="02040503050406030204" pitchFamily="18" charset="0"/>
                      </a:rPr>
                      <m:t>𝑆</m:t>
                    </m:r>
                  </m:oMath>
                </a14:m>
                <a:r>
                  <a:rPr lang="zh-CN" altLang="en-US" b="0" dirty="0"/>
                  <a:t> 的最大值，若 </a:t>
                </a:r>
                <a14:m>
                  <m:oMath xmlns:m="http://schemas.openxmlformats.org/officeDocument/2006/math">
                    <m:r>
                      <a:rPr lang="en-US" altLang="zh-CN" b="0" i="1" smtClean="0">
                        <a:latin typeface="Cambria Math" panose="02040503050406030204" pitchFamily="18" charset="0"/>
                      </a:rPr>
                      <m:t>𝑚𝑥</m:t>
                    </m:r>
                  </m:oMath>
                </a14:m>
                <a:r>
                  <a:rPr lang="zh-CN" altLang="en-US" b="0" dirty="0"/>
                  <a:t> 只在 </a:t>
                </a:r>
                <a14:m>
                  <m:oMath xmlns:m="http://schemas.openxmlformats.org/officeDocument/2006/math">
                    <m:r>
                      <a:rPr lang="en-US" altLang="zh-CN" b="0" i="1" smtClean="0">
                        <a:latin typeface="Cambria Math" panose="02040503050406030204" pitchFamily="18" charset="0"/>
                      </a:rPr>
                      <m:t>𝑆</m:t>
                    </m:r>
                  </m:oMath>
                </a14:m>
                <a:r>
                  <a:rPr lang="en-US" altLang="zh-CN" b="0" dirty="0"/>
                  <a:t> </a:t>
                </a:r>
                <a:r>
                  <a:rPr lang="zh-CN" altLang="en-US" b="0" dirty="0"/>
                  <a:t>中出现一次，则当前点权值为 </a:t>
                </a:r>
                <a14:m>
                  <m:oMath xmlns:m="http://schemas.openxmlformats.org/officeDocument/2006/math">
                    <m:r>
                      <a:rPr lang="en-US" altLang="zh-CN" b="0" i="1" smtClean="0">
                        <a:latin typeface="Cambria Math" panose="02040503050406030204" pitchFamily="18" charset="0"/>
                      </a:rPr>
                      <m:t>𝑚𝑥</m:t>
                    </m:r>
                  </m:oMath>
                </a14:m>
                <a:r>
                  <a:rPr lang="zh-CN" altLang="en-US" b="0" dirty="0"/>
                  <a:t>，否则为 </a:t>
                </a:r>
                <a14:m>
                  <m:oMath xmlns:m="http://schemas.openxmlformats.org/officeDocument/2006/math">
                    <m:r>
                      <a:rPr lang="en-US" altLang="zh-CN" b="0" i="1" smtClean="0">
                        <a:latin typeface="Cambria Math" panose="02040503050406030204" pitchFamily="18" charset="0"/>
                      </a:rPr>
                      <m:t>𝑚𝑥</m:t>
                    </m:r>
                    <m:r>
                      <a:rPr lang="en-US" altLang="zh-CN" b="0" i="1" smtClean="0">
                        <a:latin typeface="Cambria Math" panose="02040503050406030204" pitchFamily="18" charset="0"/>
                      </a:rPr>
                      <m:t>+1</m:t>
                    </m:r>
                  </m:oMath>
                </a14:m>
                <a:r>
                  <a:rPr lang="zh-CN" altLang="en-US" b="0" dirty="0"/>
                  <a:t>。</a:t>
                </a:r>
                <a:endParaRPr lang="en-US" altLang="zh-CN" b="0" dirty="0"/>
              </a:p>
              <a:p>
                <a:pPr lvl="1"/>
                <a:endParaRPr lang="en-US" altLang="zh-CN" dirty="0"/>
              </a:p>
              <a:p>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b="0" dirty="0"/>
              </a:p>
            </p:txBody>
          </p:sp>
        </mc:Choice>
        <mc:Fallback xmlns="">
          <p:sp>
            <p:nvSpPr>
              <p:cNvPr id="3" name="内容占位符 2">
                <a:extLst>
                  <a:ext uri="{FF2B5EF4-FFF2-40B4-BE49-F238E27FC236}">
                    <a16:creationId xmlns:a16="http://schemas.microsoft.com/office/drawing/2014/main" id="{713927CD-4E1A-9FDB-2A47-9D62637A8D3A}"/>
                  </a:ext>
                </a:extLst>
              </p:cNvPr>
              <p:cNvSpPr>
                <a:spLocks noGrp="1" noRot="1" noChangeAspect="1" noMove="1" noResize="1" noEditPoints="1" noAdjustHandles="1" noChangeArrowheads="1" noChangeShapeType="1" noTextEdit="1"/>
              </p:cNvSpPr>
              <p:nvPr>
                <p:ph idx="1"/>
              </p:nvPr>
            </p:nvSpPr>
            <p:spPr>
              <a:xfrm>
                <a:off x="838200" y="1825625"/>
                <a:ext cx="10515600" cy="4411402"/>
              </a:xfrm>
              <a:blipFill>
                <a:blip r:embed="rId2"/>
                <a:stretch>
                  <a:fillRect l="-1043" t="-2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189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p:txBody>
              <a:bodyPr>
                <a:normAutofit/>
              </a:bodyPr>
              <a:lstStyle/>
              <a:p>
                <a:r>
                  <a:rPr lang="zh-CN" altLang="en-US" dirty="0"/>
                  <a:t>定义一个节点是</a:t>
                </a:r>
                <a:r>
                  <a:rPr lang="zh-CN" altLang="en-US" b="1" dirty="0"/>
                  <a:t>自由的</a:t>
                </a:r>
                <a:r>
                  <a:rPr lang="zh-CN" altLang="en-US" dirty="0"/>
                  <a:t>，当且仅当存在一条当前节点到叶子的路径，其上所有节点的权值都未确定。</a:t>
                </a:r>
                <a:endParaRPr lang="en-US" altLang="zh-CN" dirty="0"/>
              </a:p>
              <a:p>
                <a:endParaRPr lang="en-US" altLang="zh-CN" dirty="0"/>
              </a:p>
              <a:p>
                <a:r>
                  <a:rPr lang="zh-CN" altLang="en-US" dirty="0"/>
                  <a:t>指出如下事实：若存在一个方案使得一个自由的节点的权值为 </a:t>
                </a:r>
                <a14:m>
                  <m:oMath xmlns:m="http://schemas.openxmlformats.org/officeDocument/2006/math">
                    <m:r>
                      <a:rPr lang="en-US" altLang="zh-CN" b="0" i="1" smtClean="0">
                        <a:latin typeface="Cambria Math" panose="02040503050406030204" pitchFamily="18" charset="0"/>
                      </a:rPr>
                      <m:t>𝑥</m:t>
                    </m:r>
                  </m:oMath>
                </a14:m>
                <a:r>
                  <a:rPr lang="zh-CN" altLang="en-US" dirty="0"/>
                  <a:t>，那么对于任意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，存在一个方案使得它的权值为 </a:t>
                </a:r>
                <a14:m>
                  <m:oMath xmlns:m="http://schemas.openxmlformats.org/officeDocument/2006/math">
                    <m:r>
                      <a:rPr lang="en-US" altLang="zh-CN" b="0" i="1" smtClean="0">
                        <a:latin typeface="Cambria Math" panose="02040503050406030204" pitchFamily="18" charset="0"/>
                      </a:rPr>
                      <m:t>𝑦</m:t>
                    </m:r>
                  </m:oMath>
                </a14:m>
                <a:r>
                  <a:rPr lang="zh-CN" altLang="en-US" dirty="0"/>
                  <a:t>。</a:t>
                </a:r>
                <a:endParaRPr lang="en-US" altLang="zh-CN" dirty="0"/>
              </a:p>
              <a:p>
                <a:pPr lvl="1"/>
                <a:r>
                  <a:rPr lang="zh-CN" altLang="en-US" dirty="0"/>
                  <a:t>证明：找到这个为 </a:t>
                </a:r>
                <a14:m>
                  <m:oMath xmlns:m="http://schemas.openxmlformats.org/officeDocument/2006/math">
                    <m:r>
                      <a:rPr lang="en-US" altLang="zh-CN" b="0" i="1" smtClean="0">
                        <a:latin typeface="Cambria Math" panose="02040503050406030204" pitchFamily="18" charset="0"/>
                      </a:rPr>
                      <m:t>𝑥</m:t>
                    </m:r>
                  </m:oMath>
                </a14:m>
                <a:r>
                  <a:rPr lang="zh-CN" altLang="en-US" dirty="0"/>
                  <a:t> 的方案，将那条当前节点到叶子的路径上所有点的权值对应变大即可。</a:t>
                </a:r>
                <a:endParaRPr lang="en-US" altLang="zh-CN" dirty="0"/>
              </a:p>
              <a:p>
                <a:pPr lvl="1"/>
                <a:endParaRPr lang="en-US" altLang="zh-CN" dirty="0"/>
              </a:p>
              <a:p>
                <a:r>
                  <a:rPr lang="zh-CN" altLang="en-US" dirty="0"/>
                  <a:t>一个不自由的节点只有恰好一个取值，所以一个点能取到的权值范围只有两种：</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a:t>
                </a:r>
                <a:r>
                  <a:rPr lang="zh-CN" altLang="en-US" dirty="0"/>
                  <a:t>或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blipFill>
                <a:blip r:embed="rId2"/>
                <a:stretch>
                  <a:fillRect l="-1043" t="-2521" r="-4522" b="-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238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6C8E7-17B2-8E33-0940-E586391739EA}"/>
              </a:ext>
            </a:extLst>
          </p:cNvPr>
          <p:cNvSpPr>
            <a:spLocks noGrp="1"/>
          </p:cNvSpPr>
          <p:nvPr>
            <p:ph type="title"/>
          </p:nvPr>
        </p:nvSpPr>
        <p:spPr/>
        <p:txBody>
          <a:bodyPr/>
          <a:lstStyle/>
          <a:p>
            <a:r>
              <a:rPr lang="zh-CN" altLang="en-US" dirty="0"/>
              <a:t>解法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B993E54-C726-DD4A-4EC2-597A44FE8A0C}"/>
                  </a:ext>
                </a:extLst>
              </p:cNvPr>
              <p:cNvSpPr>
                <a:spLocks noGrp="1"/>
              </p:cNvSpPr>
              <p:nvPr>
                <p:ph idx="1"/>
              </p:nvPr>
            </p:nvSpPr>
            <p:spPr/>
            <p:txBody>
              <a:bodyPr>
                <a:normAutofit lnSpcReduction="10000"/>
              </a:bodyPr>
              <a:lstStyle/>
              <a:p>
                <a:r>
                  <a:rPr lang="zh-CN" altLang="en-US" dirty="0"/>
                  <a:t>在树上 </a:t>
                </a:r>
                <a:r>
                  <a:rPr lang="en-US" altLang="zh-CN" dirty="0"/>
                  <a:t>DFS </a:t>
                </a:r>
                <a:r>
                  <a:rPr lang="zh-CN" altLang="en-US" dirty="0"/>
                  <a:t>计算每个点的权值范围。对于每个点，首先将儿子的信息合并起来，得到当前点可以取到的权值范围。</a:t>
                </a:r>
                <a:endParaRPr lang="en-US" altLang="zh-CN" dirty="0"/>
              </a:p>
              <a:p>
                <a:pPr lvl="1"/>
                <a:r>
                  <a:rPr lang="zh-CN" altLang="en-US" dirty="0"/>
                  <a:t>如果儿子里存在一个自由的节点，那么当前节点允许表示的范围就是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，否则就是一个固定的值。</a:t>
                </a:r>
                <a:endParaRPr lang="en-US" altLang="zh-CN" dirty="0"/>
              </a:p>
              <a:p>
                <a:pPr lvl="1"/>
                <a:r>
                  <a:rPr lang="zh-CN" altLang="en-US" dirty="0"/>
                  <a:t>无论哪种情况，我们都只需要计算下界，而下界显然由儿子们的下界根据题目中给出的合并方式合并而来。</a:t>
                </a:r>
                <a:endParaRPr lang="en-US" altLang="zh-CN" dirty="0"/>
              </a:p>
              <a:p>
                <a:endParaRPr lang="en-US" altLang="zh-CN" dirty="0"/>
              </a:p>
              <a:p>
                <a:r>
                  <a:rPr lang="zh-CN" altLang="en-US" dirty="0"/>
                  <a:t>然后如果当前点确定了权值，验证给定的权值是否在该权值范围内，如果不在则不存在方案；否则得到这个点的权值范围。</a:t>
                </a:r>
                <a:endParaRPr lang="en-US" altLang="zh-CN" dirty="0"/>
              </a:p>
              <a:p>
                <a:endParaRPr lang="en-US" altLang="zh-CN" dirty="0"/>
              </a:p>
              <a:p>
                <a:r>
                  <a:rPr lang="zh-CN" altLang="en-US" dirty="0"/>
                  <a:t>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4B993E54-C726-DD4A-4EC2-597A44FE8A0C}"/>
                  </a:ext>
                </a:extLst>
              </p:cNvPr>
              <p:cNvSpPr>
                <a:spLocks noGrp="1" noRot="1" noChangeAspect="1" noMove="1" noResize="1" noEditPoints="1" noAdjustHandles="1" noChangeArrowheads="1" noChangeShapeType="1" noTextEdit="1"/>
              </p:cNvSpPr>
              <p:nvPr>
                <p:ph idx="1"/>
              </p:nvPr>
            </p:nvSpPr>
            <p:spPr>
              <a:blipFill>
                <a:blip r:embed="rId2"/>
                <a:stretch>
                  <a:fillRect l="-1043" t="-3221" r="-232" b="-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225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9E5A4-FD7A-CB15-C5F7-04869F690403}"/>
              </a:ext>
            </a:extLst>
          </p:cNvPr>
          <p:cNvSpPr>
            <a:spLocks noGrp="1"/>
          </p:cNvSpPr>
          <p:nvPr>
            <p:ph type="title"/>
          </p:nvPr>
        </p:nvSpPr>
        <p:spPr/>
        <p:txBody>
          <a:bodyPr/>
          <a:lstStyle/>
          <a:p>
            <a:r>
              <a:rPr lang="en-US" altLang="zh-CN" dirty="0"/>
              <a:t>Bonus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DEE76C3-9530-2B69-9C83-E1A05BCE289F}"/>
                  </a:ext>
                </a:extLst>
              </p:cNvPr>
              <p:cNvSpPr>
                <a:spLocks noGrp="1"/>
              </p:cNvSpPr>
              <p:nvPr>
                <p:ph idx="1"/>
              </p:nvPr>
            </p:nvSpPr>
            <p:spPr/>
            <p:txBody>
              <a:bodyPr>
                <a:normAutofit/>
              </a:bodyPr>
              <a:lstStyle/>
              <a:p>
                <a14:m>
                  <m:oMath xmlns:m="http://schemas.openxmlformats.org/officeDocument/2006/math">
                    <m:r>
                      <a:rPr lang="zh-CN" altLang="en-US" b="0" i="1" smtClean="0">
                        <a:latin typeface="Cambria Math" panose="02040503050406030204" pitchFamily="18" charset="0"/>
                      </a:rPr>
                      <m:t>没有</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6DEE76C3-9530-2B69-9C83-E1A05BCE289F}"/>
                  </a:ext>
                </a:extLst>
              </p:cNvPr>
              <p:cNvSpPr>
                <a:spLocks noGrp="1" noRot="1" noChangeAspect="1" noMove="1" noResize="1" noEditPoints="1" noAdjustHandles="1" noChangeArrowheads="1" noChangeShapeType="1" noTextEdit="1"/>
              </p:cNvSpPr>
              <p:nvPr>
                <p:ph idx="1"/>
              </p:nvPr>
            </p:nvSpPr>
            <p:spPr>
              <a:blipFill>
                <a:blip r:embed="rId2"/>
                <a:stretch>
                  <a:fillRect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18465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489</Words>
  <Application>Microsoft Office PowerPoint</Application>
  <PresentationFormat>宽屏</PresentationFormat>
  <Paragraphs>36</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Cambria Math</vt:lpstr>
      <vt:lpstr>Office 主题​​</vt:lpstr>
      <vt:lpstr>THUPC2023 J 大纲</vt:lpstr>
      <vt:lpstr>谢罪</vt:lpstr>
      <vt:lpstr>Idea comes from</vt:lpstr>
      <vt:lpstr>题意</vt:lpstr>
      <vt:lpstr>解法</vt:lpstr>
      <vt:lpstr>解法</vt:lpstr>
      <vt:lpstr>Bonus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THUPC2023 B 物理实验</dc:title>
  <dc:creator>彭 思进</dc:creator>
  <cp:lastModifiedBy>彭 思进</cp:lastModifiedBy>
  <cp:revision>32</cp:revision>
  <dcterms:created xsi:type="dcterms:W3CDTF">2023-05-24T11:51:00Z</dcterms:created>
  <dcterms:modified xsi:type="dcterms:W3CDTF">2023-05-28T05:29:17Z</dcterms:modified>
</cp:coreProperties>
</file>