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78" r:id="rId5"/>
    <p:sldId id="282" r:id="rId6"/>
    <p:sldId id="279" r:id="rId7"/>
    <p:sldId id="280" r:id="rId8"/>
    <p:sldId id="281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C487-2E90-A846-E892-3BD6A54E3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58032-FE83-B4BE-85E0-029E48BD3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28805-A23E-AF4E-BF84-6EFD4312F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BA881-9905-EF44-441F-181C01DD4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140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AC887-B1C7-206F-5F4E-6BFB5380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C76BE-6268-D460-36B7-8E995CCF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EA2E0-046A-9471-F3B0-E581ECC60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222CB7-BF84-DDEC-AE08-ECDB1DF39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486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74113-EDFA-CCAD-C6E0-B03B0827C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2F259-D679-C21A-970F-7D6BE8DA8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21AB15-3A74-47D6-4DF3-7BB3CD17A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713E0-319C-C883-800F-57AAA3C7B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160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7D93-5AFE-640B-6BCF-972B41D48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915DF6-DEC3-96B4-30DF-FA4107074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18794-D833-27EE-5A4B-AD1E8A10C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D837C-4E06-0C8B-92B4-B6BD73640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06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7FF86-7DE1-5B92-52BF-6D483212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F70438-1E0D-D376-9CFC-12EABED8C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AC8EC-D186-D2DE-4976-B3B5F6424A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BC11F-2497-175B-5A0D-98561F0ED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590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FA7DA-368C-4907-C1AD-62FF5FCA6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9EAD2-7A00-435B-A2C7-389D6E1A5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0942D2-EA79-163C-A9C1-702ECCC37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2EA99-E0F9-E1D9-39F3-8B7B89BD2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65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25006-8630-9898-0BE4-5F5C48EC7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6F2C9-5765-6691-DBD5-DF000F988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A7F646-4A9B-090D-B980-1A222B0D2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292C2-3EBF-813E-86E6-6697BADB56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257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F481F-FFA8-3266-9CE9-722A57B8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0847D5-612B-3A31-A0BA-7FF0C9008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38097-71D0-D2F1-5773-58AFB2FC8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2BFF2-D1DB-F597-06C2-668677CD7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075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2BD85-CA4F-FC8A-1CB1-62E9A7094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E21343-5B77-2CCA-CC17-93EE51038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F6FBF4-E796-FB33-428E-3CD19AFB3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FD9D5-205E-9954-1206-509BB9E75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295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F8558-8454-F702-B318-B29A11688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9379C2-20A5-1486-8E89-E0D05B337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E2835F-DBD0-7964-7020-DC6F0D2BD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4D21-038F-3C25-B974-69C90FBC25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92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B7075-1CCD-9916-AEA2-3575D4F99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E64550-DAAF-2E6E-5356-DA53E21CD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21EF9-B269-DF4A-239C-B3ED6346B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B47B6-0714-53F5-103C-78F9454B4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6681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49410-8542-F42F-037E-58AF6D89B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2AB9A-DE0E-7832-87FE-89AC563AE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B468C-C1DD-136A-0618-763FAB287E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6C29D-AE43-BEA7-B930-F0D89E50E0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5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glow rad="25400">
              <a:schemeClr val="accent1">
                <a:alpha val="40000"/>
              </a:schemeClr>
            </a:glow>
          </a:effectLst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1528" y="1289700"/>
            <a:ext cx="3736197" cy="2853321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IMDB MOVIES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1" y="6059466"/>
            <a:ext cx="3409244" cy="691289"/>
          </a:xfrm>
        </p:spPr>
        <p:txBody>
          <a:bodyPr>
            <a:no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BY:</a:t>
            </a:r>
          </a:p>
          <a:p>
            <a:pPr algn="l"/>
            <a:r>
              <a:rPr lang="en-US" sz="14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Yaaz Shaikh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CA67A8-B62A-3962-E4B6-4EC81BA0A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2218DC9-E2D5-D1FB-7302-E9A3BD1F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38A03-84F8-2EA6-5C12-2098AF46F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3EC2872-F3DF-947B-E419-6FF12A29F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5943A7-76B0-49AD-312A-35722D07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Most Popular Movies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C1E0C8-FE47-52C2-DFB4-21D5AC51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title, popularity FROM movies ORDER BY popularity DESC LIMIT 3;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Identifies the most trending movies on IMDb.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B6F39-BACF-41B0-20CB-0A363496E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8120" y="2581910"/>
            <a:ext cx="29146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8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1855B-5D89-F6BF-F5A0-6E4E9492D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12F9B99-0A03-A41A-F5F4-AD7AAF57D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09B0B-98BB-7464-BBE5-DA917C909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EFCB699-7042-B209-0631-5B3C12E55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6DF5B-1158-B100-FDCE-134624B17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Most Bankable Movies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8C6F70-0C5E-A243-F426-2C04A831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title, revenue FROM movies ORDER BY revenue DESC LIMIT 3;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highest-grossing movies.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6AC6E-1788-EF4A-BF11-C0D9F2289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0276" y="2728341"/>
            <a:ext cx="22764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B1463-B9A2-A85B-8ABC-1C2E03EDE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3F8AF6A9-DAC1-D3AB-3CBD-F5F20CB77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9F0378-B5EA-568F-1BCC-E5A51CA4B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668EF8B-F21C-1E75-9F41-966ED9680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9912E09-5FF8-6F73-4AB1-98376806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Top Rated Since 2000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630DB0-62F7-E082-E37D-71D43B139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839" y="1679223"/>
            <a:ext cx="4687711" cy="40738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title, AVG(vote_average) FROM movies WHERE </a:t>
            </a:r>
            <a:r>
              <a:rPr lang="en-US" sz="2000" dirty="0" err="1"/>
              <a:t>release_date</a:t>
            </a:r>
            <a:r>
              <a:rPr lang="en-US" sz="2000" dirty="0"/>
              <a:t> &gt;= '2000-01-01' GROUP BY title ORDER BY AVG(vote_average) DESC LIMIT 1;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most awarded movie since 2000.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7D8B7-CD2E-DDAA-CEF8-B0D534BA99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7828" y="2609850"/>
            <a:ext cx="3209925" cy="134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3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0DC14-AAB3-8A46-9575-2E9D281CD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7F63624-1B7F-E5CE-49F7-9A56AA50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B964FA-962E-42F4-7A2C-66B860FC7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9B44BF3-902A-E66D-9C4D-6768824D6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E7E8E-5ADE-DCF0-3FDC-746281F8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Movies by Brenda Chapman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B994859-8D38-8BD5-BD2E-E565C283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839" y="1679223"/>
            <a:ext cx="4687711" cy="40738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title FROM movies WHERE </a:t>
            </a:r>
            <a:r>
              <a:rPr lang="en-US" sz="2000" dirty="0" err="1"/>
              <a:t>director_id</a:t>
            </a:r>
            <a:r>
              <a:rPr lang="en-US" sz="2000" dirty="0"/>
              <a:t> = (SELECT id FROM directors WHERE name = 'Brenda Chapman');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movies directed by Brenda Chapman.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43AD67-ED07-D9F3-11FD-7BA82A5267A1}"/>
              </a:ext>
            </a:extLst>
          </p:cNvPr>
          <p:cNvSpPr txBox="1">
            <a:spLocks/>
          </p:cNvSpPr>
          <p:nvPr/>
        </p:nvSpPr>
        <p:spPr>
          <a:xfrm>
            <a:off x="6671734" y="5531556"/>
            <a:ext cx="5308752" cy="121355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lnSpc>
                <a:spcPct val="115000"/>
              </a:lnSpc>
            </a:pPr>
            <a:r>
              <a:rPr lang="en-US" sz="2000" dirty="0"/>
              <a:t>Note:</a:t>
            </a:r>
          </a:p>
          <a:p>
            <a:pPr algn="l">
              <a:lnSpc>
                <a:spcPct val="115000"/>
              </a:lnSpc>
            </a:pPr>
            <a:r>
              <a:rPr lang="en-US" sz="2000" dirty="0"/>
              <a:t>As per the Dataset no entry was present for this</a:t>
            </a:r>
          </a:p>
          <a:p>
            <a:pPr algn="l">
              <a:lnSpc>
                <a:spcPct val="115000"/>
              </a:lnSpc>
            </a:pPr>
            <a:r>
              <a:rPr lang="en-US" sz="2000" dirty="0"/>
              <a:t>Question  </a:t>
            </a:r>
          </a:p>
          <a:p>
            <a:pPr algn="l">
              <a:lnSpc>
                <a:spcPct val="115000"/>
              </a:lnSpc>
            </a:pP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003AB-A86E-2D67-6837-7B48ABDD72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3090" y="2849386"/>
            <a:ext cx="1552575" cy="120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867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E92A4A-03D3-124A-E246-83AE7D200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7EC5F57-F441-209B-237E-CD47426EB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B7FD7-BE4C-5D90-8F65-39F4FEFC0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E495C26-2E28-D032-2CC6-03CC3E0F64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01B73-1606-6F33-1974-0CD88E0B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Director with Most Movies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ACEE01F-18E2-3FDD-24C7-83BCB9C8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839" y="1679223"/>
            <a:ext cx="4878211" cy="37309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</a:t>
            </a:r>
            <a:r>
              <a:rPr lang="en-US" sz="2000" dirty="0" err="1"/>
              <a:t>director_id</a:t>
            </a:r>
            <a:r>
              <a:rPr lang="en-US" sz="2000" dirty="0"/>
              <a:t>, COUNT(*) FROM movies GROUP BY </a:t>
            </a:r>
            <a:r>
              <a:rPr lang="en-US" sz="2000" dirty="0" err="1"/>
              <a:t>director_id</a:t>
            </a:r>
            <a:r>
              <a:rPr lang="en-US" sz="2000" dirty="0"/>
              <a:t> ORDER BY COUNT(*) DESC LIMIT 1;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director who has directed the most movies.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A5870-FFF3-98B0-D99D-EBC8C6F53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0872" y="2497342"/>
            <a:ext cx="2686050" cy="119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5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0652AD-DF9D-2B6D-F4E3-CA769446A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E4320B8-5536-D6BA-9EDC-792E6BFD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1312B-979A-6E6F-CDF8-78DA57949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FC89B08-6008-EF1D-923E-EEBA486F8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A791CA-388E-E5A1-1FE1-5E8D29A3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Most Bankable Director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3187658-A28A-5FE5-590C-56A2B24D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1839" y="1353961"/>
            <a:ext cx="4859161" cy="41500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d.name, SUM(</a:t>
            </a:r>
            <a:r>
              <a:rPr lang="en-US" sz="2000" dirty="0" err="1"/>
              <a:t>m.revenue</a:t>
            </a:r>
            <a:r>
              <a:rPr lang="en-US" sz="2000" dirty="0"/>
              <a:t>) AS </a:t>
            </a:r>
            <a:r>
              <a:rPr lang="en-US" sz="2000" dirty="0" err="1"/>
              <a:t>total_revenue</a:t>
            </a:r>
            <a:r>
              <a:rPr lang="en-US" sz="2000" dirty="0"/>
              <a:t> FROM movies m JOIN directors d ON m.id = d.id GROUP BY d.name ORDER BY </a:t>
            </a:r>
            <a:r>
              <a:rPr lang="en-US" sz="2000" dirty="0" err="1"/>
              <a:t>total_revenue</a:t>
            </a:r>
            <a:r>
              <a:rPr lang="en-US" sz="2000" dirty="0"/>
              <a:t> DESC LIMIT 1;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director generating the highest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911BF8-E71E-58C5-7DAC-E565DD8F2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6534" y="2686048"/>
            <a:ext cx="2476500" cy="12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14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07E0D-25E3-2461-101B-EF349160AA39}"/>
              </a:ext>
            </a:extLst>
          </p:cNvPr>
          <p:cNvSpPr txBox="1"/>
          <p:nvPr/>
        </p:nvSpPr>
        <p:spPr>
          <a:xfrm>
            <a:off x="895350" y="571500"/>
            <a:ext cx="1040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Insights &amp;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35521-3088-8F76-32EB-D9FE6DA0B561}"/>
              </a:ext>
            </a:extLst>
          </p:cNvPr>
          <p:cNvSpPr txBox="1"/>
          <p:nvPr/>
        </p:nvSpPr>
        <p:spPr>
          <a:xfrm>
            <a:off x="1123950" y="2206288"/>
            <a:ext cx="104013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• Certain directors consistently produce high-grossing movies.</a:t>
            </a:r>
          </a:p>
          <a:p>
            <a:r>
              <a:rPr lang="en-US" sz="3600" dirty="0"/>
              <a:t>• Female directors are underrepresented in the dataset.</a:t>
            </a:r>
          </a:p>
          <a:p>
            <a:r>
              <a:rPr lang="en-US" sz="3600" dirty="0"/>
              <a:t>• The most popular movies aren't always the most profitable.</a:t>
            </a:r>
          </a:p>
          <a:p>
            <a:r>
              <a:rPr lang="en-US" sz="3600" dirty="0"/>
              <a:t>• SQL queries help analyze industry trends effectively.</a:t>
            </a:r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21405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162F6C-E72C-4A48-527A-69210415537E}"/>
              </a:ext>
            </a:extLst>
          </p:cNvPr>
          <p:cNvSpPr txBox="1"/>
          <p:nvPr/>
        </p:nvSpPr>
        <p:spPr>
          <a:xfrm>
            <a:off x="818444" y="2274838"/>
            <a:ext cx="105925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Light SemiCondensed" panose="020B0502040204020203" pitchFamily="34" charset="0"/>
              </a:rPr>
              <a:t>This presentation explores the Movies &amp; Directors database using SQL queries.</a:t>
            </a:r>
          </a:p>
          <a:p>
            <a:r>
              <a:rPr lang="en-US" sz="3600" dirty="0">
                <a:latin typeface="Bahnschrift Light SemiCondensed" panose="020B0502040204020203" pitchFamily="34" charset="0"/>
              </a:rPr>
              <a:t>It covers key insights such as popular movies, top directors, and financial trends.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2A65E-C44D-88A2-4B94-CBE8AD4AAFF4}"/>
              </a:ext>
            </a:extLst>
          </p:cNvPr>
          <p:cNvSpPr txBox="1"/>
          <p:nvPr/>
        </p:nvSpPr>
        <p:spPr>
          <a:xfrm>
            <a:off x="1085850" y="404664"/>
            <a:ext cx="10325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Introduction</a:t>
            </a:r>
            <a:endParaRPr lang="en-US" sz="3600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16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204996" y="-1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Query: Get All Movies</a:t>
            </a:r>
            <a:endParaRPr lang="en-US" sz="2000" b="1" dirty="0">
              <a:solidFill>
                <a:schemeClr val="tx1">
                  <a:lumMod val="95000"/>
                </a:schemeClr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372" y="1859845"/>
            <a:ext cx="4111978" cy="2969683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* FROM movies;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Retrieves all available movie data.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A1FCB-5ABA-D2EF-A625-65033AF4E9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617" y="758953"/>
            <a:ext cx="609600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51E8D-8E79-A3F9-D9FE-435E28ABB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6A3C3FF-0AF9-8AA4-0E89-28C129841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F96A81-7E03-AEE5-9BB4-356E29B40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7AEE7C7-2766-C05D-074E-BD4030EE4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2177F2-C76A-AC3C-E892-754BD8532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Get All Directors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D584D6-D194-D738-5AAB-14AD84C8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7089" y="1497895"/>
            <a:ext cx="4306711" cy="3455105"/>
          </a:xfrm>
        </p:spPr>
        <p:txBody>
          <a:bodyPr anchor="t">
            <a:noAutofit/>
          </a:bodyPr>
          <a:lstStyle/>
          <a:p>
            <a:pPr marL="36900" indent="0">
              <a:buNone/>
            </a:pPr>
            <a:endParaRPr lang="en-US" sz="2000" dirty="0"/>
          </a:p>
          <a:p>
            <a:r>
              <a:rPr lang="en-US" sz="2000" dirty="0"/>
              <a:t>SELECT * FROM directors;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Retrieves all available director data.</a:t>
            </a:r>
          </a:p>
          <a:p>
            <a:r>
              <a:rPr lang="en-US" sz="2000" dirty="0"/>
              <a:t>m directors;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844A0-C3CB-E39B-85FE-82FBF13B7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411" y="738187"/>
            <a:ext cx="400050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0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E3256-83FD-2987-C3BE-4A3D78F9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75C4078-DBD0-A774-3D30-24DE167A0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7BFA3-EC71-7783-FC05-BA5DEFE4B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08B5740-86A1-2A0D-B278-002BA8C12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CB3F7-F3B8-A5D6-0906-686C12CC3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Count Movies in IMDB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E0DAC4A-6B60-0938-FE96-CEA85A5A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COUNT(*) FROM movies;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Determines the total number of movies.</a:t>
            </a: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CB93C-A470-092C-E72E-261DD19816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7414" y="2119312"/>
            <a:ext cx="3420766" cy="215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F6E308-20E1-2992-0C3B-BFECD2D84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6FAA3005-21F5-A1A0-1A5D-7DFFCFE2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F7EA3-5433-E8D3-9E6A-3877E0B6E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EAA578F-E816-CD80-CBE5-406A4C1F6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B3174-E9CC-1872-8BB3-CDB31369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78" y="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Find Specific Directors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B4AF6E7-BE8A-99F1-1061-33BD4FC7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59111" cy="3426177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* FROM directors WHERE name IN ('James Cameron', 'Luc Besson', 'John Woo');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details of specific well-known directors.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05F1B-F2BC-BD76-2218-097E27529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53" y="1984023"/>
            <a:ext cx="4095750" cy="224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3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7FEC5C-6A41-1DB2-1F52-5A077D0A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FC680BB-924D-E4C3-6E3F-C53AB650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CB075-6372-E170-A143-BCEC5F9F9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A122128-BA1D-F606-289C-7407928CB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76A7C-593E-62C1-976F-6380A5C5F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Directors with Name Starting with 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0F5506B-EDD2-B914-C9F3-6828A936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* FROM directors WHERE name LIKE 'S%';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directors whose names start with 'S'.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0A425F-9356-8204-0641-B79150700C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423" y="875157"/>
            <a:ext cx="40576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6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07479-84BA-2B0B-CB40-E2A8A353A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4D3284A-1825-2AE9-7568-3F8FC1124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6E831B-449E-E8D3-863B-C7B0F9FF8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2BAFD67-AC9F-A8F9-044E-62EA05230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2242AE-AD1C-16B1-5E54-32D71760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Count Female Directors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1D41FF7-BFF5-46C0-1535-1FE62CFC1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COUNT(*) FROM directors WHERE gender = 'Female';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Determines the representation of female directors.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D3C20B-A7C8-1467-F6A0-B7DC13CAD0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8580" y="1893189"/>
            <a:ext cx="204851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D176E-80E0-4556-CA5A-798A0F3E3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DA4DF569-E6C2-0799-87EE-395425434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6DD32-9D53-B13A-9E17-FDE3BD159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8B6C49D-7E49-B8D6-7FA8-F2D7F83E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80A07-0C60-B5DE-649A-0CC24A2EF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297" y="112890"/>
            <a:ext cx="6113244" cy="485422"/>
          </a:xfrm>
        </p:spPr>
        <p:txBody>
          <a:bodyPr anchor="b">
            <a:normAutofit/>
          </a:bodyPr>
          <a:lstStyle/>
          <a:p>
            <a:pPr marR="0" lvl="0">
              <a:lnSpc>
                <a:spcPct val="115000"/>
              </a:lnSpc>
            </a:pPr>
            <a:r>
              <a:rPr lang="en-US" sz="2000" dirty="0"/>
              <a:t>Query: 10th First Female Director</a:t>
            </a:r>
            <a:endParaRPr lang="en-US" sz="2000" b="1" dirty="0">
              <a:solidFill>
                <a:schemeClr val="tx1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A1CC540-AFDC-5CF1-D9D7-3C334A43C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0889" y="1984023"/>
            <a:ext cx="4440061" cy="3245555"/>
          </a:xfrm>
        </p:spPr>
        <p:txBody>
          <a:bodyPr anchor="t">
            <a:noAutofit/>
          </a:bodyPr>
          <a:lstStyle/>
          <a:p>
            <a:r>
              <a:rPr lang="en-US" sz="2000" dirty="0"/>
              <a:t>SQL Query:</a:t>
            </a:r>
          </a:p>
          <a:p>
            <a:r>
              <a:rPr lang="en-US" sz="2000" dirty="0"/>
              <a:t>SELECT name FROM directors WHERE gender = 'Female' ORDER BY id LIMIT 1 OFFSET 9;</a:t>
            </a:r>
          </a:p>
          <a:p>
            <a:endParaRPr lang="en-US" sz="2000" dirty="0"/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Finds the 10th first registered female director.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1B298-200A-62A5-90C6-81DB4BD53A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878" y="2066925"/>
            <a:ext cx="1905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189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0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1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8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9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{B03AAA58-14FB-4862-A7A7-AE7D45891427}tf55705232_win32</Template>
  <TotalTime>60</TotalTime>
  <Words>548</Words>
  <Application>Microsoft Office PowerPoint</Application>
  <PresentationFormat>Widescreen</PresentationFormat>
  <Paragraphs>106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Bahnschrift Light SemiCondensed</vt:lpstr>
      <vt:lpstr>Calibri</vt:lpstr>
      <vt:lpstr>Goudy Old Style</vt:lpstr>
      <vt:lpstr>Wingdings 2</vt:lpstr>
      <vt:lpstr>SlateVTI</vt:lpstr>
      <vt:lpstr>IMDB MOVIES PROJECT</vt:lpstr>
      <vt:lpstr>PowerPoint Presentation</vt:lpstr>
      <vt:lpstr>Query: Get All Movies</vt:lpstr>
      <vt:lpstr>Query: Get All Directors</vt:lpstr>
      <vt:lpstr>Query: Count Movies in IMDB</vt:lpstr>
      <vt:lpstr>Query: Find Specific Directors</vt:lpstr>
      <vt:lpstr>Query: Directors with Name Starting with S</vt:lpstr>
      <vt:lpstr>Query: Count Female Directors</vt:lpstr>
      <vt:lpstr>Query: 10th First Female Director</vt:lpstr>
      <vt:lpstr>Query: Most Popular Movies</vt:lpstr>
      <vt:lpstr>Query: Most Bankable Movies</vt:lpstr>
      <vt:lpstr>Query: Top Rated Since 2000</vt:lpstr>
      <vt:lpstr>Query: Movies by Brenda Chapman</vt:lpstr>
      <vt:lpstr>Query: Director with Most Movies</vt:lpstr>
      <vt:lpstr>Query: Most Bankable Director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Yaaz Shaikh</dc:creator>
  <cp:lastModifiedBy>Yaaz Shaikh</cp:lastModifiedBy>
  <cp:revision>4</cp:revision>
  <dcterms:created xsi:type="dcterms:W3CDTF">2025-03-15T09:40:16Z</dcterms:created>
  <dcterms:modified xsi:type="dcterms:W3CDTF">2025-04-24T13:19:25Z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