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95" r:id="rId6"/>
    <p:sldId id="282" r:id="rId7"/>
    <p:sldId id="279" r:id="rId8"/>
    <p:sldId id="300" r:id="rId9"/>
    <p:sldId id="296" r:id="rId10"/>
    <p:sldId id="297" r:id="rId11"/>
    <p:sldId id="298" r:id="rId12"/>
    <p:sldId id="294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8A251-A135-127C-E8AA-6554F0D7F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D53F7-249C-0502-1C56-5BF65A7BE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EDD8A-EE9C-633A-DA9D-666DFCAC9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0DAF-3894-CE6E-4FDF-2C00128F3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72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E93F7-BD25-37B4-1820-37C7C7D2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ADAF23-0589-8300-26D0-A3536D929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FBAB4A-9761-D126-F19B-69B65CAF2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7DECC-F7FC-3805-5B17-368BFC675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19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FB2BE-A45B-84DC-A690-A3C4C997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CFEE4-CDE8-44A7-6BDE-784581D29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BF190-888F-8011-B754-73500D899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B87B8-0486-7664-2024-524C2DB94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59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8C6ED-7DBE-2269-6BC7-4F33A1D8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4E85F-F8C1-03BF-952B-1105C193B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3642-5275-E8AC-F5EA-0B9B103D3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A6DF-0427-D227-7C63-A15115F0D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2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glow rad="25400">
              <a:schemeClr val="accent1">
                <a:alpha val="40000"/>
              </a:schemeClr>
            </a:glow>
          </a:effectLst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417" y="1497754"/>
            <a:ext cx="3736197" cy="285332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Online Retail Business Insights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738429"/>
            <a:ext cx="4100418" cy="1119561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BY:</a:t>
            </a:r>
          </a:p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Yaaz Shaikh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AC817-0196-ABBC-0256-9709B96C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A5C470-3D5F-0ABB-F5C0-CCF1D2BC5C62}"/>
              </a:ext>
            </a:extLst>
          </p:cNvPr>
          <p:cNvSpPr txBox="1"/>
          <p:nvPr/>
        </p:nvSpPr>
        <p:spPr>
          <a:xfrm>
            <a:off x="2410883" y="2690603"/>
            <a:ext cx="6947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011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C63F8-7120-D588-7DA4-5B0A12B2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F9CD3E-0241-D27E-EFBB-C5084E738D07}"/>
              </a:ext>
            </a:extLst>
          </p:cNvPr>
          <p:cNvSpPr txBox="1"/>
          <p:nvPr/>
        </p:nvSpPr>
        <p:spPr>
          <a:xfrm>
            <a:off x="799747" y="1929021"/>
            <a:ext cx="10592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Data Preparation &amp; Cleanup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CEO Insights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Monthly Revenue Trends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Global Market Demand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CMO Insights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Top Performing Countries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Top Customers by Revenue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75208-762F-7BAB-1491-C183E1706A2C}"/>
              </a:ext>
            </a:extLst>
          </p:cNvPr>
          <p:cNvSpPr txBox="1"/>
          <p:nvPr/>
        </p:nvSpPr>
        <p:spPr>
          <a:xfrm>
            <a:off x="1085850" y="404664"/>
            <a:ext cx="10325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n-lt"/>
                <a:ea typeface="+mn-ea"/>
                <a:cs typeface="+mn-cs"/>
              </a:rPr>
              <a:t>Agenda</a:t>
            </a:r>
            <a:endParaRPr lang="en-US" sz="3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62F6C-E72C-4A48-527A-69210415537E}"/>
              </a:ext>
            </a:extLst>
          </p:cNvPr>
          <p:cNvSpPr txBox="1"/>
          <p:nvPr/>
        </p:nvSpPr>
        <p:spPr>
          <a:xfrm>
            <a:off x="799747" y="1703338"/>
            <a:ext cx="105925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Removed invalid records (</a:t>
            </a:r>
            <a:r>
              <a:rPr lang="en-US" sz="3600" dirty="0" err="1">
                <a:latin typeface="Bahnschrift Light SemiCondensed" panose="020B0502040204020203" pitchFamily="34" charset="0"/>
              </a:rPr>
              <a:t>UnitPrice</a:t>
            </a:r>
            <a:r>
              <a:rPr lang="en-US" sz="3600" dirty="0">
                <a:latin typeface="Bahnschrift Light SemiCondensed" panose="020B0502040204020203" pitchFamily="34" charset="0"/>
              </a:rPr>
              <a:t> &lt; 0, Quantity &lt; 1)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Filtered out blank </a:t>
            </a:r>
            <a:r>
              <a:rPr lang="en-US" sz="3600" dirty="0" err="1">
                <a:latin typeface="Bahnschrift Light SemiCondensed" panose="020B0502040204020203" pitchFamily="34" charset="0"/>
              </a:rPr>
              <a:t>CustomerIDs</a:t>
            </a:r>
            <a:endParaRPr lang="en-US" sz="3600" dirty="0">
              <a:latin typeface="Bahnschrift Light SemiCondense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Created DAX Measures: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Total Revenue = Quantity * </a:t>
            </a:r>
            <a:r>
              <a:rPr lang="en-US" sz="3600" dirty="0" err="1">
                <a:latin typeface="Bahnschrift Light SemiCondensed" panose="020B0502040204020203" pitchFamily="34" charset="0"/>
              </a:rPr>
              <a:t>UnitPrice</a:t>
            </a:r>
            <a:endParaRPr lang="en-US" sz="3600" dirty="0">
              <a:latin typeface="Bahnschrift Light SemiCondensed" panose="020B0502040204020203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Unique Customers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Total Orders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Avg. Order Value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Bahnschrift Light SemiCondensed" panose="020B0502040204020203" pitchFamily="34" charset="0"/>
              </a:rPr>
              <a:t>Added Date Table for time intelligence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2A65E-C44D-88A2-4B94-CBE8AD4AAFF4}"/>
              </a:ext>
            </a:extLst>
          </p:cNvPr>
          <p:cNvSpPr txBox="1"/>
          <p:nvPr/>
        </p:nvSpPr>
        <p:spPr>
          <a:xfrm>
            <a:off x="1085850" y="404664"/>
            <a:ext cx="10325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n-lt"/>
                <a:ea typeface="+mn-ea"/>
                <a:cs typeface="+mn-cs"/>
              </a:rPr>
              <a:t>Data Preparation &amp; Cleaning</a:t>
            </a:r>
            <a:endParaRPr lang="en-US" sz="3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6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49627" y="-2"/>
            <a:ext cx="6113244" cy="687738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53" y="104787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OVERVIEW</a:t>
            </a:r>
            <a:endParaRPr lang="en-US" sz="2400" b="1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15D764-4B90-8FA0-0D74-FB9CA0089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652" y="694995"/>
            <a:ext cx="10002646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E4CF4-88F9-9282-2969-E74EE66A4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2FFDB1D-1A75-045D-7149-4B2B4EBE6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1B7DB-9F96-D61A-4A47-70762C68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04996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31C36F0-6BA6-80BB-D4EF-4B261E0F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19BDB-4714-0397-B802-AA97A44F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Monthly Revenue Trends</a:t>
            </a:r>
            <a:endParaRPr lang="en-US" sz="2400" b="1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2038AD0-9340-07A2-FEB8-AF9DFCE1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991" y="1600201"/>
            <a:ext cx="5686007" cy="4895850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Insight: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- Peak revenue in November ($1.17M)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- Seasonal uptick begins in August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- Drop in December likely due to order cutoffs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82B0A-E624-F432-ACB8-931E6F147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82" y="2020711"/>
            <a:ext cx="5904300" cy="237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F0529-7ACD-3E60-5138-555416C3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E707497-BC96-7D31-4B2E-A8E43DD1D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73323-7EC0-CBD8-B177-488376B3A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04996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CA1E1CE-5144-A9BF-F0BA-736E3D88E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98ECC-C25D-0EDB-BA18-80632F47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Global Market Demand</a:t>
            </a:r>
            <a:endParaRPr lang="en-US" sz="2400" b="1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70E415-D670-A94F-FCEE-6D68D79D7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991" y="1600200"/>
            <a:ext cx="5209759" cy="4914899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Insight: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Visual: Map showing Revenue &amp; Quantity by Country (Excluding UK)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Insight: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High demand in Netherlands, Germany, France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Strategic potential for expansion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194D3-1D2E-2BB4-9D01-0249F3787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16" y="2159746"/>
            <a:ext cx="5964866" cy="253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98294-AC39-CE7D-C038-59E1FE16C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FD021E2-79D0-3E06-4433-DC7FEA12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455C63-398C-11EF-66A0-7A6A0D6F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04996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35B02EC-F54D-746A-863A-F4DECFE5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77079-0AD0-F346-A526-5C4A09AE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Top Performing Countries</a:t>
            </a:r>
            <a:endParaRPr lang="en-US" sz="2400" b="1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0AD39DB-F0E8-BF42-2BBD-F4D2DB2A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991" y="1600200"/>
            <a:ext cx="5209759" cy="4914899"/>
          </a:xfrm>
        </p:spPr>
        <p:txBody>
          <a:bodyPr anchor="t">
            <a:no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Visual: Bar chart of Total Revenue &amp; Total Quantity by Country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Insight: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Netherlands leads with $286K revenue &amp; 201K units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France &amp; Germany show solid balance of volume &amp;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D530B-9992-D76C-B2FA-FDF8DBA04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525" y="1911272"/>
            <a:ext cx="5934973" cy="30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F376A-DC39-CC2D-377F-FA9600B0F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91D266B-5AF1-2522-ED57-036B29C3A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43461-BCC4-BCCC-A984-76504C407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04996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E8629E-76D4-E8B4-A721-51922C75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2C914-E414-4BBA-8E1C-26C55A5A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Top 10 Customers by Revenue</a:t>
            </a:r>
            <a:endParaRPr lang="en-US" sz="2400" b="1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23FC12B-7E73-E01B-0DF6-40C57FA3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991" y="1600200"/>
            <a:ext cx="5209759" cy="4914899"/>
          </a:xfrm>
        </p:spPr>
        <p:txBody>
          <a:bodyPr anchor="t">
            <a:noAutofit/>
          </a:bodyPr>
          <a:lstStyle/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Visual: Table or Column chart sorted by revenue (descending)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Insight: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Customer 14646 leads with $280K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Top 10 generate over $1.56M combined</a:t>
            </a:r>
          </a:p>
          <a:p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Opportunity for loyalty &amp; retention campaigns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32D10-A905-0F47-32BE-7E78D654A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466" y="1365601"/>
            <a:ext cx="2607912" cy="43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07E0D-25E3-2461-101B-EF349160AA39}"/>
              </a:ext>
            </a:extLst>
          </p:cNvPr>
          <p:cNvSpPr txBox="1"/>
          <p:nvPr/>
        </p:nvSpPr>
        <p:spPr>
          <a:xfrm>
            <a:off x="895350" y="571500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Insights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35521-3088-8F76-32EB-D9FE6DA0B561}"/>
              </a:ext>
            </a:extLst>
          </p:cNvPr>
          <p:cNvSpPr txBox="1"/>
          <p:nvPr/>
        </p:nvSpPr>
        <p:spPr>
          <a:xfrm>
            <a:off x="1123950" y="2206288"/>
            <a:ext cx="104013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Capitalize on Q4 seasonality with marketing campaigns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Expand in countries with proven revenue potential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Build loyalty programs for top 10 customers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Further analysis on product category performance &amp; returns</a:t>
            </a:r>
          </a:p>
        </p:txBody>
      </p:sp>
    </p:spTree>
    <p:extLst>
      <p:ext uri="{BB962C8B-B14F-4D97-AF65-F5344CB8AC3E}">
        <p14:creationId xmlns:p14="http://schemas.microsoft.com/office/powerpoint/2010/main" val="112140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{B03AAA58-14FB-4862-A7A7-AE7D45891427}tf55705232_win32</Template>
  <TotalTime>139</TotalTime>
  <Words>253</Words>
  <Application>Microsoft Office PowerPoint</Application>
  <PresentationFormat>Widescreen</PresentationFormat>
  <Paragraphs>55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Light SemiCondensed</vt:lpstr>
      <vt:lpstr>Calibri</vt:lpstr>
      <vt:lpstr>Goudy Old Style</vt:lpstr>
      <vt:lpstr>Wingdings</vt:lpstr>
      <vt:lpstr>Wingdings 2</vt:lpstr>
      <vt:lpstr>SlateVTI</vt:lpstr>
      <vt:lpstr>Online Retail Business Insights</vt:lpstr>
      <vt:lpstr>PowerPoint Presentation</vt:lpstr>
      <vt:lpstr>PowerPoint Presentation</vt:lpstr>
      <vt:lpstr>OVERVIEW</vt:lpstr>
      <vt:lpstr>Monthly Revenue Trends</vt:lpstr>
      <vt:lpstr>Global Market Demand</vt:lpstr>
      <vt:lpstr>Top Performing Countries</vt:lpstr>
      <vt:lpstr>Top 10 Customers by Revenue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Yaaz Shaikh</dc:creator>
  <cp:lastModifiedBy>Yaaz Shaikh</cp:lastModifiedBy>
  <cp:revision>7</cp:revision>
  <dcterms:created xsi:type="dcterms:W3CDTF">2025-03-15T09:40:16Z</dcterms:created>
  <dcterms:modified xsi:type="dcterms:W3CDTF">2025-04-09T08:33:43Z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