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0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48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4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0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97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2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4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6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WatercolorSponge/>
                    </a14:imgEffect>
                    <a14:imgEffect>
                      <a14:colorTemperature colorTemp="6296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5ECC2C-D8F2-4BB5-9B5D-DD699DE04590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E440-0558-4298-8C8E-3799DA988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4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547E-C9F8-40B1-855B-C9CA1FC1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56" y="1233378"/>
            <a:ext cx="11780874" cy="31366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PRESENTATION ON </a:t>
            </a:r>
            <a:b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 ANALYSIS</a:t>
            </a:r>
            <a:b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Workforce Distribution, Hiring Trends &amp; Diversity</a:t>
            </a:r>
            <a:endParaRPr lang="en-IN" b="1" u="sng" dirty="0">
              <a:solidFill>
                <a:schemeClr val="bg1">
                  <a:lumMod val="85000"/>
                  <a:lumOff val="15000"/>
                </a:schemeClr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CC4FA-EF64-45B1-B250-885FB38B0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6" y="4880344"/>
            <a:ext cx="11780874" cy="176969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Prepared by- :</a:t>
            </a:r>
          </a:p>
          <a:p>
            <a:pPr algn="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Yaaz ShAikh</a:t>
            </a:r>
          </a:p>
          <a:p>
            <a:pPr algn="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RajEndra Patil</a:t>
            </a:r>
          </a:p>
          <a:p>
            <a:pPr algn="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Om Bondfale</a:t>
            </a:r>
          </a:p>
          <a:p>
            <a:pPr algn="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Akash Rathod</a:t>
            </a:r>
          </a:p>
          <a:p>
            <a:pPr algn="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Mohit Girdhar</a:t>
            </a:r>
          </a:p>
        </p:txBody>
      </p:sp>
    </p:spTree>
    <p:extLst>
      <p:ext uri="{BB962C8B-B14F-4D97-AF65-F5344CB8AC3E}">
        <p14:creationId xmlns:p14="http://schemas.microsoft.com/office/powerpoint/2010/main" val="243197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8D23-B482-4242-8D60-E64533E3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577"/>
            <a:ext cx="10515600" cy="33553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>
                <a:solidFill>
                  <a:schemeClr val="accent1">
                    <a:lumMod val="50000"/>
                  </a:schemeClr>
                </a:solidFill>
              </a:rPr>
              <a:t>THANK YOU !</a:t>
            </a:r>
            <a:endParaRPr lang="en-IN" sz="5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433-BE6F-4E0E-AB42-382858B6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Workforce 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6F28-D526-4CBA-9726-63C095A9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552353"/>
            <a:ext cx="6376351" cy="4019108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Total Employees: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1,000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Average Age: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39 years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The company has a sizable workforce with an average employee age of around 39 years.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77DB37-B9B2-441F-B54C-B13CFE65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4763"/>
            <a:ext cx="0" cy="19050"/>
          </a:xfrm>
          <a:prstGeom prst="rect">
            <a:avLst/>
          </a:pr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95CC9D-F712-450D-9BB4-2763C873D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157163"/>
            <a:ext cx="0" cy="19050"/>
          </a:xfrm>
          <a:prstGeom prst="rect">
            <a:avLst/>
          </a:pr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56C4C-6B7E-4085-BA3A-B28ECD86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1853248"/>
            <a:ext cx="4607361" cy="28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2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06BC-57FD-468A-9187-B35AA416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Employees by Location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F230-14E7-4191-99FA-F25FD4A9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94884"/>
            <a:ext cx="6163991" cy="3870252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Headquarters: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750 employees (75%)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Remote: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250 employees (25%)</a:t>
            </a: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Majority of employees are office-based, but remote work is a growing trend (1 in 4 employees).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4ADA1-A965-4655-AD36-9F04EE81B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40" y="2053147"/>
            <a:ext cx="467818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5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F1EA-C485-49A4-9192-2092697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Employees by State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1D00-D845-4BAE-B9D7-89EB28A5F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924594"/>
            <a:ext cx="6912928" cy="4676502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Ohio: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824 employees (highest)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Pennsylvania: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46 employees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Illinois, Indiana, Michigan, Kentucky, Wisconsin: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Lower employee numbers</a:t>
            </a: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Workforce is concentrated in Ohio; expansion may be needed in other states.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77C79-6FD0-4348-840E-DE11B6BA8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>
          <a:xfrm>
            <a:off x="7437121" y="2061754"/>
            <a:ext cx="3911476" cy="2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6CD2-E049-4838-BB6D-057BDA71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Hiring Rate by Year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AE25-C621-44DF-9EA7-E5B4D15E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20299" cy="4195481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Highest Hiring Peaks: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2015 (61 hires) and early 2000s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Post-2015: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Hiring slowed, stabilizing at 40 hires per year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Company should analyse the 2015 hiring peak and reasons for the slowdown.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9AF66-E3B8-407A-BBA2-A89430BAA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92" y="1983377"/>
            <a:ext cx="3486422" cy="3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B9E6-E379-4AC0-AC1B-C3715F7C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Employees by Department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A6CB-7CC0-42FF-A469-07C483A7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7294"/>
            <a:ext cx="6285911" cy="4667692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Top 3 Departments: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Engineering: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306 employees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Accounting: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148 employees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Business Development: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86 employees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Engineering is the dominant department; other teams may require growth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6A0E3-B99B-499C-9277-D511EB27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85" y="1961436"/>
            <a:ext cx="4399256" cy="29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4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0AA-CCBF-4B97-801F-4D46835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Employees by Gender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7286-5F75-46C9-8BDA-B43BA3C4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2" y="1541721"/>
            <a:ext cx="7005133" cy="4008474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Male: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53.1% (531 employees)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Female: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44% (440 employees)</a:t>
            </a: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Non-Conforming: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2.9% (29 employees)</a:t>
            </a:r>
          </a:p>
          <a:p>
            <a:pPr marL="0" lv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Near gender balance, but opportunities exist to enhance female representation in leadership roles.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DC32F-6796-42F6-8045-99469AF4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6" y="1871580"/>
            <a:ext cx="3879669" cy="29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3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5EF4-E851-434E-865B-2CA4EEF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Employees by Race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042-AD4E-4478-A4F7-6C1466E8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03774" cy="4195481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Top 3 Racial Groups: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White: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291 employees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Two or More Races: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178 employees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Asian: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168 employees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Workforce is diverse, but further efforts can enhance inclusion for underrepresented groups.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2D78A-0FAC-42DF-BF92-A1A54EC30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89" y="1853247"/>
            <a:ext cx="3958045" cy="34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8576-C0F3-430F-A408-0DAB1276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74" y="113212"/>
            <a:ext cx="7977052" cy="172429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Key Takeaways &amp; Recommendations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F26C-8D1F-4C0D-8AEE-2C7D3840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25" y="1837509"/>
            <a:ext cx="7977052" cy="49072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Hiring Strategy: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Investigate the 2015 hiring spike and optimize future workforce planning.</a:t>
            </a:r>
          </a:p>
          <a:p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Distribution: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 expanding remote work opportunities in underrepresented states.</a:t>
            </a:r>
          </a:p>
          <a:p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&amp; Inclusion: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Foster an inclusive culture and support equal growth opportunities.</a:t>
            </a:r>
          </a:p>
          <a:p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Growth: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Strengthen business development and support teams for balanced expansion.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71118-AAFC-4709-9BE3-E28D84EC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3" y="224550"/>
            <a:ext cx="3030590" cy="64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1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364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Aparajita</vt:lpstr>
      <vt:lpstr>Arial</vt:lpstr>
      <vt:lpstr>Bahnschrift SemiBold SemiConden</vt:lpstr>
      <vt:lpstr>Century Gothic</vt:lpstr>
      <vt:lpstr>Wingdings 3</vt:lpstr>
      <vt:lpstr>Ion</vt:lpstr>
      <vt:lpstr>PRESENTATION ON  HR ANALYSIS Workforce Distribution, Hiring Trends &amp; Diversity</vt:lpstr>
      <vt:lpstr>Workforce Overview</vt:lpstr>
      <vt:lpstr>Employees by Location</vt:lpstr>
      <vt:lpstr>Employees by State</vt:lpstr>
      <vt:lpstr>Hiring Rate by Year</vt:lpstr>
      <vt:lpstr>Employees by Department</vt:lpstr>
      <vt:lpstr>Employees by Gender</vt:lpstr>
      <vt:lpstr>Employees by Race </vt:lpstr>
      <vt:lpstr>Key Takeaways &amp;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HR ANALYSIS Workforce Distribution, Hiring Trends &amp; Diversity</dc:title>
  <dc:creator>Lenovo</dc:creator>
  <cp:lastModifiedBy>Yaaz Shaikh</cp:lastModifiedBy>
  <cp:revision>15</cp:revision>
  <dcterms:created xsi:type="dcterms:W3CDTF">2025-03-05T08:07:49Z</dcterms:created>
  <dcterms:modified xsi:type="dcterms:W3CDTF">2025-03-05T19:07:14Z</dcterms:modified>
</cp:coreProperties>
</file>