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2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EAA89-C321-4533-B6C3-B7BACA7299E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5FDC6-65B6-40D0-A783-8A3D6FCFF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37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B120-9BE5-944B-BB2E-46E00115A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0D330-691D-168A-DF70-E1C38DA25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82E76-BADE-3A36-51C1-97085307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F76E-3131-434A-9571-4F11E7CDF19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1A4-3E9B-CA00-776C-0CDB5B80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EAA3E-0AAF-469B-7ED9-9F80C110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0A13-F3EC-4A86-90BA-BECCCD44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8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E3C5-4C49-BA41-DB8E-FED82816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010B2-75F9-CBB8-28C6-63DF0B9B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7F0BB-F740-1BC4-C22F-F49D43D4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F76E-3131-434A-9571-4F11E7CDF19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8191E-994A-4CF4-1523-882B6A65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EC4EA-D71D-732B-F75F-343D2324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0A13-F3EC-4A86-90BA-BECCCD44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2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E1D38-4C72-2A2A-1C41-D623EDDB7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F9484-2F64-D019-5E03-03184301E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96D4-CC9F-62BB-CF7F-E7DBB106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F76E-3131-434A-9571-4F11E7CDF19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868FC-9ABD-4FC2-2A9A-23846813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8E4A7-98EC-99A3-51E3-8F957F40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0A13-F3EC-4A86-90BA-BECCCD44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4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9D13-B8D9-28CD-F160-1C89B4DC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08A5-1AE6-1734-45FF-7C29E8DEC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9B3FD-4B70-D495-672E-6F6E9A03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F76E-3131-434A-9571-4F11E7CDF19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67C15-1A44-1872-CD1C-BD1D6F64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0A112-9A71-5DAF-1CCB-DE220C38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0A13-F3EC-4A86-90BA-BECCCD44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5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5A57-CE1B-D0D2-7FB1-2CC83214C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50696-0C2F-AA3D-8D87-22A3437AF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12D6C-6693-A540-B759-8D9699D8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F76E-3131-434A-9571-4F11E7CDF19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32F10-5710-44B4-A83E-7B6F3332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55A4A-6CC8-4E1E-E75F-3A6F1E33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0A13-F3EC-4A86-90BA-BECCCD44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9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2ECF-FDF7-E219-677F-625211C2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862C-1A97-31B5-D118-93491C6EB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BFE59-FD47-3DD7-12F7-2023B3E03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37EE9-1D05-6C31-92A0-17F8CE497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F76E-3131-434A-9571-4F11E7CDF19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770FF-9B11-5B7C-B61E-7A83FD65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D208C-6A56-FE76-E8F3-1BE6726D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0A13-F3EC-4A86-90BA-BECCCD44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47E2-9516-CC8D-2BC4-DC6EEA98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76627-AC5B-49A4-FBA5-AE8B418C8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010F2-857F-C4D0-52DE-B9185137B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94B59-2A3E-75DE-CB6E-7160D1FBF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C0923-91D5-4890-517C-512D89F50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49D09-C244-6126-E78A-1577DAF8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F76E-3131-434A-9571-4F11E7CDF19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8DC38F-47B4-31B0-4DCB-E0481972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73554-ABBB-11B3-8605-01538A58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0A13-F3EC-4A86-90BA-BECCCD44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9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FF1D-F26F-D57F-1BE3-E5DCCC93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6BF29-7511-6EE7-8162-679808DC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F76E-3131-434A-9571-4F11E7CDF19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0E040-96E6-E693-6875-F10F9AC7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83A18-CD4A-B543-167C-0F4E0026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0A13-F3EC-4A86-90BA-BECCCD44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1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87735-DF00-C03C-25BC-F1F56857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F76E-3131-434A-9571-4F11E7CDF19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551FE-9FC7-AA71-AE58-47980786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443D8-798A-CA7B-6DFD-9B9AF22C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0A13-F3EC-4A86-90BA-BECCCD44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6BA3-9FD4-B0E7-5B87-A7B8803E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5FA6-0334-06C9-C667-A928935A8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523B5-A9F3-2437-5B4F-E0227DE0A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7EEA3-6BD7-6356-ED68-D37C6A44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F76E-3131-434A-9571-4F11E7CDF19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371A7-EDD6-DD4A-2407-40768A00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09B6F-266D-AA20-ED64-E8D460C0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0A13-F3EC-4A86-90BA-BECCCD44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6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D310-046F-FB89-854C-C071EF46D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8A594-D2AB-FFCD-9631-1CF859F16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A82AD-17F6-352A-C52C-13464F56F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267ED-AA1E-5D57-D0A2-191C6FB9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F76E-3131-434A-9571-4F11E7CDF19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7BA12-32B2-9C92-D12C-C7FB624E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3C048-E465-4EC0-4430-2329764D2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10A13-F3EC-4A86-90BA-BECCCD44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8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E82C6-65C1-C292-5474-3606FC51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5C54D-CD57-30E3-AD66-51E9D5564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08D80-3803-91FD-B948-B38FC82E9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7F76E-3131-434A-9571-4F11E7CDF199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84A29-7EE2-DDBD-70EA-B80F3E066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8F2A6-C037-B522-4313-2A8B0A1CE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10A13-F3EC-4A86-90BA-BECCCD44A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0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830A1-C43E-8B8C-072F-605F64F0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80" y="187798"/>
            <a:ext cx="9688296" cy="656207"/>
          </a:xfrm>
        </p:spPr>
        <p:txBody>
          <a:bodyPr anchor="b">
            <a:normAutofit/>
          </a:bodyPr>
          <a:lstStyle/>
          <a:p>
            <a:r>
              <a:rPr lang="de-DE" sz="2800" b="1" i="0" u="none" strike="noStrike" baseline="0" noProof="0" dirty="0">
                <a:solidFill>
                  <a:srgbClr val="002060"/>
                </a:solidFill>
                <a:latin typeface="Aptos Display" panose="020B0004020202020204" pitchFamily="34" charset="0"/>
              </a:rPr>
              <a:t> Erweiterung des Süßwarensortiments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arking - Scheldeprijs Cyclo">
            <a:extLst>
              <a:ext uri="{FF2B5EF4-FFF2-40B4-BE49-F238E27FC236}">
                <a16:creationId xmlns:a16="http://schemas.microsoft.com/office/drawing/2014/main" id="{F606EE52-378D-45E7-BC94-E12C07916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43" y="212615"/>
            <a:ext cx="986656" cy="73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A064C-C8C8-8165-6649-F035E102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2849"/>
            <a:ext cx="4114800" cy="365125"/>
          </a:xfrm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27.05.2025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6BDCB6-A4DB-F2E2-1CB0-C4234807A237}"/>
              </a:ext>
            </a:extLst>
          </p:cNvPr>
          <p:cNvSpPr/>
          <p:nvPr/>
        </p:nvSpPr>
        <p:spPr>
          <a:xfrm>
            <a:off x="621020" y="1219435"/>
            <a:ext cx="1296677" cy="6562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 Display" panose="020B0004020202020204" pitchFamily="34" charset="0"/>
              </a:rPr>
              <a:t>Ziel</a:t>
            </a:r>
            <a:endParaRPr lang="en-US" sz="2000" dirty="0">
              <a:latin typeface="Aptos Display" panose="020B00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5CB5FB-0FA2-7113-7D41-2313F91B559C}"/>
              </a:ext>
            </a:extLst>
          </p:cNvPr>
          <p:cNvSpPr/>
          <p:nvPr/>
        </p:nvSpPr>
        <p:spPr>
          <a:xfrm>
            <a:off x="2016225" y="1219435"/>
            <a:ext cx="9564379" cy="656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Feststellung der Charakteristika, die die Popularität von Süßwaren beeinflussen, um eine fundierte Entscheidung über die Einführung einer neuen Eigenmarken-Süßigkeit zu treffen.</a:t>
            </a:r>
            <a:endParaRPr lang="en-US" sz="1600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46181-A3A0-EF16-A439-C04E0577B037}"/>
              </a:ext>
            </a:extLst>
          </p:cNvPr>
          <p:cNvSpPr/>
          <p:nvPr/>
        </p:nvSpPr>
        <p:spPr>
          <a:xfrm>
            <a:off x="621020" y="1981200"/>
            <a:ext cx="1296678" cy="84466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noProof="0" dirty="0">
                <a:latin typeface="Aptos Display" panose="020B0004020202020204" pitchFamily="34" charset="0"/>
              </a:rPr>
              <a:t>Methodik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DA6C18-F793-2EA5-E319-8F9FBCCF5EA2}"/>
              </a:ext>
            </a:extLst>
          </p:cNvPr>
          <p:cNvSpPr/>
          <p:nvPr/>
        </p:nvSpPr>
        <p:spPr>
          <a:xfrm>
            <a:off x="2016225" y="1981200"/>
            <a:ext cx="9564378" cy="844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Das Beliebtheitsranking von </a:t>
            </a:r>
            <a:r>
              <a:rPr lang="de-DE" sz="1600" b="1" dirty="0">
                <a:solidFill>
                  <a:schemeClr val="tx1"/>
                </a:solidFill>
                <a:latin typeface="Aptos Display" panose="020B0004020202020204" pitchFamily="34" charset="0"/>
              </a:rPr>
              <a:t>85</a:t>
            </a:r>
            <a:r>
              <a:rPr lang="de-DE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 Süßigkeiten wird als Datensatz benutzt (erstellt von FiveThirtyEight).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Die Wirkung einzelner Charakteristika wird mithilfe eines statistischen Modells (Lineare Regression</a:t>
            </a:r>
            <a:r>
              <a:rPr lang="de-DE" sz="1600" baseline="30000" dirty="0">
                <a:solidFill>
                  <a:schemeClr val="tx1"/>
                </a:solidFill>
                <a:latin typeface="Aptos Display" panose="020B0004020202020204" pitchFamily="34" charset="0"/>
              </a:rPr>
              <a:t>1</a:t>
            </a:r>
            <a:r>
              <a:rPr lang="de-DE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) bewertet.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Der Fokus liegt auf Charakteristika wie Fruchtigkeit, Keksbasis, Schokolade, etc.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C85C77-EB8D-E7DC-1480-A542735869CC}"/>
              </a:ext>
            </a:extLst>
          </p:cNvPr>
          <p:cNvSpPr/>
          <p:nvPr/>
        </p:nvSpPr>
        <p:spPr>
          <a:xfrm>
            <a:off x="621020" y="2931424"/>
            <a:ext cx="1296678" cy="184607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noProof="0" dirty="0">
                <a:latin typeface="Aptos Display" panose="020B0004020202020204" pitchFamily="34" charset="0"/>
              </a:rPr>
              <a:t>Ergebnisse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069850-0EEB-762C-D691-F097A726BFC3}"/>
              </a:ext>
            </a:extLst>
          </p:cNvPr>
          <p:cNvCxnSpPr>
            <a:cxnSpLocks/>
          </p:cNvCxnSpPr>
          <p:nvPr/>
        </p:nvCxnSpPr>
        <p:spPr>
          <a:xfrm>
            <a:off x="621020" y="6218850"/>
            <a:ext cx="1094995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6DF8F65-25A4-9F41-02E3-E437D9FC781E}"/>
              </a:ext>
            </a:extLst>
          </p:cNvPr>
          <p:cNvSpPr txBox="1"/>
          <p:nvPr/>
        </p:nvSpPr>
        <p:spPr>
          <a:xfrm>
            <a:off x="519418" y="6173802"/>
            <a:ext cx="10949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ptos Display" panose="020B0004020202020204" pitchFamily="34" charset="0"/>
              </a:rPr>
              <a:t>1 Weil es wichtig ist, die Wechselwirkungen zwischen den Charakteristika zu kontrollieren, ist die lineare Regression die zuverlässigere Methode für die Entscheidungsfindung.</a:t>
            </a:r>
            <a:endParaRPr lang="en-US" sz="1100" dirty="0">
              <a:latin typeface="Aptos Display" panose="020B0004020202020204" pitchFamily="34" charset="0"/>
            </a:endParaRPr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D79EB41A-B20E-C227-F70B-A26CB60C7FC8}"/>
              </a:ext>
            </a:extLst>
          </p:cNvPr>
          <p:cNvGrpSpPr/>
          <p:nvPr/>
        </p:nvGrpSpPr>
        <p:grpSpPr>
          <a:xfrm>
            <a:off x="2086236" y="4956133"/>
            <a:ext cx="4263994" cy="833747"/>
            <a:chOff x="7287734" y="4523738"/>
            <a:chExt cx="4263994" cy="833747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7F6B348C-F885-08CB-4CD3-023268EDAB79}"/>
                </a:ext>
              </a:extLst>
            </p:cNvPr>
            <p:cNvGrpSpPr/>
            <p:nvPr/>
          </p:nvGrpSpPr>
          <p:grpSpPr>
            <a:xfrm>
              <a:off x="7316609" y="4523738"/>
              <a:ext cx="2472246" cy="327261"/>
              <a:chOff x="7162641" y="3036769"/>
              <a:chExt cx="2472246" cy="32726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752A6AD-3267-D12C-E500-A65BF250DA83}"/>
                  </a:ext>
                </a:extLst>
              </p:cNvPr>
              <p:cNvSpPr/>
              <p:nvPr/>
            </p:nvSpPr>
            <p:spPr>
              <a:xfrm>
                <a:off x="7364773" y="3036769"/>
                <a:ext cx="2270114" cy="3272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noProof="0" dirty="0">
                    <a:solidFill>
                      <a:srgbClr val="002060"/>
                    </a:solidFill>
                    <a:latin typeface="Aptos Display" panose="020B0004020202020204" pitchFamily="34" charset="0"/>
                  </a:rPr>
                  <a:t>Primäre Empfehlung</a:t>
                </a:r>
              </a:p>
            </p:txBody>
          </p:sp>
          <p:pic>
            <p:nvPicPr>
              <p:cNvPr id="1032" name="Graphic 1031" descr="Ribbon with solid fill">
                <a:extLst>
                  <a:ext uri="{FF2B5EF4-FFF2-40B4-BE49-F238E27FC236}">
                    <a16:creationId xmlns:a16="http://schemas.microsoft.com/office/drawing/2014/main" id="{3FE7682E-8565-CB2B-F702-3F5BC0D0D8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162641" y="3070460"/>
                <a:ext cx="274320" cy="274320"/>
              </a:xfrm>
              <a:prstGeom prst="rect">
                <a:avLst/>
              </a:prstGeom>
            </p:spPr>
          </p:pic>
        </p:grp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9D6CC827-9A5C-BCAB-766C-8DA91F2C72D3}"/>
                </a:ext>
              </a:extLst>
            </p:cNvPr>
            <p:cNvSpPr/>
            <p:nvPr/>
          </p:nvSpPr>
          <p:spPr>
            <a:xfrm>
              <a:off x="7287734" y="4844576"/>
              <a:ext cx="4263994" cy="5129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noProof="0" dirty="0">
                  <a:solidFill>
                    <a:schemeClr val="tx1"/>
                  </a:solidFill>
                  <a:latin typeface="Aptos Display" panose="020B0004020202020204" pitchFamily="34" charset="0"/>
                </a:rPr>
                <a:t>Schokoladenbasierte Süßigkeit mit Keksbasis, Idealerweise mit Nussanteil (</a:t>
              </a:r>
              <a:r>
                <a:rPr lang="de-DE" sz="1600" b="1" noProof="0" dirty="0">
                  <a:solidFill>
                    <a:schemeClr val="tx1"/>
                  </a:solidFill>
                  <a:latin typeface="Aptos Display" panose="020B0004020202020204" pitchFamily="34" charset="0"/>
                </a:rPr>
                <a:t>+39%</a:t>
              </a:r>
              <a:r>
                <a:rPr lang="de-DE" sz="1600" noProof="0" dirty="0">
                  <a:solidFill>
                    <a:schemeClr val="tx1"/>
                  </a:solidFill>
                  <a:latin typeface="Aptos Display" panose="020B0004020202020204" pitchFamily="34" charset="0"/>
                </a:rPr>
                <a:t> Beliebtheit)</a:t>
              </a:r>
            </a:p>
          </p:txBody>
        </p: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4DA2160E-7AFB-B69A-8215-0DF964B46A7A}"/>
              </a:ext>
            </a:extLst>
          </p:cNvPr>
          <p:cNvGrpSpPr/>
          <p:nvPr/>
        </p:nvGrpSpPr>
        <p:grpSpPr>
          <a:xfrm>
            <a:off x="6903777" y="4972598"/>
            <a:ext cx="4263994" cy="650123"/>
            <a:chOff x="7316609" y="5531832"/>
            <a:chExt cx="4263994" cy="650123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566248F3-D075-601B-2B88-1525EB097866}"/>
                </a:ext>
              </a:extLst>
            </p:cNvPr>
            <p:cNvGrpSpPr/>
            <p:nvPr/>
          </p:nvGrpSpPr>
          <p:grpSpPr>
            <a:xfrm>
              <a:off x="7326234" y="5531832"/>
              <a:ext cx="2695075" cy="291547"/>
              <a:chOff x="7686327" y="4501838"/>
              <a:chExt cx="2695075" cy="291547"/>
            </a:xfrm>
          </p:grpSpPr>
          <p:sp>
            <p:nvSpPr>
              <p:cNvPr id="1038" name="Rectangle 1037">
                <a:extLst>
                  <a:ext uri="{FF2B5EF4-FFF2-40B4-BE49-F238E27FC236}">
                    <a16:creationId xmlns:a16="http://schemas.microsoft.com/office/drawing/2014/main" id="{03F0F9ED-8698-748A-48D5-EB112C818B73}"/>
                  </a:ext>
                </a:extLst>
              </p:cNvPr>
              <p:cNvSpPr/>
              <p:nvPr/>
            </p:nvSpPr>
            <p:spPr>
              <a:xfrm>
                <a:off x="7852361" y="4519064"/>
                <a:ext cx="2529041" cy="2743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>
                    <a:solidFill>
                      <a:srgbClr val="002060"/>
                    </a:solidFill>
                    <a:latin typeface="Aptos Display" panose="020B0004020202020204" pitchFamily="34" charset="0"/>
                  </a:rPr>
                  <a:t>Alternative</a:t>
                </a:r>
                <a:r>
                  <a:rPr lang="de-DE" noProof="0" dirty="0">
                    <a:solidFill>
                      <a:srgbClr val="002060"/>
                    </a:solidFill>
                    <a:latin typeface="Aptos Display" panose="020B0004020202020204" pitchFamily="34" charset="0"/>
                  </a:rPr>
                  <a:t> Empfehlung</a:t>
                </a:r>
              </a:p>
            </p:txBody>
          </p:sp>
          <p:pic>
            <p:nvPicPr>
              <p:cNvPr id="1041" name="Graphic 1040" descr="Fork In Road with solid fill">
                <a:extLst>
                  <a:ext uri="{FF2B5EF4-FFF2-40B4-BE49-F238E27FC236}">
                    <a16:creationId xmlns:a16="http://schemas.microsoft.com/office/drawing/2014/main" id="{E4DD51BD-7076-7305-DEC5-FAD598BA19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686327" y="4501838"/>
                <a:ext cx="274320" cy="274320"/>
              </a:xfrm>
              <a:prstGeom prst="rect">
                <a:avLst/>
              </a:prstGeom>
            </p:spPr>
          </p:pic>
        </p:grp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20D893A8-38EF-9E4B-195E-DDA2D842DCB4}"/>
                </a:ext>
              </a:extLst>
            </p:cNvPr>
            <p:cNvSpPr/>
            <p:nvPr/>
          </p:nvSpPr>
          <p:spPr>
            <a:xfrm>
              <a:off x="7316609" y="5900214"/>
              <a:ext cx="4263994" cy="2817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noProof="0" dirty="0">
                  <a:solidFill>
                    <a:schemeClr val="tx1"/>
                  </a:solidFill>
                  <a:latin typeface="Aptos Display" panose="020B0004020202020204" pitchFamily="34" charset="0"/>
                </a:rPr>
                <a:t>Fruchtgummibasierte Variante (</a:t>
              </a:r>
              <a:r>
                <a:rPr lang="de-DE" sz="1600" b="1" noProof="0" dirty="0">
                  <a:solidFill>
                    <a:schemeClr val="tx1"/>
                  </a:solidFill>
                  <a:latin typeface="Aptos Display" panose="020B0004020202020204" pitchFamily="34" charset="0"/>
                </a:rPr>
                <a:t>+10%</a:t>
              </a:r>
              <a:r>
                <a:rPr lang="de-DE" sz="1600" noProof="0" dirty="0">
                  <a:solidFill>
                    <a:schemeClr val="tx1"/>
                  </a:solidFill>
                  <a:latin typeface="Aptos Display" panose="020B0004020202020204" pitchFamily="34" charset="0"/>
                </a:rPr>
                <a:t> Beliebtheit)</a:t>
              </a:r>
            </a:p>
          </p:txBody>
        </p:sp>
      </p:grp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3C11E5B1-9E27-E5E0-90C5-E44C742C05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6599" y="2931424"/>
            <a:ext cx="4779211" cy="1846075"/>
          </a:xfrm>
          <a:prstGeom prst="rect">
            <a:avLst/>
          </a:prstGeom>
        </p:spPr>
      </p:pic>
      <p:sp>
        <p:nvSpPr>
          <p:cNvPr id="1048" name="Rectangle 1047">
            <a:extLst>
              <a:ext uri="{FF2B5EF4-FFF2-40B4-BE49-F238E27FC236}">
                <a16:creationId xmlns:a16="http://schemas.microsoft.com/office/drawing/2014/main" id="{24649373-89FD-F8C3-6049-644D163A52FD}"/>
              </a:ext>
            </a:extLst>
          </p:cNvPr>
          <p:cNvSpPr/>
          <p:nvPr/>
        </p:nvSpPr>
        <p:spPr>
          <a:xfrm>
            <a:off x="621020" y="4883056"/>
            <a:ext cx="1296678" cy="9383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noProof="0" dirty="0">
                <a:latin typeface="Aptos Display" panose="020B0004020202020204" pitchFamily="34" charset="0"/>
              </a:rPr>
              <a:t>Empfehlung</a:t>
            </a:r>
          </a:p>
        </p:txBody>
      </p:sp>
      <p:pic>
        <p:nvPicPr>
          <p:cNvPr id="1051" name="Picture 1050">
            <a:extLst>
              <a:ext uri="{FF2B5EF4-FFF2-40B4-BE49-F238E27FC236}">
                <a16:creationId xmlns:a16="http://schemas.microsoft.com/office/drawing/2014/main" id="{8E8941D3-1B97-39F3-35FF-8D658A2DC9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0071" y="2931424"/>
            <a:ext cx="4710157" cy="1846074"/>
          </a:xfrm>
          <a:prstGeom prst="rect">
            <a:avLst/>
          </a:prstGeom>
        </p:spPr>
      </p:pic>
      <p:sp>
        <p:nvSpPr>
          <p:cNvPr id="1052" name="Rectangle 1051">
            <a:extLst>
              <a:ext uri="{FF2B5EF4-FFF2-40B4-BE49-F238E27FC236}">
                <a16:creationId xmlns:a16="http://schemas.microsoft.com/office/drawing/2014/main" id="{DC20B8B9-B5DC-02C1-B0F0-09B75408D6EA}"/>
              </a:ext>
            </a:extLst>
          </p:cNvPr>
          <p:cNvSpPr/>
          <p:nvPr/>
        </p:nvSpPr>
        <p:spPr>
          <a:xfrm>
            <a:off x="2006599" y="4883054"/>
            <a:ext cx="9574003" cy="93838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0F6C7F4B-E136-7AEE-78FF-7B43535AD99F}"/>
              </a:ext>
            </a:extLst>
          </p:cNvPr>
          <p:cNvCxnSpPr>
            <a:cxnSpLocks/>
          </p:cNvCxnSpPr>
          <p:nvPr/>
        </p:nvCxnSpPr>
        <p:spPr>
          <a:xfrm flipH="1">
            <a:off x="7002436" y="5259943"/>
            <a:ext cx="41148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F65C4E36-81FD-C436-F2BA-3092F796028A}"/>
              </a:ext>
            </a:extLst>
          </p:cNvPr>
          <p:cNvCxnSpPr>
            <a:cxnSpLocks/>
          </p:cNvCxnSpPr>
          <p:nvPr/>
        </p:nvCxnSpPr>
        <p:spPr>
          <a:xfrm flipH="1">
            <a:off x="2143722" y="5270784"/>
            <a:ext cx="41148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47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Calibri Light</vt:lpstr>
      <vt:lpstr>Wingdings</vt:lpstr>
      <vt:lpstr>Office Theme</vt:lpstr>
      <vt:lpstr> Erweiterung des Süßwarensortiments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 H</dc:creator>
  <cp:lastModifiedBy>Anna H</cp:lastModifiedBy>
  <cp:revision>5</cp:revision>
  <dcterms:created xsi:type="dcterms:W3CDTF">2025-05-21T14:52:58Z</dcterms:created>
  <dcterms:modified xsi:type="dcterms:W3CDTF">2025-05-25T12:52:59Z</dcterms:modified>
</cp:coreProperties>
</file>