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6701B-1050-9D31-25E8-0BDCE2150AC6}" v="5" dt="2025-04-30T18:44:58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Dreamers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By: Aurelio Medina, Basil Henry, Erik Myers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D2B7-DD1F-F46D-07F8-04BD0B26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A626-494A-ADF5-A017-EE02BD9F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5721134" cy="1582612"/>
          </a:xfrm>
        </p:spPr>
        <p:txBody>
          <a:bodyPr/>
          <a:lstStyle/>
          <a:p>
            <a:r>
              <a:rPr lang="en-US"/>
              <a:t>3 Simple GUI Designs</a:t>
            </a:r>
          </a:p>
          <a:p>
            <a:r>
              <a:rPr lang="en-US"/>
              <a:t>Menu, Options, Pause</a:t>
            </a:r>
          </a:p>
          <a:p>
            <a:r>
              <a:rPr lang="en-US"/>
              <a:t>No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5613D-114F-71CE-1C74-597386D8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11" y="3855956"/>
            <a:ext cx="4969785" cy="280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9243B-4250-D1D2-E155-E3D477467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03" y="1899138"/>
            <a:ext cx="4969785" cy="274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EDC1C-1CAD-C642-CA1F-BB72C415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57" y="5108164"/>
            <a:ext cx="2019475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2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D692-0994-CC0A-7F95-9C2FA20B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A2AC-F4B9-8666-71D4-3F6EC267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pPr marL="305435" indent="-305435"/>
            <a:r>
              <a:rPr lang="en-US"/>
              <a:t>We plan on using Web based and/or a windows downloadable file.</a:t>
            </a:r>
            <a:endParaRPr lang="en-US" dirty="0"/>
          </a:p>
          <a:p>
            <a:pPr marL="305435" indent="-305435"/>
            <a:r>
              <a:rPr lang="en-US"/>
              <a:t>This will help us show our game without having the player see our source code</a:t>
            </a:r>
            <a:br>
              <a:rPr lang="en-US" dirty="0"/>
            </a:br>
            <a:endParaRPr lang="en-US" dirty="0"/>
          </a:p>
          <a:p>
            <a:pPr marL="305435" indent="-305435"/>
            <a:r>
              <a:rPr lang="en-US" sz="1600" dirty="0">
                <a:ea typeface="+mn-lt"/>
                <a:cs typeface="+mn-lt"/>
              </a:rPr>
              <a:t>We will package assets and scripts into the exported builds to protect our project files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87DBC-1044-3650-1B03-92D147A9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530" y="1941717"/>
            <a:ext cx="1722269" cy="4267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AFB60-61B8-AB66-0EB2-815EE544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334" y="1941717"/>
            <a:ext cx="1036410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6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C487-8E60-0EE3-2100-B71C386A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future?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04DC5-B3B7-AAFF-E64C-79B4642FE2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814" y="2087326"/>
            <a:ext cx="2361480" cy="3633047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03F281-9F47-D772-B2A6-EF823D66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357417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Would be nice to implement more features for the MC.</a:t>
            </a:r>
            <a:endParaRPr lang="en-US" dirty="0"/>
          </a:p>
          <a:p>
            <a:pPr marL="305435" indent="-305435"/>
            <a:r>
              <a:rPr lang="en-US"/>
              <a:t>Make the first level more in depth, lower certain bugs..</a:t>
            </a:r>
            <a:endParaRPr lang="en-US" dirty="0"/>
          </a:p>
          <a:p>
            <a:pPr marL="305435" indent="-305435"/>
            <a:r>
              <a:rPr lang="en-US" dirty="0"/>
              <a:t>It would be nice to try and implement an upgrade </a:t>
            </a:r>
            <a:r>
              <a:rPr lang="en-US"/>
              <a:t>system and give the player his own personal stats.</a:t>
            </a:r>
            <a:endParaRPr lang="en-US" dirty="0"/>
          </a:p>
          <a:p>
            <a:pPr marL="305435" indent="-305435"/>
            <a:r>
              <a:rPr lang="en-US" dirty="0"/>
              <a:t>More levels would also be a cool thing to implement </a:t>
            </a:r>
            <a:r>
              <a:rPr lang="en-US"/>
              <a:t>into the game to make feel more length .</a:t>
            </a:r>
            <a:endParaRPr lang="en-US" dirty="0"/>
          </a:p>
          <a:p>
            <a:pPr marL="305435" indent="-305435"/>
            <a:r>
              <a:rPr lang="en-US"/>
              <a:t>Perhaps add new enemy types.</a:t>
            </a:r>
            <a:endParaRPr lang="en-US" dirty="0"/>
          </a:p>
          <a:p>
            <a:pPr marL="305435" indent="-305435"/>
            <a:r>
              <a:rPr lang="en-US"/>
              <a:t>Implementing a boss fight at the end of the third level.</a:t>
            </a:r>
            <a:endParaRPr lang="en-US" dirty="0"/>
          </a:p>
          <a:p>
            <a:pPr marL="305435" indent="-305435"/>
            <a:r>
              <a:rPr lang="en-US"/>
              <a:t>Maybe some text </a:t>
            </a:r>
            <a:r>
              <a:rPr lang="en-US">
                <a:ea typeface="+mn-lt"/>
                <a:cs typeface="+mn-lt"/>
              </a:rPr>
              <a:t>dialogue</a:t>
            </a:r>
            <a:r>
              <a:rPr lang="en-US"/>
              <a:t>. </a:t>
            </a:r>
            <a:endParaRPr lang="en-US" dirty="0"/>
          </a:p>
          <a:p>
            <a:pPr marL="305435" indent="-305435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5EE34-98CC-7600-38D5-0924152F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49" y="1945504"/>
            <a:ext cx="3668351" cy="19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C852-6251-7FFD-D624-A3EBE29C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PROJECT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D1A53-09C1-0A8A-5996-6974B0AA84FF}"/>
              </a:ext>
            </a:extLst>
          </p:cNvPr>
          <p:cNvSpPr txBox="1"/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tx2"/>
                </a:solidFill>
              </a:rPr>
              <a:t>Project Dreamer is a 2D side-scrolling adventure game created with the Godot Engine using pixel art 2d assets.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>
              <a:solidFill>
                <a:schemeClr val="tx2"/>
              </a:solidFill>
            </a:endParaRP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tx2"/>
                </a:solidFill>
              </a:rPr>
              <a:t>Dreamers has multiple different levels that slowly reveal a story where reality and dreams gradually intertwine.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>
              <a:solidFill>
                <a:schemeClr val="tx2"/>
              </a:solidFill>
            </a:endParaRP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tx2"/>
                </a:solidFill>
              </a:rPr>
              <a:t>Dreamers has a Player control a character known as the dreamer as they explore a series of visually striking, dream-like worlds. Each level features distinct environments that challenge the player's platforming skills.</a:t>
            </a:r>
            <a:br>
              <a:rPr lang="en-US" sz="1500">
                <a:solidFill>
                  <a:schemeClr val="tx2"/>
                </a:solidFill>
              </a:rPr>
            </a:br>
            <a:endParaRPr lang="en-US" sz="1500">
              <a:solidFill>
                <a:schemeClr val="tx2"/>
              </a:solidFill>
            </a:endParaRP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tx2"/>
                </a:solidFill>
              </a:rPr>
              <a:t>The game has various UI such as item collecting, Player's health, Pause button, and settings.</a:t>
            </a:r>
            <a:br>
              <a:rPr lang="en-US" sz="1500">
                <a:solidFill>
                  <a:schemeClr val="tx2"/>
                </a:solidFill>
              </a:rPr>
            </a:br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4" name="Content Placeholder 3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08FFBF9E-004E-A8DF-208E-094A449CB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429" y="1863588"/>
            <a:ext cx="4579095" cy="2621531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F3EC9-851B-5977-CEC2-66FDA11D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29" y="4298383"/>
            <a:ext cx="4579095" cy="25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2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4F90-2FB1-B8FE-09E4-3C5A19C5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Approach	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041400D8-9A54-89F6-8D10-DAFCAA938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/>
              <a:t>We were in a constant state of developing-testing-reviewing.</a:t>
            </a:r>
          </a:p>
          <a:p>
            <a:r>
              <a:rPr lang="en-US"/>
              <a:t>Our goal was to step by step ensure that our game aligned with our vision.</a:t>
            </a:r>
          </a:p>
          <a:p>
            <a:r>
              <a:rPr lang="en-US"/>
              <a:t>Each one of us used our own review model.</a:t>
            </a:r>
          </a:p>
        </p:txBody>
      </p:sp>
      <p:pic>
        <p:nvPicPr>
          <p:cNvPr id="1026" name="Picture 2" descr="agile-model">
            <a:extLst>
              <a:ext uri="{FF2B5EF4-FFF2-40B4-BE49-F238E27FC236}">
                <a16:creationId xmlns:a16="http://schemas.microsoft.com/office/drawing/2014/main" id="{81CBCB20-17BE-94FA-1BE4-DCF67D56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5" y="2695554"/>
            <a:ext cx="5422392" cy="271119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917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FC29-B4F1-22F2-4FB1-C0F5694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FC22F-30DF-A395-2A27-6130A536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2378775"/>
            <a:ext cx="3278878" cy="18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8D463-F6AE-41FF-77D5-8637A87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1903" y="2378775"/>
            <a:ext cx="2279033" cy="23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F43669-11CF-2A00-B548-A1670211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943" y="2263254"/>
            <a:ext cx="3204800" cy="23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35662-8519-5AC7-4E94-4C3A3187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A0D-D8D2-305A-4002-EF06216F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acceptance Test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5FC7E-4DC6-80F9-0890-D4577DE33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38273"/>
              </p:ext>
            </p:extLst>
          </p:nvPr>
        </p:nvGraphicFramePr>
        <p:xfrm>
          <a:off x="347382" y="1860176"/>
          <a:ext cx="11476367" cy="4776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605">
                  <a:extLst>
                    <a:ext uri="{9D8B030D-6E8A-4147-A177-3AD203B41FA5}">
                      <a16:colId xmlns:a16="http://schemas.microsoft.com/office/drawing/2014/main" val="1124219772"/>
                    </a:ext>
                  </a:extLst>
                </a:gridCol>
                <a:gridCol w="2206578">
                  <a:extLst>
                    <a:ext uri="{9D8B030D-6E8A-4147-A177-3AD203B41FA5}">
                      <a16:colId xmlns:a16="http://schemas.microsoft.com/office/drawing/2014/main" val="458114565"/>
                    </a:ext>
                  </a:extLst>
                </a:gridCol>
                <a:gridCol w="2869092">
                  <a:extLst>
                    <a:ext uri="{9D8B030D-6E8A-4147-A177-3AD203B41FA5}">
                      <a16:colId xmlns:a16="http://schemas.microsoft.com/office/drawing/2014/main" val="3345030892"/>
                    </a:ext>
                  </a:extLst>
                </a:gridCol>
                <a:gridCol w="2869092">
                  <a:extLst>
                    <a:ext uri="{9D8B030D-6E8A-4147-A177-3AD203B41FA5}">
                      <a16:colId xmlns:a16="http://schemas.microsoft.com/office/drawing/2014/main" val="3825059991"/>
                    </a:ext>
                  </a:extLst>
                </a:gridCol>
              </a:tblGrid>
              <a:tr h="5344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Test </a:t>
                      </a:r>
                      <a:r>
                        <a:rPr lang="en-US" sz="1200" b="1" i="0" u="none" strike="noStrike" noProof="0">
                          <a:latin typeface="Gill Sans MT"/>
                        </a:rPr>
                        <a:t>Scenario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Steps taken during the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5120"/>
                  </a:ext>
                </a:extLst>
              </a:tr>
              <a:tr h="545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Start game from menu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1. Launch the game 2. Click 'Start Game'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Game scene loads successfully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773"/>
                  </a:ext>
                </a:extLst>
              </a:tr>
              <a:tr h="545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Navigate to settings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1. Launch the game 2. Click 'Settings'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Settings screen opens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9458"/>
                  </a:ext>
                </a:extLst>
              </a:tr>
              <a:tr h="7743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Pausing the game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Clicking the pause button during a gameplay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Game pause after clicking the pause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51104"/>
                  </a:ext>
                </a:extLst>
              </a:tr>
              <a:tr h="436278">
                <a:tc>
                  <a:txBody>
                    <a:bodyPr/>
                    <a:lstStyle/>
                    <a:p>
                      <a:r>
                        <a:rPr lang="en-US" sz="1200"/>
                        <a:t>Player movement: jump along with moving left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Click the right and left keys on the keyboard and space bar for jumping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Player moves left and right after pressing these input </a:t>
                      </a:r>
                      <a:br>
                        <a:rPr lang="en-US" sz="1200"/>
                      </a:br>
                      <a:br>
                        <a:rPr lang="en-US" sz="1200"/>
                      </a:br>
                      <a:r>
                        <a:rPr lang="en-US" sz="1200"/>
                        <a:t>Player jumps after pressing the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96385"/>
                  </a:ext>
                </a:extLst>
              </a:tr>
              <a:tr h="436278">
                <a:tc>
                  <a:txBody>
                    <a:bodyPr/>
                    <a:lstStyle/>
                    <a:p>
                      <a:r>
                        <a:rPr lang="en-US" sz="1200"/>
                        <a:t>Player attack enemies when pressing the Z key on the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Pressing Z will make the player attack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Player will attack enemies ai and deal damage 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07140"/>
                  </a:ext>
                </a:extLst>
              </a:tr>
              <a:tr h="436278">
                <a:tc>
                  <a:txBody>
                    <a:bodyPr/>
                    <a:lstStyle/>
                    <a:p>
                      <a:r>
                        <a:rPr lang="en-US" sz="1200"/>
                        <a:t>Enemies will attack player in a certain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Player enter enemies' range and will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Player will lose health when encounters enemies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50363"/>
                  </a:ext>
                </a:extLst>
              </a:tr>
              <a:tr h="436278">
                <a:tc>
                  <a:txBody>
                    <a:bodyPr/>
                    <a:lstStyle/>
                    <a:p>
                      <a:r>
                        <a:rPr lang="en-US" sz="1200"/>
                        <a:t>Player item collecting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Player item count goes up as he collect more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player will gain a positive one numerical value depending when collecting each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0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58A4-0C03-68FD-6A01-231B004F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922E-1EA1-0E84-1E27-810D28EA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game&#10;&#10;AI-generated content may be incorrect.">
            <a:extLst>
              <a:ext uri="{FF2B5EF4-FFF2-40B4-BE49-F238E27FC236}">
                <a16:creationId xmlns:a16="http://schemas.microsoft.com/office/drawing/2014/main" id="{4DAA1782-8DEB-B46D-57DB-38275F42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5777993" cy="34182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98F8458-C75F-B8C5-7301-1E791AB8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7704" y="2187161"/>
            <a:ext cx="3693103" cy="31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3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B5C3-7A5C-99A7-47D7-B712515B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A89F-F96A-CECD-E863-9FA66E9D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6C0AC1-8BB6-767E-CB5F-02BB21BA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12" y="3893324"/>
            <a:ext cx="6806490" cy="28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8C4D031-8F85-E219-5991-712A81A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7" y="1849397"/>
            <a:ext cx="4950070" cy="275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5394-4001-BF41-2875-F6FE8D24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6463-3CAD-5CB0-620A-CFBFDB31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85" y="1871577"/>
            <a:ext cx="11774352" cy="4862492"/>
          </a:xfrm>
        </p:spPr>
        <p:txBody>
          <a:bodyPr>
            <a:normAutofit/>
          </a:bodyPr>
          <a:lstStyle/>
          <a:p>
            <a:pPr marL="305435" indent="-305435">
              <a:lnSpc>
                <a:spcPct val="90000"/>
              </a:lnSpc>
              <a:buFont typeface="Wingdings 2,Sans-Serif" panose="05020102010507070707" pitchFamily="18" charset="2"/>
              <a:buChar char=""/>
            </a:pPr>
            <a:r>
              <a:rPr lang="en-US" sz="1500"/>
              <a:t>Player Movements:  These movement that the player will do when correct input is signal these movements include Moving, attacking and jumping. </a:t>
            </a:r>
            <a:endParaRPr lang="en-US" sz="1500">
              <a:solidFill>
                <a:srgbClr val="000000"/>
              </a:solidFill>
            </a:endParaRPr>
          </a:p>
          <a:p>
            <a:pPr marL="305435" indent="-305435">
              <a:lnSpc>
                <a:spcPct val="90000"/>
              </a:lnSpc>
              <a:buFont typeface="Wingdings 2,Sans-Serif" panose="05020102010507070707" pitchFamily="18" charset="2"/>
            </a:pPr>
            <a:r>
              <a:rPr lang="en-US" sz="1500"/>
              <a:t>Tile-map base level: These are level design technique use by the Godot engine using different assets in order to give the world a proper or a more immersive look. This method is also efficient when it comes to saving time. </a:t>
            </a:r>
          </a:p>
          <a:p>
            <a:pPr marL="305435" indent="-305435">
              <a:lnSpc>
                <a:spcPct val="90000"/>
              </a:lnSpc>
              <a:buFont typeface="Wingdings 2,Sans-Serif" panose="05020102010507070707" pitchFamily="18" charset="2"/>
            </a:pPr>
            <a:r>
              <a:rPr lang="en-US" sz="1500">
                <a:ea typeface="+mn-lt"/>
                <a:cs typeface="+mn-lt"/>
              </a:rPr>
              <a:t>Collision </a:t>
            </a:r>
            <a:r>
              <a:rPr lang="en-US" sz="1500"/>
              <a:t>and Damage System: Built in collision detection </a:t>
            </a:r>
            <a:r>
              <a:rPr lang="en-US" sz="1500">
                <a:ea typeface="+mn-lt"/>
                <a:cs typeface="+mn-lt"/>
              </a:rPr>
              <a:t>between player, enemies, and hazards, and programmed health reduction and player death logic.</a:t>
            </a:r>
            <a:br>
              <a:rPr lang="en-US" sz="1500"/>
            </a:br>
            <a:endParaRPr lang="en-US" sz="1500">
              <a:solidFill>
                <a:srgbClr val="000000"/>
              </a:solidFill>
            </a:endParaRPr>
          </a:p>
          <a:p>
            <a:pPr marL="305435" indent="-305435">
              <a:lnSpc>
                <a:spcPct val="90000"/>
              </a:lnSpc>
              <a:buFont typeface="Wingdings 2,Sans-Serif" panose="05020102010507070707" pitchFamily="18" charset="2"/>
            </a:pPr>
            <a:r>
              <a:rPr lang="en-US" sz="1500">
                <a:ea typeface="+mn-lt"/>
                <a:cs typeface="+mn-lt"/>
              </a:rPr>
              <a:t>Animated Sprites: Created animations for walking, jumping, idle, and enemy movement using Godot’s Animation Player and AnimatedSprite2D node</a:t>
            </a:r>
            <a:r>
              <a:rPr lang="en-US" sz="1500"/>
              <a:t>.</a:t>
            </a:r>
          </a:p>
          <a:p>
            <a:pPr marL="305435" indent="-305435">
              <a:lnSpc>
                <a:spcPct val="90000"/>
              </a:lnSpc>
              <a:buFont typeface="Wingdings 2,Sans-Serif" panose="05020102010507070707" pitchFamily="18" charset="2"/>
            </a:pPr>
            <a:r>
              <a:rPr lang="en-US" sz="1500">
                <a:solidFill>
                  <a:srgbClr val="3D3D3D"/>
                </a:solidFill>
                <a:ea typeface="+mn-lt"/>
                <a:cs typeface="+mn-lt"/>
              </a:rPr>
              <a:t>UI Elements: User interface was developed in order to show the player health, collected items, along with menus for pause.</a:t>
            </a:r>
            <a:endParaRPr lang="en-US" sz="150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4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B52C-9984-4478-EDE6-2E6F3AF5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 cases &amp;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681B7A-6CA8-A0B5-AF06-5E12CF145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348336"/>
              </p:ext>
            </p:extLst>
          </p:nvPr>
        </p:nvGraphicFramePr>
        <p:xfrm>
          <a:off x="313764" y="2039470"/>
          <a:ext cx="11701178" cy="420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06">
                  <a:extLst>
                    <a:ext uri="{9D8B030D-6E8A-4147-A177-3AD203B41FA5}">
                      <a16:colId xmlns:a16="http://schemas.microsoft.com/office/drawing/2014/main" val="1260945542"/>
                    </a:ext>
                  </a:extLst>
                </a:gridCol>
                <a:gridCol w="2336418">
                  <a:extLst>
                    <a:ext uri="{9D8B030D-6E8A-4147-A177-3AD203B41FA5}">
                      <a16:colId xmlns:a16="http://schemas.microsoft.com/office/drawing/2014/main" val="3737626415"/>
                    </a:ext>
                  </a:extLst>
                </a:gridCol>
                <a:gridCol w="2336418">
                  <a:extLst>
                    <a:ext uri="{9D8B030D-6E8A-4147-A177-3AD203B41FA5}">
                      <a16:colId xmlns:a16="http://schemas.microsoft.com/office/drawing/2014/main" val="2618371583"/>
                    </a:ext>
                  </a:extLst>
                </a:gridCol>
                <a:gridCol w="2336418">
                  <a:extLst>
                    <a:ext uri="{9D8B030D-6E8A-4147-A177-3AD203B41FA5}">
                      <a16:colId xmlns:a16="http://schemas.microsoft.com/office/drawing/2014/main" val="2539821316"/>
                    </a:ext>
                  </a:extLst>
                </a:gridCol>
                <a:gridCol w="2336418">
                  <a:extLst>
                    <a:ext uri="{9D8B030D-6E8A-4147-A177-3AD203B41FA5}">
                      <a16:colId xmlns:a16="http://schemas.microsoft.com/office/drawing/2014/main" val="3861074513"/>
                    </a:ext>
                  </a:extLst>
                </a:gridCol>
              </a:tblGrid>
              <a:tr h="524575"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86601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r>
                        <a:rPr lang="en-US" sz="1200" dirty="0"/>
                        <a:t>Invisible Collision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Player collides with an invisible  wall that prevents them from moving in that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Move player into wall 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Player won't be able to move beyond the collision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0399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Enemy patrol range 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Enemy patrols between certain points 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Enemy moves back and forth between patrol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enemy patrol in the area implemented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8880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Gill Sans MT"/>
                        </a:rPr>
                        <a:t>Enemy attacks </a:t>
                      </a:r>
                      <a:r>
                        <a:rPr lang="en-US" sz="1200" b="0" i="0" u="none" strike="noStrike" noProof="0" dirty="0">
                          <a:latin typeface="Gill Sans MT"/>
                        </a:rPr>
                        <a:t>player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Enemy attacks player on sight when the player enter their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Move player into enemy vision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Enemy will try to attack the player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14084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Tile-map floor Collision and physics layer</a:t>
                      </a:r>
                      <a:endParaRPr lang="en-US" sz="1200" dirty="0" err="1"/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Player stands on solid tiles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Drops player onto the ground 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Player is expected to fall when until they come into contact to a tile and is expected to walk and interact with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5856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Collectible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Player collects a dream gem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Move player into collectible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Collectible disappears and the player score increase by one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4409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Health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Player loses help when hit by an enemy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Let the enemy attack the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Player health decreases by damage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7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691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f8fa0c9-d700-43b7-83c5-f31365d48b5f" xsi:nil="true"/>
    <_activity xmlns="6f8fa0c9-d700-43b7-83c5-f31365d48b5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F50EC4DB12C4CB27096D3B38903C6" ma:contentTypeVersion="16" ma:contentTypeDescription="Create a new document." ma:contentTypeScope="" ma:versionID="1b0356d3623fde4d0b3018432264c04a">
  <xsd:schema xmlns:xsd="http://www.w3.org/2001/XMLSchema" xmlns:xs="http://www.w3.org/2001/XMLSchema" xmlns:p="http://schemas.microsoft.com/office/2006/metadata/properties" xmlns:ns3="6f8fa0c9-d700-43b7-83c5-f31365d48b5f" xmlns:ns4="5225adf4-1460-46c2-92b2-4642b714ff25" targetNamespace="http://schemas.microsoft.com/office/2006/metadata/properties" ma:root="true" ma:fieldsID="4f2e5d6ed65e9004aabb0abe47f0e48a" ns3:_="" ns4:_="">
    <xsd:import namespace="6f8fa0c9-d700-43b7-83c5-f31365d48b5f"/>
    <xsd:import namespace="5225adf4-1460-46c2-92b2-4642b714ff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fa0c9-d700-43b7-83c5-f31365d48b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5adf4-1460-46c2-92b2-4642b714ff2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225adf4-1460-46c2-92b2-4642b714ff25"/>
    <ds:schemaRef ds:uri="6f8fa0c9-d700-43b7-83c5-f31365d48b5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C082CF-CE56-44FC-99AD-9F181E15283B}">
  <ds:schemaRefs>
    <ds:schemaRef ds:uri="5225adf4-1460-46c2-92b2-4642b714ff25"/>
    <ds:schemaRef ds:uri="6f8fa0c9-d700-43b7-83c5-f31365d48b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820</Words>
  <Application>Microsoft Office PowerPoint</Application>
  <PresentationFormat>Widescreen</PresentationFormat>
  <Paragraphs>110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Wingdings 2</vt:lpstr>
      <vt:lpstr>Wingdings 2,Sans-Serif</vt:lpstr>
      <vt:lpstr>Custom</vt:lpstr>
      <vt:lpstr>Dreamers</vt:lpstr>
      <vt:lpstr>PROJECT INTRODUCTION</vt:lpstr>
      <vt:lpstr>Approach </vt:lpstr>
      <vt:lpstr>Use cases</vt:lpstr>
      <vt:lpstr>Major acceptance Test Cases</vt:lpstr>
      <vt:lpstr>Class diagram</vt:lpstr>
      <vt:lpstr>Class diagrams cont.</vt:lpstr>
      <vt:lpstr>Major operations</vt:lpstr>
      <vt:lpstr>Unit test cases &amp; results</vt:lpstr>
      <vt:lpstr>GUI &amp; Database</vt:lpstr>
      <vt:lpstr>implementation</vt:lpstr>
      <vt:lpstr>future?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Aurelio Medina</dc:creator>
  <cp:lastModifiedBy>Aurelio Medina</cp:lastModifiedBy>
  <cp:revision>2</cp:revision>
  <dcterms:created xsi:type="dcterms:W3CDTF">2025-04-27T20:04:03Z</dcterms:created>
  <dcterms:modified xsi:type="dcterms:W3CDTF">2025-05-03T18:29:00Z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0x010100D70F50EC4DB12C4CB27096D3B38903C6</vt:lpwstr>
  </property>
  <property fmtid="{D5CDD505-2E9C-101B-9397-08002B2CF9AE}" pid="3" name="MSIP_Label_d02437dd-2777-4767-9eac-36c9d699896f_Enabled">
    <vt:lpwstr>true</vt:lpwstr>
  </property>
  <property fmtid="{D5CDD505-2E9C-101B-9397-08002B2CF9AE}" pid="4" name="MSIP_Label_d02437dd-2777-4767-9eac-36c9d699896f_SetDate">
    <vt:lpwstr>2025-04-27T20:10:04Z</vt:lpwstr>
  </property>
  <property fmtid="{D5CDD505-2E9C-101B-9397-08002B2CF9AE}" pid="5" name="MSIP_Label_d02437dd-2777-4767-9eac-36c9d699896f_Method">
    <vt:lpwstr>Standard</vt:lpwstr>
  </property>
  <property fmtid="{D5CDD505-2E9C-101B-9397-08002B2CF9AE}" pid="6" name="MSIP_Label_d02437dd-2777-4767-9eac-36c9d699896f_Name">
    <vt:lpwstr>defa4170-0d19-0005-0004-bc88714345d2</vt:lpwstr>
  </property>
  <property fmtid="{D5CDD505-2E9C-101B-9397-08002B2CF9AE}" pid="7" name="MSIP_Label_d02437dd-2777-4767-9eac-36c9d699896f_SiteId">
    <vt:lpwstr>1aa2e328-7d0f-4fd1-9216-c479a1c14f9d</vt:lpwstr>
  </property>
  <property fmtid="{D5CDD505-2E9C-101B-9397-08002B2CF9AE}" pid="8" name="MSIP_Label_d02437dd-2777-4767-9eac-36c9d699896f_ActionId">
    <vt:lpwstr>f494de72-c9a9-428f-82de-3886f2aed7c3</vt:lpwstr>
  </property>
  <property fmtid="{D5CDD505-2E9C-101B-9397-08002B2CF9AE}" pid="9" name="MSIP_Label_d02437dd-2777-4767-9eac-36c9d699896f_ContentBits">
    <vt:lpwstr>0</vt:lpwstr>
  </property>
  <property fmtid="{D5CDD505-2E9C-101B-9397-08002B2CF9AE}" pid="10" name="MSIP_Label_d02437dd-2777-4767-9eac-36c9d699896f_Tag">
    <vt:lpwstr>10, 3, 0, 1</vt:lpwstr>
  </property>
</Properties>
</file>