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7" r:id="rId1"/>
  </p:sldMasterIdLst>
  <p:notesMasterIdLst>
    <p:notesMasterId r:id="rId47"/>
  </p:notesMasterIdLst>
  <p:sldIdLst>
    <p:sldId id="256" r:id="rId2"/>
    <p:sldId id="257" r:id="rId3"/>
    <p:sldId id="300" r:id="rId4"/>
    <p:sldId id="258" r:id="rId5"/>
    <p:sldId id="259" r:id="rId6"/>
    <p:sldId id="260" r:id="rId7"/>
    <p:sldId id="301" r:id="rId8"/>
    <p:sldId id="299" r:id="rId9"/>
    <p:sldId id="262" r:id="rId10"/>
    <p:sldId id="263" r:id="rId11"/>
    <p:sldId id="264" r:id="rId12"/>
    <p:sldId id="265" r:id="rId13"/>
    <p:sldId id="266" r:id="rId14"/>
    <p:sldId id="302"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2" r:id="rId40"/>
    <p:sldId id="293" r:id="rId41"/>
    <p:sldId id="294" r:id="rId42"/>
    <p:sldId id="303" r:id="rId43"/>
    <p:sldId id="295" r:id="rId44"/>
    <p:sldId id="296" r:id="rId45"/>
    <p:sldId id="298"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16" d="100"/>
          <a:sy n="116" d="100"/>
        </p:scale>
        <p:origin x="75" y="3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CAE56-6B01-47AC-9463-B8E2C7C9B96E}"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5E8F9-0EB4-4E5B-A072-3B3742D5C7DF}" type="slidenum">
              <a:rPr lang="en-US" smtClean="0"/>
              <a:t>‹#›</a:t>
            </a:fld>
            <a:endParaRPr lang="en-US"/>
          </a:p>
        </p:txBody>
      </p:sp>
    </p:spTree>
    <p:extLst>
      <p:ext uri="{BB962C8B-B14F-4D97-AF65-F5344CB8AC3E}">
        <p14:creationId xmlns:p14="http://schemas.microsoft.com/office/powerpoint/2010/main" val="195467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1/13/2023</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fld id="{C5EF2332-01BF-834F-8236-50238282D533}" type="slidenum">
              <a:rPr lang="en-US" smtClean="0"/>
              <a:t>‹#›</a:t>
            </a:fld>
            <a:endParaRPr lang="en-US"/>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772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6500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56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968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5374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652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8197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854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9499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77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241EB5C9-1307-BA42-ABA2-0BC069CD8E7F}" type="datetimeFigureOut">
              <a:rPr lang="en-US" smtClean="0"/>
              <a:t>1/13/2023</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3199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241EB5C9-1307-BA42-ABA2-0BC069CD8E7F}" type="datetimeFigureOut">
              <a:rPr lang="en-US" smtClean="0"/>
              <a:t>1/13/2023</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C5EF2332-01BF-834F-8236-50238282D533}" type="slidenum">
              <a:rPr lang="en-US" smtClean="0"/>
              <a:t>‹#›</a:t>
            </a:fld>
            <a:endParaRPr lang="en-US"/>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586164"/>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roche-data-science-coalition/uncov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Covid-data Analysis</a:t>
            </a:r>
          </a:p>
        </p:txBody>
      </p:sp>
      <p:sp>
        <p:nvSpPr>
          <p:cNvPr id="3" name="Subtitle 2"/>
          <p:cNvSpPr>
            <a:spLocks noGrp="1"/>
          </p:cNvSpPr>
          <p:nvPr>
            <p:ph type="subTitle" idx="1"/>
          </p:nvPr>
        </p:nvSpPr>
        <p:spPr/>
        <p:txBody>
          <a:bodyPr>
            <a:normAutofit fontScale="92500" lnSpcReduction="20000"/>
          </a:bodyPr>
          <a:lstStyle/>
          <a:p>
            <a:pPr marL="0" lvl="0" indent="0">
              <a:buNone/>
            </a:pPr>
            <a:br/>
            <a:br/>
            <a:r>
              <a:t>ASHA</a:t>
            </a:r>
          </a:p>
        </p:txBody>
      </p:sp>
      <p:sp>
        <p:nvSpPr>
          <p:cNvPr id="4" name="Date Placeholder 3"/>
          <p:cNvSpPr>
            <a:spLocks noGrp="1"/>
          </p:cNvSpPr>
          <p:nvPr>
            <p:ph type="dt" sz="half" idx="10"/>
          </p:nvPr>
        </p:nvSpPr>
        <p:spPr/>
        <p:txBody>
          <a:bodyPr/>
          <a:lstStyle/>
          <a:p>
            <a:pPr marL="0" lvl="0" indent="0">
              <a:buNone/>
            </a:pPr>
            <a:r>
              <a:t>2023-01-11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99557" y="543696"/>
            <a:ext cx="2335427" cy="679622"/>
          </a:xfrm>
        </p:spPr>
        <p:txBody>
          <a:bodyPr>
            <a:noAutofit/>
          </a:bodyPr>
          <a:lstStyle/>
          <a:p>
            <a:pPr marL="0" lvl="0" indent="0">
              <a:spcBef>
                <a:spcPts val="3000"/>
              </a:spcBef>
              <a:buNone/>
            </a:pPr>
            <a:r>
              <a:rPr sz="1400" b="1" dirty="0">
                <a:latin typeface="Tw Cen MT" panose="020B0602020104020603" pitchFamily="34" charset="0"/>
              </a:rPr>
              <a:t>3. Smoking history among patients.</a:t>
            </a:r>
            <a:endParaRPr lang="en-US" sz="1400" b="1" dirty="0">
              <a:latin typeface="Tw Cen MT" panose="020B0602020104020603" pitchFamily="34" charset="0"/>
            </a:endParaRPr>
          </a:p>
          <a:p>
            <a:pPr marL="0" lvl="0" indent="0">
              <a:spcBef>
                <a:spcPts val="3000"/>
              </a:spcBef>
              <a:buNone/>
            </a:pPr>
            <a:endParaRPr lang="en-US" sz="1400" b="1" dirty="0">
              <a:latin typeface="Tw Cen MT" panose="020B0602020104020603" pitchFamily="34" charset="0"/>
            </a:endParaRPr>
          </a:p>
          <a:p>
            <a:pPr marL="0" lvl="0" indent="0">
              <a:spcBef>
                <a:spcPts val="3000"/>
              </a:spcBef>
              <a:buNone/>
            </a:pPr>
            <a:endParaRPr lang="en-US" sz="1400" b="1" dirty="0">
              <a:latin typeface="Tw Cen MT" panose="020B0602020104020603" pitchFamily="34" charset="0"/>
            </a:endParaRPr>
          </a:p>
        </p:txBody>
      </p:sp>
      <p:pic>
        <p:nvPicPr>
          <p:cNvPr id="4098" name="Picture 2">
            <a:extLst>
              <a:ext uri="{FF2B5EF4-FFF2-40B4-BE49-F238E27FC236}">
                <a16:creationId xmlns:a16="http://schemas.microsoft.com/office/drawing/2014/main" id="{C9F184BF-E2A8-115E-F3C2-F143182F8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574" y="293620"/>
            <a:ext cx="5459217" cy="38994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E667C0-1F93-AB81-CB99-CBCCDDC131AF}"/>
              </a:ext>
            </a:extLst>
          </p:cNvPr>
          <p:cNvSpPr txBox="1"/>
          <p:nvPr/>
        </p:nvSpPr>
        <p:spPr>
          <a:xfrm>
            <a:off x="999557" y="2487827"/>
            <a:ext cx="2529017" cy="954107"/>
          </a:xfrm>
          <a:prstGeom prst="rect">
            <a:avLst/>
          </a:prstGeom>
          <a:noFill/>
        </p:spPr>
        <p:txBody>
          <a:bodyPr wrap="square" rtlCol="0">
            <a:spAutoFit/>
          </a:bodyPr>
          <a:lstStyle/>
          <a:p>
            <a:r>
              <a:rPr lang="en-US" sz="1400" b="1" dirty="0"/>
              <a:t>Observation:- </a:t>
            </a:r>
          </a:p>
          <a:p>
            <a:r>
              <a:rPr lang="en-US" sz="1400" b="1" dirty="0"/>
              <a:t>Ex-smokers does show a bit higher death rate than nonsmokers.</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54395" y="437123"/>
            <a:ext cx="2817854" cy="955072"/>
          </a:xfrm>
        </p:spPr>
        <p:txBody>
          <a:bodyPr>
            <a:noAutofit/>
          </a:bodyPr>
          <a:lstStyle/>
          <a:p>
            <a:pPr marL="0" lvl="0" indent="0">
              <a:spcBef>
                <a:spcPts val="3000"/>
              </a:spcBef>
              <a:buNone/>
            </a:pPr>
            <a:r>
              <a:rPr sz="1400" b="1" dirty="0"/>
              <a:t>4. Average Vitals in patients in different smoking category</a:t>
            </a:r>
          </a:p>
          <a:p>
            <a:pPr lvl="0" indent="0">
              <a:buNone/>
            </a:pPr>
            <a:br>
              <a:rPr sz="1400" dirty="0"/>
            </a:br>
            <a:endParaRPr sz="1400" dirty="0">
              <a:latin typeface="Courier"/>
            </a:endParaRPr>
          </a:p>
        </p:txBody>
      </p:sp>
      <p:pic>
        <p:nvPicPr>
          <p:cNvPr id="5122" name="Picture 2">
            <a:extLst>
              <a:ext uri="{FF2B5EF4-FFF2-40B4-BE49-F238E27FC236}">
                <a16:creationId xmlns:a16="http://schemas.microsoft.com/office/drawing/2014/main" id="{5F6ECCA1-56F6-686B-D05A-79570C8F2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659" y="195264"/>
            <a:ext cx="5391665" cy="38511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37237" y="148684"/>
            <a:ext cx="3135012" cy="2573036"/>
          </a:xfrm>
        </p:spPr>
        <p:txBody>
          <a:bodyPr>
            <a:noAutofit/>
          </a:bodyPr>
          <a:lstStyle/>
          <a:p>
            <a:pPr marL="0" lvl="0" indent="0">
              <a:buNone/>
            </a:pPr>
            <a:r>
              <a:rPr lang="en-US" sz="1400" i="1" dirty="0"/>
              <a:t>Observation:-</a:t>
            </a:r>
          </a:p>
          <a:p>
            <a:pPr marL="0" lvl="0" indent="0">
              <a:buNone/>
            </a:pPr>
            <a:r>
              <a:rPr lang="en-US" sz="1400" b="1" dirty="0"/>
              <a:t>Systolic bp normal reading 90-120:- Avg Sbp of all patients in the dataset is above 120, smoker group avg Sbp is bit high(157). Rest of the reading do not show much difference from the dataset avg readings</a:t>
            </a:r>
          </a:p>
          <a:p>
            <a:pPr marL="0" lvl="0" indent="0">
              <a:buNone/>
            </a:pPr>
            <a:endParaRPr sz="1400" dirty="0">
              <a:highlight>
                <a:srgbClr val="FFFF00"/>
              </a:highlight>
            </a:endParaRPr>
          </a:p>
        </p:txBody>
      </p:sp>
      <p:pic>
        <p:nvPicPr>
          <p:cNvPr id="6146" name="Picture 2">
            <a:extLst>
              <a:ext uri="{FF2B5EF4-FFF2-40B4-BE49-F238E27FC236}">
                <a16:creationId xmlns:a16="http://schemas.microsoft.com/office/drawing/2014/main" id="{7607B063-05BA-08FA-72D8-B2A463855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966" y="172109"/>
            <a:ext cx="5407479" cy="3862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009136" y="246105"/>
            <a:ext cx="5095102" cy="427078"/>
          </a:xfrm>
        </p:spPr>
        <p:txBody>
          <a:bodyPr>
            <a:normAutofit/>
          </a:bodyPr>
          <a:lstStyle/>
          <a:p>
            <a:pPr marL="0" lvl="0" indent="0">
              <a:spcBef>
                <a:spcPts val="3000"/>
              </a:spcBef>
              <a:buNone/>
            </a:pPr>
            <a:r>
              <a:rPr sz="1400" b="1" dirty="0"/>
              <a:t>9.No.of patients expired in the hospital for each age group</a:t>
            </a:r>
          </a:p>
        </p:txBody>
      </p:sp>
      <p:pic>
        <p:nvPicPr>
          <p:cNvPr id="7170" name="Picture 2">
            <a:extLst>
              <a:ext uri="{FF2B5EF4-FFF2-40B4-BE49-F238E27FC236}">
                <a16:creationId xmlns:a16="http://schemas.microsoft.com/office/drawing/2014/main" id="{641215BE-B599-307F-2A56-27EADFAD5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597" y="745525"/>
            <a:ext cx="5524294" cy="394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5571F1-30EE-9950-0DCF-40B0A5465156}"/>
              </a:ext>
            </a:extLst>
          </p:cNvPr>
          <p:cNvSpPr txBox="1"/>
          <p:nvPr/>
        </p:nvSpPr>
        <p:spPr>
          <a:xfrm>
            <a:off x="667266" y="2784390"/>
            <a:ext cx="2347784" cy="738664"/>
          </a:xfrm>
          <a:prstGeom prst="rect">
            <a:avLst/>
          </a:prstGeom>
          <a:noFill/>
        </p:spPr>
        <p:txBody>
          <a:bodyPr wrap="square" rtlCol="0">
            <a:spAutoFit/>
          </a:bodyPr>
          <a:lstStyle/>
          <a:p>
            <a:r>
              <a:rPr lang="en-US" sz="1400" b="1" dirty="0"/>
              <a:t>Observation:- Most death rate is in the age group 90+.</a:t>
            </a:r>
          </a:p>
          <a:p>
            <a:endParaRPr lang="en-US" sz="1400" dirty="0">
              <a:highlight>
                <a:srgbClr val="FFFF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03FF8B-F929-D1A0-888A-B7A0D266D8AC}"/>
              </a:ext>
            </a:extLst>
          </p:cNvPr>
          <p:cNvSpPr txBox="1"/>
          <p:nvPr/>
        </p:nvSpPr>
        <p:spPr>
          <a:xfrm>
            <a:off x="3167448" y="1673826"/>
            <a:ext cx="1992469" cy="1015663"/>
          </a:xfrm>
          <a:prstGeom prst="rect">
            <a:avLst/>
          </a:prstGeom>
          <a:noFill/>
        </p:spPr>
        <p:txBody>
          <a:bodyPr wrap="none" rtlCol="0">
            <a:spAutoFit/>
          </a:bodyPr>
          <a:lstStyle/>
          <a:p>
            <a:r>
              <a:rPr lang="en-US" sz="3200" kern="1200" dirty="0">
                <a:solidFill>
                  <a:srgbClr val="FFFFFF"/>
                </a:solidFill>
                <a:highlight>
                  <a:srgbClr val="000000"/>
                </a:highlight>
                <a:latin typeface="+mj-lt"/>
                <a:ea typeface="+mj-ea"/>
                <a:cs typeface="+mj-cs"/>
              </a:rPr>
              <a:t>ANALYSIS</a:t>
            </a:r>
            <a:r>
              <a:rPr lang="en-US" sz="1800" kern="1200" dirty="0">
                <a:solidFill>
                  <a:srgbClr val="FFFFFF"/>
                </a:solidFill>
                <a:highlight>
                  <a:srgbClr val="000000"/>
                </a:highlight>
                <a:latin typeface="+mj-lt"/>
                <a:ea typeface="+mj-ea"/>
                <a:cs typeface="+mj-cs"/>
              </a:rPr>
              <a:t> </a:t>
            </a:r>
            <a:br>
              <a:rPr lang="en-US" sz="1800" kern="1200" dirty="0">
                <a:solidFill>
                  <a:srgbClr val="FFFFFF"/>
                </a:solidFill>
                <a:highlight>
                  <a:srgbClr val="000000"/>
                </a:highlight>
                <a:latin typeface="+mj-lt"/>
                <a:ea typeface="+mj-ea"/>
                <a:cs typeface="+mj-cs"/>
              </a:rPr>
            </a:br>
            <a:br>
              <a:rPr lang="en-US" sz="1400" kern="1200" dirty="0">
                <a:solidFill>
                  <a:srgbClr val="FFFFFF"/>
                </a:solidFill>
                <a:highlight>
                  <a:srgbClr val="000000"/>
                </a:highlight>
                <a:latin typeface="+mj-lt"/>
                <a:ea typeface="+mj-ea"/>
                <a:cs typeface="+mj-cs"/>
              </a:rPr>
            </a:br>
            <a:r>
              <a:rPr lang="en-US" sz="1400" b="1" kern="1200" dirty="0">
                <a:solidFill>
                  <a:srgbClr val="FFFFFF"/>
                </a:solidFill>
                <a:highlight>
                  <a:srgbClr val="000000"/>
                </a:highlight>
                <a:latin typeface="+mj-lt"/>
                <a:ea typeface="+mj-ea"/>
                <a:cs typeface="+mj-cs"/>
              </a:rPr>
              <a:t>PART 2</a:t>
            </a:r>
            <a:endParaRPr lang="en-US" dirty="0">
              <a:highlight>
                <a:srgbClr val="000000"/>
              </a:highlight>
            </a:endParaRPr>
          </a:p>
        </p:txBody>
      </p:sp>
    </p:spTree>
    <p:extLst>
      <p:ext uri="{BB962C8B-B14F-4D97-AF65-F5344CB8AC3E}">
        <p14:creationId xmlns:p14="http://schemas.microsoft.com/office/powerpoint/2010/main" val="2189993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B4EE4D-F2AC-AE40-11EE-7C2DDF764267}"/>
              </a:ext>
            </a:extLst>
          </p:cNvPr>
          <p:cNvSpPr txBox="1"/>
          <p:nvPr/>
        </p:nvSpPr>
        <p:spPr>
          <a:xfrm>
            <a:off x="955588" y="496498"/>
            <a:ext cx="2702012" cy="954107"/>
          </a:xfrm>
          <a:prstGeom prst="rect">
            <a:avLst/>
          </a:prstGeom>
          <a:noFill/>
        </p:spPr>
        <p:txBody>
          <a:bodyPr wrap="square" rtlCol="0">
            <a:spAutoFit/>
          </a:bodyPr>
          <a:lstStyle/>
          <a:p>
            <a:r>
              <a:rPr lang="en-US" sz="1400" b="1" dirty="0"/>
              <a:t>1. How many patients were clinically diagnosed with infections?</a:t>
            </a:r>
          </a:p>
          <a:p>
            <a:endParaRPr lang="en-US" sz="1400" dirty="0"/>
          </a:p>
        </p:txBody>
      </p:sp>
      <p:pic>
        <p:nvPicPr>
          <p:cNvPr id="8194" name="Picture 2">
            <a:extLst>
              <a:ext uri="{FF2B5EF4-FFF2-40B4-BE49-F238E27FC236}">
                <a16:creationId xmlns:a16="http://schemas.microsoft.com/office/drawing/2014/main" id="{DA816D19-3DB1-964E-7673-D5CDC2CC8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536" y="381168"/>
            <a:ext cx="5190113" cy="3707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710324" y="230144"/>
            <a:ext cx="3008313" cy="3884399"/>
          </a:xfrm>
        </p:spPr>
        <p:txBody>
          <a:bodyPr>
            <a:noAutofit/>
          </a:bodyPr>
          <a:lstStyle/>
          <a:p>
            <a:pPr marL="0" lvl="0" indent="0">
              <a:buNone/>
            </a:pPr>
            <a:r>
              <a:rPr lang="en-US" sz="1100" i="1" dirty="0"/>
              <a:t>Observation:-</a:t>
            </a:r>
          </a:p>
          <a:p>
            <a:pPr marL="171450" lvl="0" indent="-171450">
              <a:buFont typeface="Arial" panose="020B0604020202020204" pitchFamily="34" charset="0"/>
              <a:buChar char="•"/>
            </a:pPr>
            <a:r>
              <a:rPr lang="en-US" sz="1100" b="1" dirty="0"/>
              <a:t>27 patients died among 87 those with clinically diagnosed infections.</a:t>
            </a:r>
          </a:p>
          <a:p>
            <a:pPr marL="171450" lvl="0" indent="-171450">
              <a:buFont typeface="Arial" panose="020B0604020202020204" pitchFamily="34" charset="0"/>
              <a:buChar char="•"/>
            </a:pPr>
            <a:r>
              <a:rPr lang="en-US" sz="1100" b="1" dirty="0"/>
              <a:t>More no. of people were diagnosed with other infections on their 3rd or 4th day of their hospital stay. Mostly after the 7th day no infection readings but on 14th day showing some more infections reading. 25-30 % of the people who diagnosed infections expired in hospital. Those who got infections on 14th day ,45% passed away.</a:t>
            </a:r>
          </a:p>
          <a:p>
            <a:pPr marL="171450" lvl="0" indent="-171450">
              <a:buFont typeface="Arial" panose="020B0604020202020204" pitchFamily="34" charset="0"/>
              <a:buChar char="•"/>
            </a:pPr>
            <a:r>
              <a:rPr lang="en-US" sz="1100" b="1" dirty="0"/>
              <a:t> 76-90 age group has more no. of patients with clinically diagnosed infections and died in the hospital.</a:t>
            </a:r>
          </a:p>
          <a:p>
            <a:pPr marL="171450" lvl="0" indent="-171450">
              <a:buFont typeface="Arial" panose="020B0604020202020204" pitchFamily="34" charset="0"/>
              <a:buChar char="•"/>
            </a:pPr>
            <a:r>
              <a:rPr lang="en-US" sz="1100" b="1" dirty="0"/>
              <a:t>In all age group male death rate was way higher than female.</a:t>
            </a:r>
          </a:p>
          <a:p>
            <a:pPr marL="0" lvl="0" indent="0">
              <a:buNone/>
            </a:pPr>
            <a:endParaRPr sz="1100" dirty="0"/>
          </a:p>
        </p:txBody>
      </p:sp>
      <p:pic>
        <p:nvPicPr>
          <p:cNvPr id="9218" name="Picture 2">
            <a:extLst>
              <a:ext uri="{FF2B5EF4-FFF2-40B4-BE49-F238E27FC236}">
                <a16:creationId xmlns:a16="http://schemas.microsoft.com/office/drawing/2014/main" id="{6E3D70FA-3ED5-03C4-7BAC-CF4855313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06" y="290897"/>
            <a:ext cx="5047839" cy="3605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16012" y="249828"/>
            <a:ext cx="2850292" cy="557125"/>
          </a:xfrm>
        </p:spPr>
        <p:txBody>
          <a:bodyPr>
            <a:noAutofit/>
          </a:bodyPr>
          <a:lstStyle/>
          <a:p>
            <a:pPr marL="0" lvl="0" indent="0">
              <a:spcBef>
                <a:spcPts val="3000"/>
              </a:spcBef>
              <a:buNone/>
            </a:pPr>
            <a:r>
              <a:rPr sz="1400" b="1" dirty="0"/>
              <a:t>2. Visually analyze the data to see if there were vital changes during their stay. Vitals include systolic bp, diastolic bp, temperature, and heart rate, wbc, rbc, hematocrit, platelet count.</a:t>
            </a:r>
          </a:p>
        </p:txBody>
      </p:sp>
      <p:pic>
        <p:nvPicPr>
          <p:cNvPr id="10242" name="Picture 2">
            <a:extLst>
              <a:ext uri="{FF2B5EF4-FFF2-40B4-BE49-F238E27FC236}">
                <a16:creationId xmlns:a16="http://schemas.microsoft.com/office/drawing/2014/main" id="{8D180D8E-2C65-67DE-9133-D1FE8F921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646" y="464013"/>
            <a:ext cx="5359061" cy="38279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F02C68D-E99D-5478-07BA-F241F0DA2588}"/>
              </a:ext>
            </a:extLst>
          </p:cNvPr>
          <p:cNvSpPr txBox="1"/>
          <p:nvPr/>
        </p:nvSpPr>
        <p:spPr>
          <a:xfrm>
            <a:off x="3381632" y="62586"/>
            <a:ext cx="1388585" cy="646331"/>
          </a:xfrm>
          <a:prstGeom prst="rect">
            <a:avLst/>
          </a:prstGeom>
          <a:noFill/>
        </p:spPr>
        <p:txBody>
          <a:bodyPr wrap="none" rtlCol="0">
            <a:spAutoFit/>
          </a:bodyPr>
          <a:lstStyle/>
          <a:p>
            <a:r>
              <a:rPr lang="en-US" sz="1800" dirty="0">
                <a:solidFill>
                  <a:srgbClr val="00B050"/>
                </a:solidFill>
              </a:rPr>
              <a:t>Temperature</a:t>
            </a:r>
          </a:p>
          <a:p>
            <a:endParaRPr lang="en-US" dirty="0">
              <a:solidFill>
                <a:srgbClr val="00B050"/>
              </a:solidFill>
            </a:endParaRPr>
          </a:p>
        </p:txBody>
      </p:sp>
      <p:sp>
        <p:nvSpPr>
          <p:cNvPr id="5" name="TextBox 4">
            <a:extLst>
              <a:ext uri="{FF2B5EF4-FFF2-40B4-BE49-F238E27FC236}">
                <a16:creationId xmlns:a16="http://schemas.microsoft.com/office/drawing/2014/main" id="{F093492A-F911-2648-40D2-5A7D23B77CE3}"/>
              </a:ext>
            </a:extLst>
          </p:cNvPr>
          <p:cNvSpPr txBox="1"/>
          <p:nvPr/>
        </p:nvSpPr>
        <p:spPr>
          <a:xfrm>
            <a:off x="1005017" y="2418440"/>
            <a:ext cx="1927654" cy="1169551"/>
          </a:xfrm>
          <a:prstGeom prst="rect">
            <a:avLst/>
          </a:prstGeom>
          <a:noFill/>
        </p:spPr>
        <p:txBody>
          <a:bodyPr wrap="square" rtlCol="0">
            <a:spAutoFit/>
          </a:bodyPr>
          <a:lstStyle/>
          <a:p>
            <a:r>
              <a:rPr lang="en-US" sz="1400" i="1" dirty="0"/>
              <a:t>Observation:-</a:t>
            </a:r>
            <a:r>
              <a:rPr lang="en-US" sz="1400" dirty="0"/>
              <a:t> </a:t>
            </a:r>
            <a:r>
              <a:rPr lang="en-US" sz="1400" b="1" dirty="0"/>
              <a:t>Normal temperature range:- 97 F (36.1 C) and 99 F (37.2 C); No significant Temp-variation .</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245922" y="59038"/>
            <a:ext cx="3008313" cy="291154"/>
          </a:xfrm>
        </p:spPr>
        <p:txBody>
          <a:bodyPr>
            <a:noAutofit/>
          </a:bodyPr>
          <a:lstStyle/>
          <a:p>
            <a:pPr marL="0" lvl="0" indent="0">
              <a:buNone/>
            </a:pPr>
            <a:r>
              <a:rPr sz="1800" dirty="0">
                <a:solidFill>
                  <a:srgbClr val="00B050"/>
                </a:solidFill>
              </a:rPr>
              <a:t>Systolic</a:t>
            </a:r>
            <a:r>
              <a:rPr lang="en-US" sz="1800" dirty="0">
                <a:solidFill>
                  <a:srgbClr val="00B050"/>
                </a:solidFill>
              </a:rPr>
              <a:t> </a:t>
            </a:r>
            <a:r>
              <a:rPr sz="1800" dirty="0">
                <a:solidFill>
                  <a:srgbClr val="00B050"/>
                </a:solidFill>
              </a:rPr>
              <a:t>blood</a:t>
            </a:r>
            <a:r>
              <a:rPr lang="en-US" sz="1800" dirty="0">
                <a:solidFill>
                  <a:srgbClr val="00B050"/>
                </a:solidFill>
              </a:rPr>
              <a:t> </a:t>
            </a:r>
            <a:r>
              <a:rPr sz="1800" dirty="0">
                <a:solidFill>
                  <a:srgbClr val="00B050"/>
                </a:solidFill>
              </a:rPr>
              <a:t>pressure</a:t>
            </a:r>
          </a:p>
        </p:txBody>
      </p:sp>
      <p:pic>
        <p:nvPicPr>
          <p:cNvPr id="11266" name="Picture 2">
            <a:extLst>
              <a:ext uri="{FF2B5EF4-FFF2-40B4-BE49-F238E27FC236}">
                <a16:creationId xmlns:a16="http://schemas.microsoft.com/office/drawing/2014/main" id="{AD4A1D66-2537-0ABD-837C-3056F0ED9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452" y="477390"/>
            <a:ext cx="5610482" cy="40074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09D31A1-53E7-1BC8-0780-073DD63E30DD}"/>
              </a:ext>
            </a:extLst>
          </p:cNvPr>
          <p:cNvSpPr txBox="1"/>
          <p:nvPr/>
        </p:nvSpPr>
        <p:spPr>
          <a:xfrm>
            <a:off x="552258" y="2426233"/>
            <a:ext cx="2556904" cy="1384995"/>
          </a:xfrm>
          <a:prstGeom prst="rect">
            <a:avLst/>
          </a:prstGeom>
          <a:noFill/>
        </p:spPr>
        <p:txBody>
          <a:bodyPr wrap="square" rtlCol="0">
            <a:spAutoFit/>
          </a:bodyPr>
          <a:lstStyle/>
          <a:p>
            <a:pPr marL="0" lvl="0" indent="0">
              <a:buNone/>
            </a:pPr>
            <a:r>
              <a:rPr lang="en-US" sz="1400" i="1" dirty="0"/>
              <a:t>Observation:-</a:t>
            </a:r>
            <a:r>
              <a:rPr lang="en-US" sz="1400" dirty="0"/>
              <a:t> </a:t>
            </a:r>
            <a:r>
              <a:rPr lang="en-US" sz="1400" b="1" dirty="0"/>
              <a:t>Systolic bp normal reading 90-120:- Sbp was significantly high throughout these days in patients above age 50.</a:t>
            </a:r>
          </a:p>
          <a:p>
            <a:endParaRPr lang="en-US" sz="1400" dirty="0">
              <a:highlight>
                <a:srgbClr val="FFFF00"/>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974074" y="105675"/>
            <a:ext cx="2804770" cy="299393"/>
          </a:xfrm>
        </p:spPr>
        <p:txBody>
          <a:bodyPr>
            <a:noAutofit/>
          </a:bodyPr>
          <a:lstStyle/>
          <a:p>
            <a:r>
              <a:rPr lang="en-US" sz="1800" dirty="0">
                <a:solidFill>
                  <a:srgbClr val="00B050"/>
                </a:solidFill>
              </a:rPr>
              <a:t>Diastolic blood pressure</a:t>
            </a:r>
          </a:p>
          <a:p>
            <a:pPr marL="0" lvl="0" indent="0">
              <a:buNone/>
            </a:pPr>
            <a:endParaRPr sz="1400" dirty="0"/>
          </a:p>
        </p:txBody>
      </p:sp>
      <p:sp>
        <p:nvSpPr>
          <p:cNvPr id="3" name="TextBox 2">
            <a:extLst>
              <a:ext uri="{FF2B5EF4-FFF2-40B4-BE49-F238E27FC236}">
                <a16:creationId xmlns:a16="http://schemas.microsoft.com/office/drawing/2014/main" id="{49D3CAD9-A091-C07A-3C14-134CD05E7206}"/>
              </a:ext>
            </a:extLst>
          </p:cNvPr>
          <p:cNvSpPr txBox="1"/>
          <p:nvPr/>
        </p:nvSpPr>
        <p:spPr>
          <a:xfrm>
            <a:off x="474104" y="2424797"/>
            <a:ext cx="2499970" cy="1384995"/>
          </a:xfrm>
          <a:prstGeom prst="rect">
            <a:avLst/>
          </a:prstGeom>
          <a:noFill/>
        </p:spPr>
        <p:txBody>
          <a:bodyPr wrap="square" rtlCol="0">
            <a:spAutoFit/>
          </a:bodyPr>
          <a:lstStyle/>
          <a:p>
            <a:pPr marL="0" lvl="0" indent="0">
              <a:buNone/>
            </a:pPr>
            <a:r>
              <a:rPr lang="en-US" sz="1400" i="1" dirty="0"/>
              <a:t>Observation:-</a:t>
            </a:r>
            <a:r>
              <a:rPr lang="en-US" sz="1400" dirty="0"/>
              <a:t> </a:t>
            </a:r>
            <a:r>
              <a:rPr lang="en-US" sz="1400" b="1" dirty="0"/>
              <a:t>Diastolic bp normal reading 60-80:-</a:t>
            </a:r>
            <a:r>
              <a:rPr lang="en-US" sz="1400" b="1" dirty="0" err="1"/>
              <a:t>Dbp</a:t>
            </a:r>
            <a:r>
              <a:rPr lang="en-US" sz="1400" b="1" dirty="0"/>
              <a:t> seemed to be in the normal levels.</a:t>
            </a:r>
          </a:p>
          <a:p>
            <a:pPr marL="0" lvl="0" indent="0">
              <a:buNone/>
            </a:pPr>
            <a:endParaRPr lang="en-US" sz="1400" dirty="0"/>
          </a:p>
          <a:p>
            <a:endParaRPr lang="en-US" sz="1400" dirty="0"/>
          </a:p>
        </p:txBody>
      </p:sp>
      <p:pic>
        <p:nvPicPr>
          <p:cNvPr id="13314" name="Picture 2">
            <a:extLst>
              <a:ext uri="{FF2B5EF4-FFF2-40B4-BE49-F238E27FC236}">
                <a16:creationId xmlns:a16="http://schemas.microsoft.com/office/drawing/2014/main" id="{C40A1FEB-7912-468D-330E-688E275C1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080" y="567052"/>
            <a:ext cx="5927949" cy="4234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554" y="228765"/>
            <a:ext cx="3127664" cy="746719"/>
          </a:xfrm>
        </p:spPr>
        <p:txBody>
          <a:bodyPr anchor="b">
            <a:normAutofit/>
          </a:bodyPr>
          <a:lstStyle/>
          <a:p>
            <a:pPr marL="0" lvl="0" indent="0" algn="r">
              <a:buNone/>
            </a:pPr>
            <a:r>
              <a:rPr lang="en-US" sz="3000" dirty="0">
                <a:solidFill>
                  <a:srgbClr val="FFFFFF"/>
                </a:solidFill>
                <a:highlight>
                  <a:srgbClr val="800000"/>
                </a:highlight>
              </a:rPr>
              <a:t>Introduction</a:t>
            </a:r>
          </a:p>
        </p:txBody>
      </p:sp>
      <p:sp>
        <p:nvSpPr>
          <p:cNvPr id="19" name="Content Placeholder 2"/>
          <p:cNvSpPr>
            <a:spLocks noGrp="1"/>
          </p:cNvSpPr>
          <p:nvPr>
            <p:ph idx="1"/>
          </p:nvPr>
        </p:nvSpPr>
        <p:spPr>
          <a:xfrm>
            <a:off x="3252355" y="975484"/>
            <a:ext cx="5271849" cy="3373111"/>
          </a:xfrm>
        </p:spPr>
        <p:txBody>
          <a:bodyPr anchor="ctr">
            <a:normAutofit fontScale="92500"/>
          </a:bodyPr>
          <a:lstStyle/>
          <a:p>
            <a:pPr marL="0" lvl="0" indent="0">
              <a:spcBef>
                <a:spcPts val="3000"/>
              </a:spcBef>
              <a:buNone/>
            </a:pPr>
            <a:r>
              <a:rPr sz="1500" b="1" dirty="0"/>
              <a:t>Dataset Description</a:t>
            </a:r>
          </a:p>
          <a:p>
            <a:pPr marL="0" lvl="0" indent="0">
              <a:buNone/>
            </a:pPr>
            <a:r>
              <a:rPr sz="1500" dirty="0"/>
              <a:t>This dataset is composed of a curated collection of over 200 publicly available COVID-19 related datasets from sources like Johns Hopkins, the WHO, the World Bank, the New York Times, and many others. It includes data on a wide variety of potentially powerful statistics and indicators, like local and national infection rates, global social distancing policies, geospatial data on movement of people, and more.</a:t>
            </a:r>
          </a:p>
          <a:p>
            <a:pPr marL="0" lvl="0" indent="0">
              <a:buNone/>
            </a:pPr>
            <a:r>
              <a:rPr sz="1500" dirty="0"/>
              <a:t>This was a challenge/competition on Kaggle. But the key questions or tasks were not available during this current analysis. Came up with new Questions to analyze the data.</a:t>
            </a:r>
          </a:p>
          <a:p>
            <a:pPr marL="0" lvl="0" indent="0">
              <a:buNone/>
            </a:pPr>
            <a:r>
              <a:rPr sz="1500" dirty="0"/>
              <a:t>The dataset was downloaded from Kaggle.</a:t>
            </a:r>
            <a:r>
              <a:rPr lang="en-US" sz="1500" dirty="0"/>
              <a:t> </a:t>
            </a:r>
            <a:r>
              <a:rPr sz="1500" dirty="0">
                <a:hlinkClick r:id="rId2"/>
              </a:rPr>
              <a:t>Data set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439185" y="180555"/>
            <a:ext cx="3008313" cy="249135"/>
          </a:xfrm>
        </p:spPr>
        <p:txBody>
          <a:bodyPr>
            <a:noAutofit/>
          </a:bodyPr>
          <a:lstStyle/>
          <a:p>
            <a:pPr marL="0" lvl="0" indent="0">
              <a:buNone/>
            </a:pPr>
            <a:r>
              <a:rPr lang="en-US" sz="1800" dirty="0">
                <a:solidFill>
                  <a:srgbClr val="00B050"/>
                </a:solidFill>
              </a:rPr>
              <a:t>Wbc</a:t>
            </a:r>
          </a:p>
          <a:p>
            <a:pPr marL="0" lvl="0" indent="0">
              <a:buNone/>
            </a:pPr>
            <a:endParaRPr sz="1800" dirty="0">
              <a:solidFill>
                <a:srgbClr val="00B050"/>
              </a:solidFill>
            </a:endParaRPr>
          </a:p>
        </p:txBody>
      </p:sp>
      <p:sp>
        <p:nvSpPr>
          <p:cNvPr id="3" name="TextBox 2">
            <a:extLst>
              <a:ext uri="{FF2B5EF4-FFF2-40B4-BE49-F238E27FC236}">
                <a16:creationId xmlns:a16="http://schemas.microsoft.com/office/drawing/2014/main" id="{8E9A8EF9-2FB4-6BBA-A2C2-E8A3F2B7451B}"/>
              </a:ext>
            </a:extLst>
          </p:cNvPr>
          <p:cNvSpPr txBox="1"/>
          <p:nvPr/>
        </p:nvSpPr>
        <p:spPr>
          <a:xfrm>
            <a:off x="420473" y="2419350"/>
            <a:ext cx="2957040" cy="1815882"/>
          </a:xfrm>
          <a:prstGeom prst="rect">
            <a:avLst/>
          </a:prstGeom>
          <a:noFill/>
        </p:spPr>
        <p:txBody>
          <a:bodyPr wrap="square" rtlCol="0">
            <a:spAutoFit/>
          </a:bodyPr>
          <a:lstStyle/>
          <a:p>
            <a:r>
              <a:rPr lang="en-US" sz="1400" i="1" dirty="0"/>
              <a:t>Observation:-</a:t>
            </a:r>
            <a:r>
              <a:rPr lang="en-US" sz="1400" dirty="0"/>
              <a:t> </a:t>
            </a:r>
            <a:r>
              <a:rPr lang="en-US" sz="1400" b="1" dirty="0"/>
              <a:t>Normal WBC reading ranges 4.5 to 11.0 × 109/L:- First 4 days all age group show normal readings; age group 51-90 show steady increase during rest of the days. After 5th day it goes above 11,which is a concern.</a:t>
            </a:r>
          </a:p>
          <a:p>
            <a:endParaRPr lang="en-US" sz="1400" dirty="0"/>
          </a:p>
        </p:txBody>
      </p:sp>
      <p:pic>
        <p:nvPicPr>
          <p:cNvPr id="12290" name="Picture 2">
            <a:extLst>
              <a:ext uri="{FF2B5EF4-FFF2-40B4-BE49-F238E27FC236}">
                <a16:creationId xmlns:a16="http://schemas.microsoft.com/office/drawing/2014/main" id="{5C5DF623-6F76-C473-70DC-C091AF8C7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639978"/>
            <a:ext cx="5458699" cy="38990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200614" y="79565"/>
            <a:ext cx="3008313" cy="287036"/>
          </a:xfrm>
        </p:spPr>
        <p:txBody>
          <a:bodyPr>
            <a:noAutofit/>
          </a:bodyPr>
          <a:lstStyle/>
          <a:p>
            <a:pPr marL="0" lvl="0" indent="0">
              <a:buNone/>
            </a:pPr>
            <a:r>
              <a:rPr sz="1800" dirty="0">
                <a:solidFill>
                  <a:srgbClr val="00B050"/>
                </a:solidFill>
              </a:rPr>
              <a:t>Hematocrit</a:t>
            </a:r>
          </a:p>
        </p:txBody>
      </p:sp>
      <p:sp>
        <p:nvSpPr>
          <p:cNvPr id="3" name="TextBox 2">
            <a:extLst>
              <a:ext uri="{FF2B5EF4-FFF2-40B4-BE49-F238E27FC236}">
                <a16:creationId xmlns:a16="http://schemas.microsoft.com/office/drawing/2014/main" id="{09C15F04-3AEA-615E-7995-8280700C4174}"/>
              </a:ext>
            </a:extLst>
          </p:cNvPr>
          <p:cNvSpPr txBox="1"/>
          <p:nvPr/>
        </p:nvSpPr>
        <p:spPr>
          <a:xfrm>
            <a:off x="459998" y="2429643"/>
            <a:ext cx="2863456" cy="1384995"/>
          </a:xfrm>
          <a:prstGeom prst="rect">
            <a:avLst/>
          </a:prstGeom>
          <a:noFill/>
        </p:spPr>
        <p:txBody>
          <a:bodyPr wrap="square" rtlCol="0">
            <a:spAutoFit/>
          </a:bodyPr>
          <a:lstStyle/>
          <a:p>
            <a:r>
              <a:rPr lang="en-US" sz="1400" i="1" dirty="0"/>
              <a:t>Observation:-</a:t>
            </a:r>
            <a:r>
              <a:rPr lang="en-US" sz="1400" dirty="0"/>
              <a:t> </a:t>
            </a:r>
            <a:r>
              <a:rPr lang="en-US" sz="1400" b="1" dirty="0"/>
              <a:t>Normal levels of hematocrit for men range from 41% to 50%,for women is 36% to 48%:- Most patients in the </a:t>
            </a:r>
            <a:r>
              <a:rPr lang="en-US" sz="1400" b="1" dirty="0" err="1"/>
              <a:t>normals</a:t>
            </a:r>
            <a:r>
              <a:rPr lang="en-US" sz="1400" b="1" dirty="0"/>
              <a:t> reading range.</a:t>
            </a:r>
          </a:p>
          <a:p>
            <a:endParaRPr lang="en-US" sz="1400" dirty="0"/>
          </a:p>
        </p:txBody>
      </p:sp>
      <p:pic>
        <p:nvPicPr>
          <p:cNvPr id="14338" name="Picture 2">
            <a:extLst>
              <a:ext uri="{FF2B5EF4-FFF2-40B4-BE49-F238E27FC236}">
                <a16:creationId xmlns:a16="http://schemas.microsoft.com/office/drawing/2014/main" id="{6AFDD84F-8816-5176-5002-6BE981050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501" y="514865"/>
            <a:ext cx="5547360"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994668" y="0"/>
            <a:ext cx="3008313" cy="299393"/>
          </a:xfrm>
        </p:spPr>
        <p:txBody>
          <a:bodyPr>
            <a:noAutofit/>
          </a:bodyPr>
          <a:lstStyle/>
          <a:p>
            <a:pPr marL="0" lvl="0" indent="0">
              <a:buNone/>
            </a:pPr>
            <a:r>
              <a:rPr sz="1800" dirty="0">
                <a:solidFill>
                  <a:srgbClr val="00B050"/>
                </a:solidFill>
              </a:rPr>
              <a:t>Platelet count</a:t>
            </a:r>
          </a:p>
        </p:txBody>
      </p:sp>
      <p:sp>
        <p:nvSpPr>
          <p:cNvPr id="3" name="TextBox 2">
            <a:extLst>
              <a:ext uri="{FF2B5EF4-FFF2-40B4-BE49-F238E27FC236}">
                <a16:creationId xmlns:a16="http://schemas.microsoft.com/office/drawing/2014/main" id="{80B16C67-135A-3C6D-ADF4-79C74026C30C}"/>
              </a:ext>
            </a:extLst>
          </p:cNvPr>
          <p:cNvSpPr txBox="1"/>
          <p:nvPr/>
        </p:nvSpPr>
        <p:spPr>
          <a:xfrm>
            <a:off x="548000" y="472167"/>
            <a:ext cx="2289935" cy="2031325"/>
          </a:xfrm>
          <a:prstGeom prst="rect">
            <a:avLst/>
          </a:prstGeom>
          <a:noFill/>
        </p:spPr>
        <p:txBody>
          <a:bodyPr wrap="square" rtlCol="0">
            <a:spAutoFit/>
          </a:bodyPr>
          <a:lstStyle/>
          <a:p>
            <a:r>
              <a:rPr lang="en-US" sz="1400" i="1" dirty="0"/>
              <a:t>Observation:-</a:t>
            </a:r>
            <a:r>
              <a:rPr lang="en-US" sz="1400" dirty="0"/>
              <a:t> </a:t>
            </a:r>
            <a:r>
              <a:rPr lang="en-US" sz="1400" b="1" dirty="0"/>
              <a:t>Normal platelet count ranges from 150,000 to 450,000 platelets per microliter of blood:- All in the normal </a:t>
            </a:r>
            <a:r>
              <a:rPr lang="en-US" sz="1400" b="1" dirty="0" err="1"/>
              <a:t>range,though</a:t>
            </a:r>
            <a:r>
              <a:rPr lang="en-US" sz="1400" b="1" dirty="0"/>
              <a:t> age group 76 and above show lower levels.</a:t>
            </a:r>
          </a:p>
          <a:p>
            <a:endParaRPr lang="en-US" sz="1400" dirty="0"/>
          </a:p>
        </p:txBody>
      </p:sp>
      <p:pic>
        <p:nvPicPr>
          <p:cNvPr id="15362" name="Picture 2">
            <a:extLst>
              <a:ext uri="{FF2B5EF4-FFF2-40B4-BE49-F238E27FC236}">
                <a16:creationId xmlns:a16="http://schemas.microsoft.com/office/drawing/2014/main" id="{339F201B-24BD-4837-9B7D-605E29FD7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436" y="472167"/>
            <a:ext cx="5886450" cy="42046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681629" y="55093"/>
            <a:ext cx="3008313" cy="299393"/>
          </a:xfrm>
        </p:spPr>
        <p:txBody>
          <a:bodyPr>
            <a:noAutofit/>
          </a:bodyPr>
          <a:lstStyle/>
          <a:p>
            <a:pPr marL="0" lvl="0" indent="0">
              <a:buNone/>
            </a:pPr>
            <a:r>
              <a:rPr sz="1800" dirty="0">
                <a:solidFill>
                  <a:srgbClr val="00B050"/>
                </a:solidFill>
              </a:rPr>
              <a:t>Heart rate</a:t>
            </a:r>
          </a:p>
        </p:txBody>
      </p:sp>
      <p:pic>
        <p:nvPicPr>
          <p:cNvPr id="16386" name="Picture 2">
            <a:extLst>
              <a:ext uri="{FF2B5EF4-FFF2-40B4-BE49-F238E27FC236}">
                <a16:creationId xmlns:a16="http://schemas.microsoft.com/office/drawing/2014/main" id="{3C043749-7106-D1D1-FB66-28239F9A9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042" y="495814"/>
            <a:ext cx="6204740" cy="44319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03CD5B9-FBEF-0489-1ACE-25632639E1E0}"/>
              </a:ext>
            </a:extLst>
          </p:cNvPr>
          <p:cNvSpPr txBox="1"/>
          <p:nvPr/>
        </p:nvSpPr>
        <p:spPr>
          <a:xfrm>
            <a:off x="531554" y="2497719"/>
            <a:ext cx="1878227" cy="1169551"/>
          </a:xfrm>
          <a:prstGeom prst="rect">
            <a:avLst/>
          </a:prstGeom>
          <a:noFill/>
        </p:spPr>
        <p:txBody>
          <a:bodyPr wrap="square" rtlCol="0">
            <a:spAutoFit/>
          </a:bodyPr>
          <a:lstStyle/>
          <a:p>
            <a:r>
              <a:rPr lang="en-US" sz="1400" i="1" dirty="0"/>
              <a:t>Observation:-</a:t>
            </a:r>
            <a:r>
              <a:rPr lang="en-US" sz="1400" dirty="0"/>
              <a:t> </a:t>
            </a:r>
            <a:r>
              <a:rPr lang="en-US" sz="1400" b="1" dirty="0"/>
              <a:t>Heart rate normal range 60-100:- All in normal range.</a:t>
            </a:r>
          </a:p>
          <a:p>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176" y="377483"/>
            <a:ext cx="3546175" cy="1010593"/>
          </a:xfrm>
        </p:spPr>
        <p:txBody>
          <a:bodyPr>
            <a:noAutofit/>
          </a:bodyPr>
          <a:lstStyle/>
          <a:p>
            <a:pPr marL="0" lvl="0" indent="0">
              <a:spcBef>
                <a:spcPts val="3000"/>
              </a:spcBef>
              <a:buNone/>
            </a:pPr>
            <a:r>
              <a:rPr sz="1400" b="1" dirty="0"/>
              <a:t>3. Compare patients in the WARD vs ICU</a:t>
            </a:r>
          </a:p>
        </p:txBody>
      </p:sp>
      <p:pic>
        <p:nvPicPr>
          <p:cNvPr id="17410" name="Picture 2">
            <a:extLst>
              <a:ext uri="{FF2B5EF4-FFF2-40B4-BE49-F238E27FC236}">
                <a16:creationId xmlns:a16="http://schemas.microsoft.com/office/drawing/2014/main" id="{F85BFA3E-D390-A59A-4F55-AC1AEF7D7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502" y="853989"/>
            <a:ext cx="5547360"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F6AECF-26D9-224E-7F89-F68076E406C4}"/>
              </a:ext>
            </a:extLst>
          </p:cNvPr>
          <p:cNvSpPr txBox="1"/>
          <p:nvPr/>
        </p:nvSpPr>
        <p:spPr>
          <a:xfrm>
            <a:off x="996778" y="1799968"/>
            <a:ext cx="546945" cy="369332"/>
          </a:xfrm>
          <a:prstGeom prst="rect">
            <a:avLst/>
          </a:prstGeom>
          <a:noFill/>
        </p:spPr>
        <p:txBody>
          <a:bodyPr wrap="none" rtlCol="0">
            <a:spAutoFit/>
          </a:bodyPr>
          <a:lstStyle/>
          <a:p>
            <a:r>
              <a:rPr lang="en-US" dirty="0">
                <a:solidFill>
                  <a:srgbClr val="00B050"/>
                </a:solidFill>
              </a:rPr>
              <a:t>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042089" y="1990725"/>
            <a:ext cx="3008313" cy="299393"/>
          </a:xfrm>
        </p:spPr>
        <p:txBody>
          <a:bodyPr>
            <a:noAutofit/>
          </a:bodyPr>
          <a:lstStyle/>
          <a:p>
            <a:pPr lvl="0"/>
            <a:r>
              <a:rPr lang="en-US" sz="1400" dirty="0">
                <a:solidFill>
                  <a:srgbClr val="00B050"/>
                </a:solidFill>
              </a:rPr>
              <a:t>Systolic Blood Pressure</a:t>
            </a:r>
            <a:endParaRPr sz="1400" dirty="0">
              <a:solidFill>
                <a:srgbClr val="00B050"/>
              </a:solidFill>
            </a:endParaRPr>
          </a:p>
        </p:txBody>
      </p:sp>
      <p:pic>
        <p:nvPicPr>
          <p:cNvPr id="18434" name="Picture 2">
            <a:extLst>
              <a:ext uri="{FF2B5EF4-FFF2-40B4-BE49-F238E27FC236}">
                <a16:creationId xmlns:a16="http://schemas.microsoft.com/office/drawing/2014/main" id="{26728238-4169-6D04-5911-47CBDB8E6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291" y="548877"/>
            <a:ext cx="5852984" cy="41807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091856" y="1919417"/>
            <a:ext cx="3008313" cy="287036"/>
          </a:xfrm>
        </p:spPr>
        <p:txBody>
          <a:bodyPr>
            <a:noAutofit/>
          </a:bodyPr>
          <a:lstStyle/>
          <a:p>
            <a:pPr lvl="0"/>
            <a:r>
              <a:rPr lang="en-US" sz="1400" dirty="0">
                <a:solidFill>
                  <a:srgbClr val="00B050"/>
                </a:solidFill>
              </a:rPr>
              <a:t>Respiratory rate</a:t>
            </a:r>
            <a:endParaRPr sz="1400" dirty="0">
              <a:solidFill>
                <a:srgbClr val="00B050"/>
              </a:solidFill>
            </a:endParaRPr>
          </a:p>
        </p:txBody>
      </p:sp>
      <p:pic>
        <p:nvPicPr>
          <p:cNvPr id="19458" name="Picture 2">
            <a:extLst>
              <a:ext uri="{FF2B5EF4-FFF2-40B4-BE49-F238E27FC236}">
                <a16:creationId xmlns:a16="http://schemas.microsoft.com/office/drawing/2014/main" id="{FF492B70-F39B-9A54-0D71-5CE75C62B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480" y="586175"/>
            <a:ext cx="5705218" cy="4075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021706" y="2001796"/>
            <a:ext cx="3008313" cy="319988"/>
          </a:xfrm>
        </p:spPr>
        <p:txBody>
          <a:bodyPr>
            <a:normAutofit lnSpcReduction="10000"/>
          </a:bodyPr>
          <a:lstStyle/>
          <a:p>
            <a:pPr lvl="0"/>
            <a:r>
              <a:rPr lang="en-US" sz="1400" dirty="0">
                <a:solidFill>
                  <a:srgbClr val="00B050"/>
                </a:solidFill>
              </a:rPr>
              <a:t>Oxygen saturation</a:t>
            </a:r>
            <a:endParaRPr sz="1400" dirty="0">
              <a:solidFill>
                <a:srgbClr val="00B050"/>
              </a:solidFill>
            </a:endParaRPr>
          </a:p>
        </p:txBody>
      </p:sp>
      <p:pic>
        <p:nvPicPr>
          <p:cNvPr id="20482" name="Picture 2">
            <a:extLst>
              <a:ext uri="{FF2B5EF4-FFF2-40B4-BE49-F238E27FC236}">
                <a16:creationId xmlns:a16="http://schemas.microsoft.com/office/drawing/2014/main" id="{B77BF423-9B43-EFC8-A680-B74E9C305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728" y="420130"/>
            <a:ext cx="6117109" cy="43693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016621" y="1990726"/>
            <a:ext cx="3008313" cy="307631"/>
          </a:xfrm>
        </p:spPr>
        <p:txBody>
          <a:bodyPr>
            <a:noAutofit/>
          </a:bodyPr>
          <a:lstStyle/>
          <a:p>
            <a:pPr lvl="0"/>
            <a:r>
              <a:rPr lang="en-US" sz="1400" dirty="0">
                <a:solidFill>
                  <a:srgbClr val="00B050"/>
                </a:solidFill>
              </a:rPr>
              <a:t>Comorbidities</a:t>
            </a:r>
            <a:endParaRPr sz="1400" dirty="0">
              <a:solidFill>
                <a:srgbClr val="00B050"/>
              </a:solidFill>
            </a:endParaRPr>
          </a:p>
        </p:txBody>
      </p:sp>
      <p:pic>
        <p:nvPicPr>
          <p:cNvPr id="21506" name="Picture 2">
            <a:extLst>
              <a:ext uri="{FF2B5EF4-FFF2-40B4-BE49-F238E27FC236}">
                <a16:creationId xmlns:a16="http://schemas.microsoft.com/office/drawing/2014/main" id="{4D963086-375F-3453-4769-9F2E37733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9059" y="407258"/>
            <a:ext cx="6377221" cy="45551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6BBA9B-2691-D5A8-F6F1-632E450CFD93}"/>
              </a:ext>
            </a:extLst>
          </p:cNvPr>
          <p:cNvSpPr txBox="1"/>
          <p:nvPr/>
        </p:nvSpPr>
        <p:spPr>
          <a:xfrm>
            <a:off x="398857" y="2645358"/>
            <a:ext cx="2154873" cy="1815882"/>
          </a:xfrm>
          <a:prstGeom prst="rect">
            <a:avLst/>
          </a:prstGeom>
          <a:noFill/>
        </p:spPr>
        <p:txBody>
          <a:bodyPr wrap="square" rtlCol="0">
            <a:spAutoFit/>
          </a:bodyPr>
          <a:lstStyle/>
          <a:p>
            <a:pPr marL="0" lvl="0" indent="0">
              <a:buNone/>
            </a:pPr>
            <a:r>
              <a:rPr lang="en-US" sz="1400" i="1" dirty="0"/>
              <a:t>Observation:-</a:t>
            </a:r>
            <a:r>
              <a:rPr lang="en-US" sz="1400" dirty="0"/>
              <a:t> </a:t>
            </a:r>
            <a:r>
              <a:rPr lang="en-US" sz="1400" i="1" dirty="0"/>
              <a:t>ICU patients:- </a:t>
            </a:r>
          </a:p>
          <a:p>
            <a:pPr marL="0" lvl="0" indent="0">
              <a:buNone/>
            </a:pPr>
            <a:r>
              <a:rPr lang="en-US" sz="1400" b="1" dirty="0"/>
              <a:t>1. Below 90 Oxygen-sat, 2. High Systolic-bp and Respiratory rate, 3. Hypertension &amp; Diabetes are common comorbidities.</a:t>
            </a:r>
          </a:p>
          <a:p>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60173" y="270562"/>
            <a:ext cx="4876799" cy="365296"/>
          </a:xfrm>
        </p:spPr>
        <p:txBody>
          <a:bodyPr>
            <a:noAutofit/>
          </a:bodyPr>
          <a:lstStyle/>
          <a:p>
            <a:pPr marL="0" lvl="0" indent="0">
              <a:spcBef>
                <a:spcPts val="3000"/>
              </a:spcBef>
              <a:buNone/>
            </a:pPr>
            <a:r>
              <a:rPr sz="1400" b="1" dirty="0"/>
              <a:t>4. Compare patients who expired and not-expired in hospital.</a:t>
            </a:r>
          </a:p>
        </p:txBody>
      </p:sp>
      <p:pic>
        <p:nvPicPr>
          <p:cNvPr id="22530" name="Picture 2">
            <a:extLst>
              <a:ext uri="{FF2B5EF4-FFF2-40B4-BE49-F238E27FC236}">
                <a16:creationId xmlns:a16="http://schemas.microsoft.com/office/drawing/2014/main" id="{5E45AA26-4A89-25CE-3D2E-4A5BCE4FB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654" y="635858"/>
            <a:ext cx="6100934" cy="43578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C138FFE-3826-16DB-C5C2-B526FB0AEE49}"/>
              </a:ext>
            </a:extLst>
          </p:cNvPr>
          <p:cNvSpPr txBox="1"/>
          <p:nvPr/>
        </p:nvSpPr>
        <p:spPr>
          <a:xfrm>
            <a:off x="1000897" y="1944130"/>
            <a:ext cx="546945" cy="369332"/>
          </a:xfrm>
          <a:prstGeom prst="rect">
            <a:avLst/>
          </a:prstGeom>
          <a:noFill/>
        </p:spPr>
        <p:txBody>
          <a:bodyPr wrap="none" rtlCol="0">
            <a:spAutoFit/>
          </a:bodyPr>
          <a:lstStyle/>
          <a:p>
            <a:r>
              <a:rPr lang="en-US" dirty="0">
                <a:solidFill>
                  <a:srgbClr val="00B050"/>
                </a:solidFill>
              </a:rPr>
              <a:t>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978F54-A1A6-36F0-897E-5A2BE777FE45}"/>
              </a:ext>
            </a:extLst>
          </p:cNvPr>
          <p:cNvSpPr txBox="1"/>
          <p:nvPr/>
        </p:nvSpPr>
        <p:spPr>
          <a:xfrm>
            <a:off x="2817341" y="1982856"/>
            <a:ext cx="3445174" cy="584775"/>
          </a:xfrm>
          <a:prstGeom prst="rect">
            <a:avLst/>
          </a:prstGeom>
          <a:noFill/>
        </p:spPr>
        <p:txBody>
          <a:bodyPr wrap="none" rtlCol="0">
            <a:spAutoFit/>
          </a:bodyPr>
          <a:lstStyle/>
          <a:p>
            <a:r>
              <a:rPr lang="en-US" sz="3200" kern="1200" dirty="0">
                <a:solidFill>
                  <a:schemeClr val="tx1"/>
                </a:solidFill>
                <a:latin typeface="+mj-lt"/>
                <a:ea typeface="+mj-ea"/>
                <a:cs typeface="+mj-cs"/>
              </a:rPr>
              <a:t>VIZES OF THE DATA</a:t>
            </a:r>
            <a:endParaRPr lang="en-US" sz="3200" dirty="0"/>
          </a:p>
        </p:txBody>
      </p:sp>
    </p:spTree>
    <p:extLst>
      <p:ext uri="{BB962C8B-B14F-4D97-AF65-F5344CB8AC3E}">
        <p14:creationId xmlns:p14="http://schemas.microsoft.com/office/powerpoint/2010/main" val="2579235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D7B17551-08DA-0481-A799-D2A736DF0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414" y="481914"/>
            <a:ext cx="5952353" cy="42516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AFCC88-2EA0-61BB-018B-83363CE9D72A}"/>
              </a:ext>
            </a:extLst>
          </p:cNvPr>
          <p:cNvSpPr txBox="1"/>
          <p:nvPr/>
        </p:nvSpPr>
        <p:spPr>
          <a:xfrm>
            <a:off x="656500" y="1913926"/>
            <a:ext cx="2353914" cy="369332"/>
          </a:xfrm>
          <a:prstGeom prst="rect">
            <a:avLst/>
          </a:prstGeom>
          <a:noFill/>
        </p:spPr>
        <p:txBody>
          <a:bodyPr wrap="none" rtlCol="0">
            <a:spAutoFit/>
          </a:bodyPr>
          <a:lstStyle/>
          <a:p>
            <a:r>
              <a:rPr lang="en-US" dirty="0">
                <a:solidFill>
                  <a:srgbClr val="00B050"/>
                </a:solidFill>
              </a:rPr>
              <a:t>Systolic blood pressure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668589AD-3E03-4B4A-7D1B-E033C24B9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086" y="477795"/>
            <a:ext cx="6112991" cy="43664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D3AF2F-3106-C75D-1668-DDC2E2CD3F02}"/>
              </a:ext>
            </a:extLst>
          </p:cNvPr>
          <p:cNvSpPr txBox="1"/>
          <p:nvPr/>
        </p:nvSpPr>
        <p:spPr>
          <a:xfrm>
            <a:off x="992660" y="1905689"/>
            <a:ext cx="1722395" cy="369332"/>
          </a:xfrm>
          <a:prstGeom prst="rect">
            <a:avLst/>
          </a:prstGeom>
          <a:noFill/>
        </p:spPr>
        <p:txBody>
          <a:bodyPr wrap="none" rtlCol="0">
            <a:spAutoFit/>
          </a:bodyPr>
          <a:lstStyle/>
          <a:p>
            <a:r>
              <a:rPr lang="en-US" dirty="0">
                <a:solidFill>
                  <a:srgbClr val="00B050"/>
                </a:solidFill>
              </a:rPr>
              <a:t>Respiratory rate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2" y="2501473"/>
            <a:ext cx="2253047" cy="1143770"/>
          </a:xfrm>
        </p:spPr>
        <p:txBody>
          <a:bodyPr>
            <a:noAutofit/>
          </a:bodyPr>
          <a:lstStyle/>
          <a:p>
            <a:pPr marL="0" lvl="0" indent="0">
              <a:buNone/>
            </a:pPr>
            <a:r>
              <a:rPr lang="en-US" sz="1400" i="1" dirty="0"/>
              <a:t>Observation:- </a:t>
            </a:r>
            <a:r>
              <a:rPr lang="en-US" sz="1400" dirty="0"/>
              <a:t> </a:t>
            </a:r>
            <a:r>
              <a:rPr lang="en-US" sz="1400" b="1" dirty="0"/>
              <a:t>Higher levels of systolic bp and respiratory rate in died patients.</a:t>
            </a:r>
            <a:endParaRPr sz="1400" dirty="0"/>
          </a:p>
        </p:txBody>
      </p:sp>
      <p:pic>
        <p:nvPicPr>
          <p:cNvPr id="25602" name="Picture 2">
            <a:extLst>
              <a:ext uri="{FF2B5EF4-FFF2-40B4-BE49-F238E27FC236}">
                <a16:creationId xmlns:a16="http://schemas.microsoft.com/office/drawing/2014/main" id="{A6D93C05-E7CC-9E31-052F-836DC6FCC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133" y="453081"/>
            <a:ext cx="6129775" cy="43784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FAA5B0-6F10-CBEA-7A85-E7A16E1E00B6}"/>
              </a:ext>
            </a:extLst>
          </p:cNvPr>
          <p:cNvSpPr txBox="1"/>
          <p:nvPr/>
        </p:nvSpPr>
        <p:spPr>
          <a:xfrm>
            <a:off x="944620" y="1935892"/>
            <a:ext cx="1917513" cy="369332"/>
          </a:xfrm>
          <a:prstGeom prst="rect">
            <a:avLst/>
          </a:prstGeom>
          <a:noFill/>
        </p:spPr>
        <p:txBody>
          <a:bodyPr wrap="none" rtlCol="0">
            <a:spAutoFit/>
          </a:bodyPr>
          <a:lstStyle/>
          <a:p>
            <a:r>
              <a:rPr lang="en-US" dirty="0">
                <a:solidFill>
                  <a:srgbClr val="00B050"/>
                </a:solidFill>
              </a:rPr>
              <a:t>Oxygen saturation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72530" y="240270"/>
            <a:ext cx="4090085" cy="303512"/>
          </a:xfrm>
        </p:spPr>
        <p:txBody>
          <a:bodyPr>
            <a:noAutofit/>
          </a:bodyPr>
          <a:lstStyle/>
          <a:p>
            <a:pPr marL="0" lvl="0" indent="0">
              <a:spcBef>
                <a:spcPts val="3000"/>
              </a:spcBef>
              <a:buNone/>
            </a:pPr>
            <a:r>
              <a:rPr sz="1400" b="1" dirty="0"/>
              <a:t>5. Compare intubated and not intubated patients</a:t>
            </a:r>
          </a:p>
        </p:txBody>
      </p:sp>
      <p:pic>
        <p:nvPicPr>
          <p:cNvPr id="26626" name="Picture 2">
            <a:extLst>
              <a:ext uri="{FF2B5EF4-FFF2-40B4-BE49-F238E27FC236}">
                <a16:creationId xmlns:a16="http://schemas.microsoft.com/office/drawing/2014/main" id="{E093FDE2-EA84-240B-AEFE-1512A7928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496" y="659112"/>
            <a:ext cx="6060578" cy="43289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CA1BF0-5280-CFB9-6F80-8E7299B68779}"/>
              </a:ext>
            </a:extLst>
          </p:cNvPr>
          <p:cNvSpPr txBox="1"/>
          <p:nvPr/>
        </p:nvSpPr>
        <p:spPr>
          <a:xfrm>
            <a:off x="436606" y="2376382"/>
            <a:ext cx="1857633" cy="1815882"/>
          </a:xfrm>
          <a:prstGeom prst="rect">
            <a:avLst/>
          </a:prstGeom>
          <a:noFill/>
        </p:spPr>
        <p:txBody>
          <a:bodyPr wrap="square" rtlCol="0">
            <a:spAutoFit/>
          </a:bodyPr>
          <a:lstStyle/>
          <a:p>
            <a:r>
              <a:rPr lang="en-US" sz="1400" i="1" dirty="0"/>
              <a:t>Observation:- </a:t>
            </a:r>
            <a:r>
              <a:rPr lang="en-US" sz="1400" dirty="0"/>
              <a:t> </a:t>
            </a:r>
            <a:r>
              <a:rPr lang="en-US" sz="1400" b="1" dirty="0"/>
              <a:t>Intubated patients definitely show some risky avg readings in Systolic </a:t>
            </a:r>
            <a:r>
              <a:rPr lang="en-US" sz="1400" b="1" dirty="0" err="1"/>
              <a:t>bp,diastolic</a:t>
            </a:r>
            <a:r>
              <a:rPr lang="en-US" sz="1400" b="1" dirty="0"/>
              <a:t> bp, respiratory rate and oxygen saturation.</a:t>
            </a:r>
            <a:endParaRPr 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03656" y="269019"/>
            <a:ext cx="3809999" cy="295274"/>
          </a:xfrm>
        </p:spPr>
        <p:txBody>
          <a:bodyPr>
            <a:noAutofit/>
          </a:bodyPr>
          <a:lstStyle/>
          <a:p>
            <a:pPr lvl="0"/>
            <a:r>
              <a:rPr sz="1400" dirty="0"/>
              <a:t>b2) Not intubated ,died patients in WARD</a:t>
            </a:r>
          </a:p>
          <a:p>
            <a:pPr lvl="0" indent="0">
              <a:buNone/>
            </a:pPr>
            <a:br>
              <a:rPr lang="en-US" sz="1400" dirty="0"/>
            </a:br>
            <a:endParaRPr lang="en-US" sz="1400" dirty="0">
              <a:latin typeface="Courier"/>
            </a:endParaRPr>
          </a:p>
        </p:txBody>
      </p:sp>
      <p:pic>
        <p:nvPicPr>
          <p:cNvPr id="27650" name="Picture 2">
            <a:extLst>
              <a:ext uri="{FF2B5EF4-FFF2-40B4-BE49-F238E27FC236}">
                <a16:creationId xmlns:a16="http://schemas.microsoft.com/office/drawing/2014/main" id="{54880752-05BD-B29E-C6E7-A00EBE522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826" y="667265"/>
            <a:ext cx="6043278" cy="43166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A334540-A6B1-65A4-F576-3DB7B13C5969}"/>
              </a:ext>
            </a:extLst>
          </p:cNvPr>
          <p:cNvSpPr txBox="1"/>
          <p:nvPr/>
        </p:nvSpPr>
        <p:spPr>
          <a:xfrm>
            <a:off x="403656" y="2492436"/>
            <a:ext cx="2179588" cy="1600438"/>
          </a:xfrm>
          <a:prstGeom prst="rect">
            <a:avLst/>
          </a:prstGeom>
          <a:noFill/>
        </p:spPr>
        <p:txBody>
          <a:bodyPr wrap="square" rtlCol="0">
            <a:spAutoFit/>
          </a:bodyPr>
          <a:lstStyle/>
          <a:p>
            <a:r>
              <a:rPr lang="en-US" sz="1400" i="1" dirty="0"/>
              <a:t>Observation:-</a:t>
            </a:r>
            <a:r>
              <a:rPr lang="en-US" sz="1400" dirty="0"/>
              <a:t> </a:t>
            </a:r>
            <a:r>
              <a:rPr lang="en-US" sz="1400" b="1" dirty="0"/>
              <a:t>The avg reading of this particular subset(Not intubated, died WARD patients) and of the entire data set do not vary much.</a:t>
            </a:r>
          </a:p>
          <a:p>
            <a:endParaRPr lang="en-US"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17969" y="226799"/>
            <a:ext cx="4897394" cy="422960"/>
          </a:xfrm>
        </p:spPr>
        <p:txBody>
          <a:bodyPr>
            <a:noAutofit/>
          </a:bodyPr>
          <a:lstStyle/>
          <a:p>
            <a:pPr lvl="0"/>
            <a:r>
              <a:rPr sz="1400" dirty="0"/>
              <a:t>c)Not intubated,</a:t>
            </a:r>
            <a:r>
              <a:rPr lang="en-US" sz="1400" dirty="0"/>
              <a:t> </a:t>
            </a:r>
            <a:r>
              <a:rPr sz="1400" dirty="0"/>
              <a:t>died patients in ICU and WARD comparison:</a:t>
            </a:r>
          </a:p>
        </p:txBody>
      </p:sp>
      <p:pic>
        <p:nvPicPr>
          <p:cNvPr id="28674" name="Picture 2">
            <a:extLst>
              <a:ext uri="{FF2B5EF4-FFF2-40B4-BE49-F238E27FC236}">
                <a16:creationId xmlns:a16="http://schemas.microsoft.com/office/drawing/2014/main" id="{9E8A0213-3604-B777-D8CC-202DA3984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421" y="630194"/>
            <a:ext cx="6043278" cy="43166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3F15189-4E94-0137-9C0F-AC80D8894959}"/>
              </a:ext>
            </a:extLst>
          </p:cNvPr>
          <p:cNvSpPr txBox="1"/>
          <p:nvPr/>
        </p:nvSpPr>
        <p:spPr>
          <a:xfrm>
            <a:off x="494271" y="2512540"/>
            <a:ext cx="1787120" cy="1169551"/>
          </a:xfrm>
          <a:prstGeom prst="rect">
            <a:avLst/>
          </a:prstGeom>
          <a:noFill/>
        </p:spPr>
        <p:txBody>
          <a:bodyPr wrap="square" rtlCol="0">
            <a:spAutoFit/>
          </a:bodyPr>
          <a:lstStyle/>
          <a:p>
            <a:r>
              <a:rPr lang="en-US" sz="1400" b="1" dirty="0"/>
              <a:t>Observation:- Viz supports the above findings about vitals, ICU patients show younger crowd</a:t>
            </a:r>
            <a:endParaRPr lang="en-US"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93468" y="279959"/>
            <a:ext cx="5105400" cy="381771"/>
          </a:xfrm>
        </p:spPr>
        <p:txBody>
          <a:bodyPr>
            <a:noAutofit/>
          </a:bodyPr>
          <a:lstStyle/>
          <a:p>
            <a:pPr marL="0" lvl="0" indent="0">
              <a:spcBef>
                <a:spcPts val="3000"/>
              </a:spcBef>
              <a:buNone/>
            </a:pPr>
            <a:r>
              <a:rPr sz="1400" b="1" dirty="0"/>
              <a:t>6. Compare ICU patients who got intubated and not intubated</a:t>
            </a:r>
          </a:p>
          <a:p>
            <a:pPr lvl="0" indent="0">
              <a:buNone/>
            </a:pPr>
            <a:br>
              <a:rPr sz="1400" dirty="0"/>
            </a:br>
            <a:endParaRPr sz="1400" dirty="0">
              <a:latin typeface="Courier"/>
            </a:endParaRPr>
          </a:p>
        </p:txBody>
      </p:sp>
      <p:pic>
        <p:nvPicPr>
          <p:cNvPr id="29698" name="Picture 2">
            <a:extLst>
              <a:ext uri="{FF2B5EF4-FFF2-40B4-BE49-F238E27FC236}">
                <a16:creationId xmlns:a16="http://schemas.microsoft.com/office/drawing/2014/main" id="{7C9AA6FE-12DA-E1E7-BF02-89A6D98CE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722" y="766119"/>
            <a:ext cx="5812618" cy="41518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6C2E25-0A14-B8AC-86F3-5FADBA5B2367}"/>
              </a:ext>
            </a:extLst>
          </p:cNvPr>
          <p:cNvSpPr txBox="1"/>
          <p:nvPr/>
        </p:nvSpPr>
        <p:spPr>
          <a:xfrm>
            <a:off x="992661" y="1672281"/>
            <a:ext cx="2429646" cy="646331"/>
          </a:xfrm>
          <a:prstGeom prst="rect">
            <a:avLst/>
          </a:prstGeom>
          <a:noFill/>
        </p:spPr>
        <p:txBody>
          <a:bodyPr wrap="square" rtlCol="0">
            <a:spAutoFit/>
          </a:bodyPr>
          <a:lstStyle/>
          <a:p>
            <a:r>
              <a:rPr lang="en-US" dirty="0"/>
              <a:t>ICU patients: </a:t>
            </a:r>
            <a:r>
              <a:rPr lang="en-US" dirty="0">
                <a:solidFill>
                  <a:srgbClr val="00B050"/>
                </a:solidFill>
              </a:rPr>
              <a:t>Respiratory rate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27223" y="1463505"/>
            <a:ext cx="3008313" cy="902299"/>
          </a:xfrm>
        </p:spPr>
        <p:txBody>
          <a:bodyPr>
            <a:noAutofit/>
          </a:bodyPr>
          <a:lstStyle/>
          <a:p>
            <a:r>
              <a:rPr lang="en-US" sz="1800" dirty="0"/>
              <a:t>ICU patients:</a:t>
            </a:r>
          </a:p>
          <a:p>
            <a:r>
              <a:rPr lang="en-US" sz="1800" dirty="0">
                <a:solidFill>
                  <a:srgbClr val="00B050"/>
                </a:solidFill>
              </a:rPr>
              <a:t>Systolic blood pressure</a:t>
            </a:r>
          </a:p>
        </p:txBody>
      </p:sp>
      <p:pic>
        <p:nvPicPr>
          <p:cNvPr id="30722" name="Picture 2">
            <a:extLst>
              <a:ext uri="{FF2B5EF4-FFF2-40B4-BE49-F238E27FC236}">
                <a16:creationId xmlns:a16="http://schemas.microsoft.com/office/drawing/2014/main" id="{A3AB89C2-DA02-9368-1904-A7C3CDCD0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108" y="837430"/>
            <a:ext cx="5516721" cy="39405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77543" y="1507096"/>
            <a:ext cx="3008313" cy="820093"/>
          </a:xfrm>
        </p:spPr>
        <p:txBody>
          <a:bodyPr>
            <a:noAutofit/>
          </a:bodyPr>
          <a:lstStyle/>
          <a:p>
            <a:r>
              <a:rPr lang="en-US" sz="1800" dirty="0"/>
              <a:t>ICU patients: </a:t>
            </a:r>
          </a:p>
          <a:p>
            <a:r>
              <a:rPr lang="en-US" sz="1800" dirty="0">
                <a:solidFill>
                  <a:srgbClr val="00B050"/>
                </a:solidFill>
              </a:rPr>
              <a:t>Oxygen saturation</a:t>
            </a:r>
          </a:p>
        </p:txBody>
      </p:sp>
      <p:pic>
        <p:nvPicPr>
          <p:cNvPr id="31746" name="Picture 2">
            <a:extLst>
              <a:ext uri="{FF2B5EF4-FFF2-40B4-BE49-F238E27FC236}">
                <a16:creationId xmlns:a16="http://schemas.microsoft.com/office/drawing/2014/main" id="{0142715A-BC7F-DA34-4E99-96E2A1A96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539" y="698500"/>
            <a:ext cx="6040515" cy="43146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085072" y="145451"/>
            <a:ext cx="3008313" cy="324106"/>
          </a:xfrm>
        </p:spPr>
        <p:txBody>
          <a:bodyPr>
            <a:noAutofit/>
          </a:bodyPr>
          <a:lstStyle/>
          <a:p>
            <a:pPr lvl="0" indent="0">
              <a:buNone/>
            </a:pPr>
            <a:r>
              <a:rPr sz="1400" dirty="0">
                <a:solidFill>
                  <a:srgbClr val="60A0B0"/>
                </a:solidFill>
                <a:latin typeface="Courier"/>
              </a:rPr>
              <a:t> </a:t>
            </a:r>
            <a:r>
              <a:rPr lang="en-US" sz="1400" dirty="0">
                <a:solidFill>
                  <a:srgbClr val="00B050"/>
                </a:solidFill>
              </a:rPr>
              <a:t>Death rate in ICU patients</a:t>
            </a:r>
            <a:br>
              <a:rPr sz="1400" dirty="0"/>
            </a:br>
            <a:endParaRPr sz="1400" dirty="0">
              <a:latin typeface="Courier"/>
            </a:endParaRPr>
          </a:p>
        </p:txBody>
      </p:sp>
      <p:pic>
        <p:nvPicPr>
          <p:cNvPr id="33794" name="Picture 2">
            <a:extLst>
              <a:ext uri="{FF2B5EF4-FFF2-40B4-BE49-F238E27FC236}">
                <a16:creationId xmlns:a16="http://schemas.microsoft.com/office/drawing/2014/main" id="{49013F7C-41AC-3A56-C873-27E3859F7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779" y="512035"/>
            <a:ext cx="5685755" cy="40612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ED6FE8B-6C59-CF8B-1B43-73E2EAF53A8D}"/>
              </a:ext>
            </a:extLst>
          </p:cNvPr>
          <p:cNvSpPr txBox="1"/>
          <p:nvPr/>
        </p:nvSpPr>
        <p:spPr>
          <a:xfrm>
            <a:off x="230662" y="2149378"/>
            <a:ext cx="2854410" cy="2677656"/>
          </a:xfrm>
          <a:prstGeom prst="rect">
            <a:avLst/>
          </a:prstGeom>
          <a:noFill/>
        </p:spPr>
        <p:txBody>
          <a:bodyPr wrap="square" rtlCol="0">
            <a:spAutoFit/>
          </a:bodyPr>
          <a:lstStyle/>
          <a:p>
            <a:pPr marL="0" lvl="0" indent="0">
              <a:buNone/>
            </a:pPr>
            <a:r>
              <a:rPr lang="en-US" sz="1400" i="1" dirty="0"/>
              <a:t>Observation:- </a:t>
            </a:r>
          </a:p>
          <a:p>
            <a:pPr marL="0" lvl="0" indent="0">
              <a:buNone/>
            </a:pPr>
            <a:r>
              <a:rPr lang="en-US" sz="1400" b="1" dirty="0"/>
              <a:t>1.There were 43 ICU patients, more in the age group 51-75.</a:t>
            </a:r>
          </a:p>
          <a:p>
            <a:pPr marL="0" lvl="0" indent="0">
              <a:buNone/>
            </a:pPr>
            <a:r>
              <a:rPr lang="en-US" sz="1400" b="1" dirty="0"/>
              <a:t>2.There were 15 intubated and 28 not intubated patients.</a:t>
            </a:r>
          </a:p>
          <a:p>
            <a:pPr marL="0" lvl="0" indent="0">
              <a:buNone/>
            </a:pPr>
            <a:r>
              <a:rPr lang="en-US" sz="1400" b="1" dirty="0"/>
              <a:t>3.Intibated patients shows higher levels of respiratory rate, systolic blood pressure and oxygen saturation.</a:t>
            </a:r>
          </a:p>
          <a:p>
            <a:pPr marL="0" lvl="0" indent="0">
              <a:buNone/>
            </a:pPr>
            <a:r>
              <a:rPr lang="en-US" sz="1400" b="1" dirty="0"/>
              <a:t>4.Death rate is more among intubated patients in ICU</a:t>
            </a:r>
          </a:p>
          <a:p>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Covid_data_analysis_V2_files/figure-pptx/unnamed-chunk-4-1.png"/>
          <p:cNvPicPr>
            <a:picLocks noGrp="1" noChangeAspect="1"/>
          </p:cNvPicPr>
          <p:nvPr/>
        </p:nvPicPr>
        <p:blipFill>
          <a:blip r:embed="rId2"/>
          <a:stretch>
            <a:fillRect/>
          </a:stretch>
        </p:blipFill>
        <p:spPr bwMode="auto">
          <a:xfrm>
            <a:off x="3855307" y="572529"/>
            <a:ext cx="4669915" cy="3735931"/>
          </a:xfrm>
          <a:prstGeom prst="rect">
            <a:avLst/>
          </a:prstGeom>
          <a:noFill/>
        </p:spPr>
      </p:pic>
      <p:sp>
        <p:nvSpPr>
          <p:cNvPr id="5" name="TextBox 4">
            <a:extLst>
              <a:ext uri="{FF2B5EF4-FFF2-40B4-BE49-F238E27FC236}">
                <a16:creationId xmlns:a16="http://schemas.microsoft.com/office/drawing/2014/main" id="{1BD1174D-DCBB-5381-870E-C527661A161E}"/>
              </a:ext>
            </a:extLst>
          </p:cNvPr>
          <p:cNvSpPr txBox="1"/>
          <p:nvPr/>
        </p:nvSpPr>
        <p:spPr>
          <a:xfrm>
            <a:off x="737287" y="572529"/>
            <a:ext cx="2858529" cy="646331"/>
          </a:xfrm>
          <a:prstGeom prst="rect">
            <a:avLst/>
          </a:prstGeom>
          <a:noFill/>
        </p:spPr>
        <p:txBody>
          <a:bodyPr wrap="square" rtlCol="0">
            <a:spAutoFit/>
          </a:bodyPr>
          <a:lstStyle/>
          <a:p>
            <a:r>
              <a:rPr lang="en-US" b="1" dirty="0"/>
              <a:t>1. Age distribution graph.</a:t>
            </a:r>
            <a:endParaRPr lang="en-US" dirty="0"/>
          </a:p>
          <a:p>
            <a:endParaRPr lang="en-US" dirty="0"/>
          </a:p>
        </p:txBody>
      </p:sp>
      <p:sp>
        <p:nvSpPr>
          <p:cNvPr id="7" name="TextBox 6">
            <a:extLst>
              <a:ext uri="{FF2B5EF4-FFF2-40B4-BE49-F238E27FC236}">
                <a16:creationId xmlns:a16="http://schemas.microsoft.com/office/drawing/2014/main" id="{50EB8179-4527-47BA-641C-59B66D0BECC9}"/>
              </a:ext>
            </a:extLst>
          </p:cNvPr>
          <p:cNvSpPr txBox="1"/>
          <p:nvPr/>
        </p:nvSpPr>
        <p:spPr>
          <a:xfrm>
            <a:off x="835344" y="2571750"/>
            <a:ext cx="2760472" cy="1200329"/>
          </a:xfrm>
          <a:prstGeom prst="rect">
            <a:avLst/>
          </a:prstGeom>
          <a:noFill/>
        </p:spPr>
        <p:txBody>
          <a:bodyPr wrap="square" rtlCol="0">
            <a:spAutoFit/>
          </a:bodyPr>
          <a:lstStyle/>
          <a:p>
            <a:r>
              <a:rPr lang="en-US" b="1" dirty="0"/>
              <a:t>Observation:-</a:t>
            </a:r>
          </a:p>
          <a:p>
            <a:r>
              <a:rPr lang="en-US" b="1" dirty="0"/>
              <a:t>Most no. of patients in the age of 60s and 70s.</a:t>
            </a:r>
            <a:endParaRPr lang="en-US"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9007" y="255118"/>
            <a:ext cx="3008313" cy="427079"/>
          </a:xfrm>
        </p:spPr>
        <p:txBody>
          <a:bodyPr>
            <a:noAutofit/>
          </a:bodyPr>
          <a:lstStyle/>
          <a:p>
            <a:pPr marL="0" lvl="0" indent="0">
              <a:spcBef>
                <a:spcPts val="3000"/>
              </a:spcBef>
              <a:buNone/>
            </a:pPr>
            <a:r>
              <a:rPr sz="1400" b="1" dirty="0"/>
              <a:t>7. Comparison Visualization</a:t>
            </a:r>
            <a:endParaRPr lang="en-US" sz="1400" b="1" dirty="0"/>
          </a:p>
          <a:p>
            <a:pPr marL="0" lvl="0" indent="0">
              <a:spcBef>
                <a:spcPts val="3000"/>
              </a:spcBef>
              <a:buNone/>
            </a:pPr>
            <a:endParaRPr sz="1400" b="1" dirty="0"/>
          </a:p>
          <a:p>
            <a:pPr lvl="0"/>
            <a:r>
              <a:rPr sz="1400" dirty="0"/>
              <a:t>(a)ICU-died:-intubated &amp; </a:t>
            </a:r>
            <a:endParaRPr lang="en-US" sz="1400" dirty="0"/>
          </a:p>
          <a:p>
            <a:pPr lvl="0"/>
            <a:r>
              <a:rPr sz="1400" dirty="0"/>
              <a:t>not intubated patients</a:t>
            </a:r>
          </a:p>
        </p:txBody>
      </p:sp>
      <p:pic>
        <p:nvPicPr>
          <p:cNvPr id="34818" name="Picture 2">
            <a:extLst>
              <a:ext uri="{FF2B5EF4-FFF2-40B4-BE49-F238E27FC236}">
                <a16:creationId xmlns:a16="http://schemas.microsoft.com/office/drawing/2014/main" id="{E83D4011-7154-2476-1DD0-998BFE000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269" y="679621"/>
            <a:ext cx="5910649" cy="42218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5727D0-8853-8B86-7D68-BC1924B08FF6}"/>
              </a:ext>
            </a:extLst>
          </p:cNvPr>
          <p:cNvSpPr txBox="1"/>
          <p:nvPr/>
        </p:nvSpPr>
        <p:spPr>
          <a:xfrm>
            <a:off x="395417" y="2410664"/>
            <a:ext cx="2421923" cy="1384995"/>
          </a:xfrm>
          <a:prstGeom prst="rect">
            <a:avLst/>
          </a:prstGeom>
          <a:noFill/>
        </p:spPr>
        <p:txBody>
          <a:bodyPr wrap="square" rtlCol="0">
            <a:spAutoFit/>
          </a:bodyPr>
          <a:lstStyle/>
          <a:p>
            <a:pPr marL="0" lvl="0" indent="0">
              <a:buNone/>
            </a:pPr>
            <a:r>
              <a:rPr lang="en-US" sz="1400" i="1" dirty="0"/>
              <a:t>Observation:-</a:t>
            </a:r>
          </a:p>
          <a:p>
            <a:pPr marL="0" lvl="0" indent="0">
              <a:buNone/>
            </a:pPr>
            <a:r>
              <a:rPr lang="en-US" sz="1400" b="1" dirty="0"/>
              <a:t>ICU-died patients:- Intubated patients– Higher levels of Heart rate, respiratory, Sbp than not intubated ones</a:t>
            </a:r>
          </a:p>
          <a:p>
            <a:endParaRPr lang="en-US" sz="1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78138" y="688120"/>
            <a:ext cx="2582219" cy="658766"/>
          </a:xfrm>
        </p:spPr>
        <p:txBody>
          <a:bodyPr>
            <a:noAutofit/>
          </a:bodyPr>
          <a:lstStyle/>
          <a:p>
            <a:pPr lvl="0"/>
            <a:r>
              <a:rPr sz="1400" dirty="0"/>
              <a:t>(b)ICU-Not</a:t>
            </a:r>
            <a:r>
              <a:rPr lang="en-US" sz="1400" dirty="0"/>
              <a:t> </a:t>
            </a:r>
            <a:r>
              <a:rPr sz="1400" dirty="0"/>
              <a:t>Int</a:t>
            </a:r>
            <a:r>
              <a:rPr lang="en-US" sz="1400" dirty="0"/>
              <a:t>ubated</a:t>
            </a:r>
            <a:r>
              <a:rPr sz="1400" dirty="0"/>
              <a:t>:-died and not died</a:t>
            </a:r>
          </a:p>
        </p:txBody>
      </p:sp>
      <p:pic>
        <p:nvPicPr>
          <p:cNvPr id="35842" name="Picture 2">
            <a:extLst>
              <a:ext uri="{FF2B5EF4-FFF2-40B4-BE49-F238E27FC236}">
                <a16:creationId xmlns:a16="http://schemas.microsoft.com/office/drawing/2014/main" id="{6C8BAF96-E5BC-0237-3ED4-AE8FACD5C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507" y="786714"/>
            <a:ext cx="5708821" cy="40777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EFEDF7-448C-5D4A-8F5C-0778E720FFF7}"/>
              </a:ext>
            </a:extLst>
          </p:cNvPr>
          <p:cNvSpPr txBox="1"/>
          <p:nvPr/>
        </p:nvSpPr>
        <p:spPr>
          <a:xfrm>
            <a:off x="720810" y="2584043"/>
            <a:ext cx="2467233" cy="954107"/>
          </a:xfrm>
          <a:prstGeom prst="rect">
            <a:avLst/>
          </a:prstGeom>
          <a:noFill/>
        </p:spPr>
        <p:txBody>
          <a:bodyPr wrap="square" rtlCol="0">
            <a:spAutoFit/>
          </a:bodyPr>
          <a:lstStyle/>
          <a:p>
            <a:pPr marL="0" lvl="0" indent="0">
              <a:buNone/>
            </a:pPr>
            <a:r>
              <a:rPr lang="en-US" sz="1400" i="1" dirty="0"/>
              <a:t>Observation:-</a:t>
            </a:r>
          </a:p>
          <a:p>
            <a:pPr marL="0" lvl="0" indent="0">
              <a:buNone/>
            </a:pPr>
            <a:r>
              <a:rPr lang="en-US" sz="1400" b="1" dirty="0"/>
              <a:t>ICU-Not Intubated patients:-Higher levels of Sbp in died patients than not died ones</a:t>
            </a:r>
            <a:endParaRPr lang="en-US" sz="1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6235A6-B61E-C890-C1E1-10395908DCF0}"/>
              </a:ext>
            </a:extLst>
          </p:cNvPr>
          <p:cNvSpPr txBox="1"/>
          <p:nvPr/>
        </p:nvSpPr>
        <p:spPr>
          <a:xfrm>
            <a:off x="3599935" y="1779373"/>
            <a:ext cx="1966820" cy="1231106"/>
          </a:xfrm>
          <a:prstGeom prst="rect">
            <a:avLst/>
          </a:prstGeom>
          <a:noFill/>
        </p:spPr>
        <p:txBody>
          <a:bodyPr wrap="none" rtlCol="0">
            <a:spAutoFit/>
          </a:bodyPr>
          <a:lstStyle/>
          <a:p>
            <a:r>
              <a:rPr lang="en-US" sz="3200" kern="1200" dirty="0">
                <a:solidFill>
                  <a:srgbClr val="FFFFFF"/>
                </a:solidFill>
                <a:highlight>
                  <a:srgbClr val="000000"/>
                </a:highlight>
                <a:latin typeface="+mj-lt"/>
                <a:ea typeface="+mj-ea"/>
                <a:cs typeface="+mj-cs"/>
              </a:rPr>
              <a:t>ANALYSIS</a:t>
            </a:r>
            <a:r>
              <a:rPr lang="en-US" sz="1100" kern="1200" dirty="0">
                <a:solidFill>
                  <a:srgbClr val="FFFFFF"/>
                </a:solidFill>
                <a:highlight>
                  <a:srgbClr val="000000"/>
                </a:highlight>
                <a:latin typeface="+mj-lt"/>
                <a:ea typeface="+mj-ea"/>
                <a:cs typeface="+mj-cs"/>
              </a:rPr>
              <a:t> </a:t>
            </a:r>
            <a:br>
              <a:rPr lang="en-US" sz="1100" kern="1200" dirty="0">
                <a:solidFill>
                  <a:srgbClr val="FFFFFF"/>
                </a:solidFill>
                <a:highlight>
                  <a:srgbClr val="000000"/>
                </a:highlight>
                <a:latin typeface="+mj-lt"/>
                <a:ea typeface="+mj-ea"/>
                <a:cs typeface="+mj-cs"/>
              </a:rPr>
            </a:br>
            <a:br>
              <a:rPr lang="en-US" sz="1000" kern="1200" dirty="0">
                <a:solidFill>
                  <a:srgbClr val="FFFFFF"/>
                </a:solidFill>
                <a:highlight>
                  <a:srgbClr val="000000"/>
                </a:highlight>
                <a:latin typeface="+mj-lt"/>
                <a:ea typeface="+mj-ea"/>
                <a:cs typeface="+mj-cs"/>
              </a:rPr>
            </a:br>
            <a:r>
              <a:rPr lang="en-US" sz="1400" b="1" kern="1200" dirty="0">
                <a:solidFill>
                  <a:srgbClr val="FFFFFF"/>
                </a:solidFill>
                <a:highlight>
                  <a:srgbClr val="000000"/>
                </a:highlight>
                <a:latin typeface="+mj-lt"/>
                <a:ea typeface="+mj-ea"/>
                <a:cs typeface="+mj-cs"/>
              </a:rPr>
              <a:t>PART 3</a:t>
            </a:r>
            <a:endParaRPr lang="en-US" sz="1400" dirty="0">
              <a:highlight>
                <a:srgbClr val="000000"/>
              </a:highlight>
            </a:endParaRPr>
          </a:p>
          <a:p>
            <a:endParaRPr lang="en-US" dirty="0">
              <a:highlight>
                <a:srgbClr val="000000"/>
              </a:highlight>
            </a:endParaRPr>
          </a:p>
        </p:txBody>
      </p:sp>
    </p:spTree>
    <p:extLst>
      <p:ext uri="{BB962C8B-B14F-4D97-AF65-F5344CB8AC3E}">
        <p14:creationId xmlns:p14="http://schemas.microsoft.com/office/powerpoint/2010/main" val="1273764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5072" y="283978"/>
            <a:ext cx="3121396" cy="604193"/>
          </a:xfrm>
        </p:spPr>
        <p:txBody>
          <a:bodyPr>
            <a:noAutofit/>
          </a:bodyPr>
          <a:lstStyle/>
          <a:p>
            <a:pPr marL="0" lvl="0" indent="0">
              <a:spcBef>
                <a:spcPts val="3000"/>
              </a:spcBef>
              <a:buNone/>
            </a:pPr>
            <a:r>
              <a:rPr sz="1400" b="1" dirty="0"/>
              <a:t>1. As patients admitted with varies of reasons</a:t>
            </a:r>
            <a:r>
              <a:rPr lang="en-US" sz="1400" b="1" dirty="0"/>
              <a:t>,</a:t>
            </a:r>
            <a:r>
              <a:rPr sz="1400" b="1" dirty="0"/>
              <a:t> filtering the patients admitted with the specific reason of COVID-19.</a:t>
            </a:r>
          </a:p>
        </p:txBody>
      </p:sp>
      <p:pic>
        <p:nvPicPr>
          <p:cNvPr id="36866" name="Picture 2">
            <a:extLst>
              <a:ext uri="{FF2B5EF4-FFF2-40B4-BE49-F238E27FC236}">
                <a16:creationId xmlns:a16="http://schemas.microsoft.com/office/drawing/2014/main" id="{349B264A-22CA-C606-8DFF-AECFA7622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511" y="366584"/>
            <a:ext cx="5253270" cy="37523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C7D6480-901B-BB5A-2E1F-5C3E3BECB960}"/>
              </a:ext>
            </a:extLst>
          </p:cNvPr>
          <p:cNvSpPr txBox="1"/>
          <p:nvPr/>
        </p:nvSpPr>
        <p:spPr>
          <a:xfrm>
            <a:off x="708167" y="2516660"/>
            <a:ext cx="2858301" cy="1200329"/>
          </a:xfrm>
          <a:prstGeom prst="rect">
            <a:avLst/>
          </a:prstGeom>
          <a:noFill/>
        </p:spPr>
        <p:txBody>
          <a:bodyPr wrap="square" rtlCol="0">
            <a:spAutoFit/>
          </a:bodyPr>
          <a:lstStyle/>
          <a:p>
            <a:r>
              <a:rPr lang="en-US" dirty="0"/>
              <a:t>Patients admitted with the reason of Covid-19: </a:t>
            </a:r>
          </a:p>
          <a:p>
            <a:r>
              <a:rPr lang="en-US" dirty="0"/>
              <a:t>217(27 expired in hospital)</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50815" y="395646"/>
            <a:ext cx="4823669" cy="435317"/>
          </a:xfrm>
        </p:spPr>
        <p:txBody>
          <a:bodyPr>
            <a:noAutofit/>
          </a:bodyPr>
          <a:lstStyle/>
          <a:p>
            <a:pPr marL="0" lvl="0" indent="0">
              <a:spcBef>
                <a:spcPts val="3000"/>
              </a:spcBef>
              <a:buNone/>
            </a:pPr>
            <a:r>
              <a:rPr sz="1400" b="1" dirty="0"/>
              <a:t>2. Checking the vitals of patients admitted with the specific reason of COVID-19</a:t>
            </a:r>
          </a:p>
        </p:txBody>
      </p:sp>
      <p:pic>
        <p:nvPicPr>
          <p:cNvPr id="37890" name="Picture 2">
            <a:extLst>
              <a:ext uri="{FF2B5EF4-FFF2-40B4-BE49-F238E27FC236}">
                <a16:creationId xmlns:a16="http://schemas.microsoft.com/office/drawing/2014/main" id="{3A95A13A-B45E-2418-6368-7BA59029E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4863" y="307093"/>
            <a:ext cx="3359634" cy="23997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17A2B7D-2C34-BDD9-B028-E33F10ADD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26" y="1194956"/>
            <a:ext cx="3825931" cy="27328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B26B0FDF-FF33-2935-6C47-FA071E1581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0891" y="2627639"/>
            <a:ext cx="3425880" cy="24470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2579" y="621843"/>
            <a:ext cx="3068136" cy="613833"/>
          </a:xfrm>
        </p:spPr>
        <p:txBody>
          <a:bodyPr/>
          <a:lstStyle/>
          <a:p>
            <a:pPr marL="0" lvl="0" indent="0">
              <a:buNone/>
            </a:pPr>
            <a:r>
              <a:rPr dirty="0"/>
              <a:t>ANALYSIS RESULTS</a:t>
            </a:r>
          </a:p>
        </p:txBody>
      </p:sp>
      <p:sp>
        <p:nvSpPr>
          <p:cNvPr id="3" name="Content Placeholder 2"/>
          <p:cNvSpPr>
            <a:spLocks noGrp="1"/>
          </p:cNvSpPr>
          <p:nvPr>
            <p:ph idx="1"/>
          </p:nvPr>
        </p:nvSpPr>
        <p:spPr>
          <a:xfrm>
            <a:off x="362465" y="1395464"/>
            <a:ext cx="8633253" cy="4074460"/>
          </a:xfrm>
        </p:spPr>
        <p:txBody>
          <a:bodyPr>
            <a:noAutofit/>
          </a:bodyPr>
          <a:lstStyle/>
          <a:p>
            <a:r>
              <a:rPr sz="1400" b="1" dirty="0"/>
              <a:t>Total P</a:t>
            </a:r>
            <a:r>
              <a:rPr lang="en-US" sz="1400" b="1" dirty="0"/>
              <a:t>a</a:t>
            </a:r>
            <a:r>
              <a:rPr sz="1400" b="1" dirty="0"/>
              <a:t>tients in the dataset: 508 (296M,212F)</a:t>
            </a:r>
          </a:p>
          <a:p>
            <a:r>
              <a:rPr sz="1400" b="1" dirty="0"/>
              <a:t>Most no. of patients in the age of 60s and 70s.</a:t>
            </a:r>
          </a:p>
          <a:p>
            <a:r>
              <a:rPr sz="1400" b="1" dirty="0"/>
              <a:t>Total patients died: 90(59M,31F),(83 Intubated, 7 Not),(14 ICU[7 Intu,7 Not],76 WARD), more people died in the age-group 76-90 </a:t>
            </a:r>
          </a:p>
          <a:p>
            <a:r>
              <a:rPr sz="1400" b="1" dirty="0"/>
              <a:t>Total ICU patients: 43(15 Intu, 28 Not)</a:t>
            </a:r>
          </a:p>
          <a:p>
            <a:r>
              <a:rPr sz="1400" b="1" dirty="0"/>
              <a:t>Oxygen saturation was significantly low and respiratory rate was high in ICU patients(43 ICU/465 WARD patients),Oxygen saturation below 90% is very concerning and indicates an emergency.</a:t>
            </a:r>
          </a:p>
          <a:p>
            <a:r>
              <a:rPr sz="1400" b="1" dirty="0"/>
              <a:t>Most common Comorbidities in the patients:-Hypertension (310/508), Diabetes (175/308), Chronic cardiac disease (88/508). And 400/508 patients have other medical conditions</a:t>
            </a:r>
          </a:p>
          <a:p>
            <a:r>
              <a:rPr sz="1400" b="1" dirty="0"/>
              <a:t>Systolic</a:t>
            </a:r>
            <a:r>
              <a:rPr lang="en-US" sz="1400" b="1" dirty="0"/>
              <a:t> </a:t>
            </a:r>
            <a:r>
              <a:rPr sz="1400" b="1" dirty="0"/>
              <a:t>blood</a:t>
            </a:r>
            <a:r>
              <a:rPr lang="en-US" sz="1400" b="1" dirty="0"/>
              <a:t> </a:t>
            </a:r>
            <a:r>
              <a:rPr sz="1400" b="1" dirty="0"/>
              <a:t>pressure,</a:t>
            </a:r>
            <a:r>
              <a:rPr lang="en-US" sz="1400" b="1" dirty="0"/>
              <a:t> </a:t>
            </a:r>
            <a:r>
              <a:rPr sz="1400" b="1" dirty="0"/>
              <a:t>Respiratory-rate and oxygen-saturation were risky vital levels.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27841" y="177315"/>
            <a:ext cx="3254474" cy="787689"/>
          </a:xfrm>
        </p:spPr>
        <p:txBody>
          <a:bodyPr>
            <a:noAutofit/>
          </a:bodyPr>
          <a:lstStyle/>
          <a:p>
            <a:pPr marL="0" lvl="0" indent="0">
              <a:spcBef>
                <a:spcPts val="3000"/>
              </a:spcBef>
              <a:buNone/>
            </a:pPr>
            <a:r>
              <a:rPr sz="1800" b="1" dirty="0"/>
              <a:t>2. How many male and female patients are admitted for each reason for admission?</a:t>
            </a:r>
          </a:p>
          <a:p>
            <a:pPr lvl="0" indent="0">
              <a:buNone/>
            </a:pPr>
            <a:br>
              <a:rPr sz="1400" dirty="0"/>
            </a:br>
            <a:endParaRPr sz="1400" dirty="0">
              <a:latin typeface="Courier"/>
            </a:endParaRPr>
          </a:p>
        </p:txBody>
      </p:sp>
      <p:pic>
        <p:nvPicPr>
          <p:cNvPr id="1026" name="Picture 2">
            <a:extLst>
              <a:ext uri="{FF2B5EF4-FFF2-40B4-BE49-F238E27FC236}">
                <a16:creationId xmlns:a16="http://schemas.microsoft.com/office/drawing/2014/main" id="{A730F998-BB87-32F0-C496-21AD7CCEC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292" y="321431"/>
            <a:ext cx="5274161" cy="37672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2DF3E52-D54E-5231-1C74-129DE6C7726A}"/>
              </a:ext>
            </a:extLst>
          </p:cNvPr>
          <p:cNvSpPr txBox="1"/>
          <p:nvPr/>
        </p:nvSpPr>
        <p:spPr>
          <a:xfrm>
            <a:off x="550394" y="2542241"/>
            <a:ext cx="2906785" cy="1015663"/>
          </a:xfrm>
          <a:prstGeom prst="rect">
            <a:avLst/>
          </a:prstGeom>
          <a:noFill/>
        </p:spPr>
        <p:txBody>
          <a:bodyPr wrap="square" rtlCol="0">
            <a:spAutoFit/>
          </a:bodyPr>
          <a:lstStyle/>
          <a:p>
            <a:pPr marL="0" lvl="0" indent="0">
              <a:buNone/>
            </a:pPr>
            <a:r>
              <a:rPr lang="en-US" sz="1200" i="1" dirty="0"/>
              <a:t>Observation:-</a:t>
            </a:r>
          </a:p>
          <a:p>
            <a:pPr marL="0" lvl="0" indent="0">
              <a:buNone/>
            </a:pPr>
            <a:r>
              <a:rPr lang="en-US" sz="1200" b="1" dirty="0"/>
              <a:t>In most reasons of admissions no. of male patients are more than the female.</a:t>
            </a:r>
          </a:p>
          <a:p>
            <a:pPr marL="0" lvl="0" indent="0">
              <a:buNone/>
            </a:pPr>
            <a:r>
              <a:rPr lang="en-US" sz="1200" b="1" dirty="0"/>
              <a:t>Covid-19 related admissions are majority in this dataset of 508 patients.</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89548" y="323085"/>
            <a:ext cx="4325469" cy="428591"/>
          </a:xfrm>
        </p:spPr>
        <p:txBody>
          <a:bodyPr>
            <a:noAutofit/>
          </a:bodyPr>
          <a:lstStyle/>
          <a:p>
            <a:pPr marL="0" lvl="0" indent="0">
              <a:spcBef>
                <a:spcPts val="3000"/>
              </a:spcBef>
              <a:buNone/>
            </a:pPr>
            <a:r>
              <a:rPr lang="en-US" sz="1800" b="1" dirty="0"/>
              <a:t>3</a:t>
            </a:r>
            <a:r>
              <a:rPr sz="1800" b="1" dirty="0"/>
              <a:t>. How many patients died in the hospital</a:t>
            </a:r>
          </a:p>
          <a:p>
            <a:pPr lvl="0" indent="0">
              <a:buNone/>
            </a:pPr>
            <a:br>
              <a:rPr sz="1800" dirty="0"/>
            </a:br>
            <a:endParaRPr sz="1800" dirty="0">
              <a:latin typeface="Courier"/>
            </a:endParaRPr>
          </a:p>
        </p:txBody>
      </p:sp>
      <p:pic>
        <p:nvPicPr>
          <p:cNvPr id="2050" name="Picture 2">
            <a:extLst>
              <a:ext uri="{FF2B5EF4-FFF2-40B4-BE49-F238E27FC236}">
                <a16:creationId xmlns:a16="http://schemas.microsoft.com/office/drawing/2014/main" id="{23D1016F-BFC3-6DC1-BA8E-F12120F42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612" y="694713"/>
            <a:ext cx="5255702" cy="37540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28F933-51CA-89C1-65A5-145E3E14EDB2}"/>
              </a:ext>
            </a:extLst>
          </p:cNvPr>
          <p:cNvSpPr txBox="1"/>
          <p:nvPr/>
        </p:nvSpPr>
        <p:spPr>
          <a:xfrm>
            <a:off x="286686" y="2356779"/>
            <a:ext cx="3095538" cy="1815882"/>
          </a:xfrm>
          <a:prstGeom prst="rect">
            <a:avLst/>
          </a:prstGeom>
          <a:noFill/>
        </p:spPr>
        <p:txBody>
          <a:bodyPr wrap="square" rtlCol="0">
            <a:spAutoFit/>
          </a:bodyPr>
          <a:lstStyle/>
          <a:p>
            <a:pPr marL="0" lvl="0" indent="0">
              <a:buNone/>
            </a:pPr>
            <a:r>
              <a:rPr lang="en-US" sz="1400" i="1" dirty="0"/>
              <a:t>Observation:-</a:t>
            </a:r>
          </a:p>
          <a:p>
            <a:pPr marL="0" lvl="0" indent="0">
              <a:buNone/>
            </a:pPr>
            <a:r>
              <a:rPr lang="en-US" sz="1400" b="1" dirty="0"/>
              <a:t>1. There were more male patients than female in the dataset.</a:t>
            </a:r>
          </a:p>
          <a:p>
            <a:pPr marL="0" lvl="0" indent="0">
              <a:buNone/>
            </a:pPr>
            <a:r>
              <a:rPr lang="en-US" sz="1400" b="1" dirty="0"/>
              <a:t>2. 90 patients expired in hospital out of 508 patients in the dataset.</a:t>
            </a:r>
          </a:p>
          <a:p>
            <a:pPr marL="0" lvl="0" indent="0">
              <a:buNone/>
            </a:pPr>
            <a:r>
              <a:rPr lang="en-US" sz="1400" b="1" dirty="0"/>
              <a:t>3. Male death rate was higher than female.</a:t>
            </a:r>
          </a:p>
          <a:p>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C7ED-FA2B-CC0E-56F8-F13B13375335}"/>
              </a:ext>
            </a:extLst>
          </p:cNvPr>
          <p:cNvSpPr>
            <a:spLocks noGrp="1"/>
          </p:cNvSpPr>
          <p:nvPr>
            <p:ph type="title"/>
          </p:nvPr>
        </p:nvSpPr>
        <p:spPr>
          <a:xfrm>
            <a:off x="1024785" y="1721708"/>
            <a:ext cx="2892028" cy="1229913"/>
          </a:xfrm>
        </p:spPr>
        <p:txBody>
          <a:bodyPr/>
          <a:lstStyle/>
          <a:p>
            <a:pPr defTabSz="914400">
              <a:lnSpc>
                <a:spcPct val="90000"/>
              </a:lnSpc>
              <a:spcBef>
                <a:spcPct val="0"/>
              </a:spcBef>
              <a:spcAft>
                <a:spcPts val="600"/>
              </a:spcAft>
            </a:pPr>
            <a:r>
              <a:rPr lang="en-US" sz="3200" kern="1200" dirty="0">
                <a:solidFill>
                  <a:srgbClr val="FFFFFF"/>
                </a:solidFill>
                <a:highlight>
                  <a:srgbClr val="000000"/>
                </a:highlight>
                <a:latin typeface="+mj-lt"/>
                <a:ea typeface="+mj-ea"/>
                <a:cs typeface="+mj-cs"/>
              </a:rPr>
              <a:t>ANALYSIS </a:t>
            </a:r>
            <a:br>
              <a:rPr lang="en-US" sz="3200" kern="1200" dirty="0">
                <a:solidFill>
                  <a:srgbClr val="FFFFFF"/>
                </a:solidFill>
                <a:highlight>
                  <a:srgbClr val="000000"/>
                </a:highlight>
                <a:latin typeface="+mj-lt"/>
                <a:ea typeface="+mj-ea"/>
                <a:cs typeface="+mj-cs"/>
              </a:rPr>
            </a:br>
            <a:br>
              <a:rPr lang="en-US" sz="2400" kern="1200" dirty="0">
                <a:solidFill>
                  <a:srgbClr val="FFFFFF"/>
                </a:solidFill>
                <a:highlight>
                  <a:srgbClr val="000000"/>
                </a:highlight>
                <a:latin typeface="+mj-lt"/>
                <a:ea typeface="+mj-ea"/>
                <a:cs typeface="+mj-cs"/>
              </a:rPr>
            </a:br>
            <a:r>
              <a:rPr lang="en-US" sz="2400" b="1" kern="1200" dirty="0">
                <a:solidFill>
                  <a:srgbClr val="FFFFFF"/>
                </a:solidFill>
                <a:highlight>
                  <a:srgbClr val="000000"/>
                </a:highlight>
                <a:latin typeface="+mj-lt"/>
                <a:ea typeface="+mj-ea"/>
                <a:cs typeface="+mj-cs"/>
              </a:rPr>
              <a:t>PART 1</a:t>
            </a:r>
            <a:endParaRPr lang="en-US" dirty="0">
              <a:highlight>
                <a:srgbClr val="000000"/>
              </a:highlight>
            </a:endParaRPr>
          </a:p>
        </p:txBody>
      </p:sp>
    </p:spTree>
    <p:extLst>
      <p:ext uri="{BB962C8B-B14F-4D97-AF65-F5344CB8AC3E}">
        <p14:creationId xmlns:p14="http://schemas.microsoft.com/office/powerpoint/2010/main" val="304422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40B8A1-DC9C-9B1C-6890-C81822B9FDCD}"/>
              </a:ext>
            </a:extLst>
          </p:cNvPr>
          <p:cNvSpPr txBox="1"/>
          <p:nvPr/>
        </p:nvSpPr>
        <p:spPr>
          <a:xfrm>
            <a:off x="2077995" y="548895"/>
            <a:ext cx="5375188" cy="3611214"/>
          </a:xfrm>
          <a:prstGeom prst="rect">
            <a:avLst/>
          </a:prstGeom>
        </p:spPr>
        <p:txBody>
          <a:bodyPr vert="horz" lIns="91440" tIns="45720" rIns="91440" bIns="45720" rtlCol="0" anchor="ctr">
            <a:normAutofit/>
          </a:bodyPr>
          <a:lstStyle/>
          <a:p>
            <a:pPr lvl="0" defTabSz="914400">
              <a:lnSpc>
                <a:spcPct val="90000"/>
              </a:lnSpc>
              <a:spcBef>
                <a:spcPts val="3000"/>
              </a:spcBef>
            </a:pPr>
            <a:r>
              <a:rPr lang="en-US" sz="1500" b="1" dirty="0"/>
              <a:t>1. Average, min, and max age, height and weight of the patients who are admitted</a:t>
            </a:r>
          </a:p>
          <a:p>
            <a:pPr lvl="0" indent="-228600" defTabSz="914400">
              <a:lnSpc>
                <a:spcPct val="90000"/>
              </a:lnSpc>
              <a:buFont typeface="Arial" panose="020B0604020202020204" pitchFamily="34" charset="0"/>
              <a:buChar char="•"/>
            </a:pPr>
            <a:endParaRPr lang="en-US" sz="1500" dirty="0"/>
          </a:p>
          <a:p>
            <a:pPr lvl="0" defTabSz="914400">
              <a:lnSpc>
                <a:spcPct val="90000"/>
              </a:lnSpc>
            </a:pPr>
            <a:endParaRPr lang="en-US" sz="1500" dirty="0"/>
          </a:p>
          <a:p>
            <a:pPr lvl="0" defTabSz="914400">
              <a:lnSpc>
                <a:spcPct val="90000"/>
              </a:lnSpc>
            </a:pPr>
            <a:endParaRPr lang="en-US" sz="1500" dirty="0"/>
          </a:p>
          <a:p>
            <a:pPr lvl="0" defTabSz="914400">
              <a:lnSpc>
                <a:spcPct val="90000"/>
              </a:lnSpc>
            </a:pPr>
            <a:endParaRPr lang="en-US" sz="1500" dirty="0"/>
          </a:p>
          <a:p>
            <a:pPr lvl="0" defTabSz="914400">
              <a:lnSpc>
                <a:spcPct val="90000"/>
              </a:lnSpc>
            </a:pPr>
            <a:r>
              <a:rPr lang="en-US" sz="1500" dirty="0"/>
              <a:t>age                          height                   weight      
 Min.   : 19.00           Min.   :125.0          Min.   : 27.70  
 1st Qu.: 55.75         1st Qu.:159.0         1st Qu.: 65.80  
 Median : 66.00        Median :167.6       Median : 76.70  
 Mean   : 66.03         Mean   :166.9        Mean   : 80.27  
 3rd Qu.: 78.00        3rd Qu.:175.0        3rd Qu.: 89.80  
 Max.   :100.00        Max.   :198.0         Max.   :199.60  
                               NA's   :236             NA's   :150     </a:t>
            </a:r>
          </a:p>
          <a:p>
            <a:pPr indent="-228600" defTabSz="914400">
              <a:lnSpc>
                <a:spcPct val="90000"/>
              </a:lnSpc>
              <a:buFont typeface="Arial" panose="020B0604020202020204" pitchFamily="34" charset="0"/>
              <a:buChar char="•"/>
            </a:pPr>
            <a:endParaRPr lang="en-US" sz="1500" dirty="0"/>
          </a:p>
        </p:txBody>
      </p:sp>
    </p:spTree>
    <p:extLst>
      <p:ext uri="{BB962C8B-B14F-4D97-AF65-F5344CB8AC3E}">
        <p14:creationId xmlns:p14="http://schemas.microsoft.com/office/powerpoint/2010/main" val="330526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544" y="471949"/>
            <a:ext cx="2629122" cy="1216741"/>
          </a:xfrm>
        </p:spPr>
        <p:txBody>
          <a:bodyPr vert="horz" lIns="91440" tIns="45720" rIns="91440" bIns="45720" rtlCol="0" anchor="ctr">
            <a:normAutofit/>
          </a:bodyPr>
          <a:lstStyle/>
          <a:p>
            <a:pPr defTabSz="914400">
              <a:lnSpc>
                <a:spcPct val="90000"/>
              </a:lnSpc>
            </a:pPr>
            <a:r>
              <a:rPr lang="en-US" sz="1400" b="1" kern="1200" dirty="0">
                <a:solidFill>
                  <a:schemeClr val="tx1"/>
                </a:solidFill>
                <a:latin typeface="+mj-lt"/>
                <a:ea typeface="+mj-ea"/>
                <a:cs typeface="+mj-cs"/>
              </a:rPr>
              <a:t>2. Most common comorbidities found in patients in the dataset.</a:t>
            </a:r>
            <a:br>
              <a:rPr lang="en-US" sz="1400" b="1" kern="1200" dirty="0">
                <a:solidFill>
                  <a:schemeClr val="tx1"/>
                </a:solidFill>
                <a:latin typeface="+mj-lt"/>
                <a:ea typeface="+mj-ea"/>
                <a:cs typeface="+mj-cs"/>
              </a:rPr>
            </a:br>
            <a:endParaRPr lang="en-US" sz="1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852DBB11-B5DF-E8EF-634E-6781ED3469F6}"/>
              </a:ext>
            </a:extLst>
          </p:cNvPr>
          <p:cNvSpPr txBox="1"/>
          <p:nvPr/>
        </p:nvSpPr>
        <p:spPr>
          <a:xfrm>
            <a:off x="993325" y="2478559"/>
            <a:ext cx="2629120" cy="1216740"/>
          </a:xfrm>
          <a:prstGeom prst="rect">
            <a:avLst/>
          </a:prstGeom>
        </p:spPr>
        <p:txBody>
          <a:bodyPr vert="horz" lIns="91440" tIns="45720" rIns="91440" bIns="45720" rtlCol="0">
            <a:normAutofit fontScale="85000" lnSpcReduction="10000"/>
          </a:bodyPr>
          <a:lstStyle/>
          <a:p>
            <a:pPr defTabSz="914400">
              <a:lnSpc>
                <a:spcPct val="90000"/>
              </a:lnSpc>
              <a:spcAft>
                <a:spcPts val="600"/>
              </a:spcAft>
            </a:pPr>
            <a:r>
              <a:rPr lang="en-US" sz="1500" b="1" dirty="0"/>
              <a:t>Observation:-</a:t>
            </a:r>
          </a:p>
          <a:p>
            <a:pPr defTabSz="914400">
              <a:lnSpc>
                <a:spcPct val="90000"/>
              </a:lnSpc>
              <a:spcAft>
                <a:spcPts val="600"/>
              </a:spcAft>
            </a:pPr>
            <a:r>
              <a:rPr lang="en-US" sz="1500" b="1" dirty="0"/>
              <a:t> Hypertension and Diabetes are the common comorbidities found in most of the patients and most patients had other medical conditions.</a:t>
            </a:r>
          </a:p>
          <a:p>
            <a:pPr indent="-228600" defTabSz="914400">
              <a:lnSpc>
                <a:spcPct val="90000"/>
              </a:lnSpc>
              <a:spcAft>
                <a:spcPts val="600"/>
              </a:spcAft>
              <a:buFont typeface="Arial" panose="020B0604020202020204" pitchFamily="34" charset="0"/>
              <a:buChar char="•"/>
            </a:pPr>
            <a:endParaRPr lang="en-US" sz="1500" dirty="0"/>
          </a:p>
        </p:txBody>
      </p:sp>
      <p:pic>
        <p:nvPicPr>
          <p:cNvPr id="3074" name="Picture 2">
            <a:extLst>
              <a:ext uri="{FF2B5EF4-FFF2-40B4-BE49-F238E27FC236}">
                <a16:creationId xmlns:a16="http://schemas.microsoft.com/office/drawing/2014/main" id="{BE46C2CD-D53D-B63B-1F13-8C202D355C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97644" y="311734"/>
            <a:ext cx="5096645" cy="3640460"/>
          </a:xfrm>
          <a:prstGeom prst="rect">
            <a:avLst/>
          </a:prstGeom>
          <a:noFill/>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523</TotalTime>
  <Words>1394</Words>
  <Application>Microsoft Office PowerPoint</Application>
  <PresentationFormat>On-screen Show (16:9)</PresentationFormat>
  <Paragraphs>120</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Courier</vt:lpstr>
      <vt:lpstr>Gill Sans MT</vt:lpstr>
      <vt:lpstr>Tw Cen MT</vt:lpstr>
      <vt:lpstr>Gallery</vt:lpstr>
      <vt:lpstr>Covid-data Analysis</vt:lpstr>
      <vt:lpstr>Introduction</vt:lpstr>
      <vt:lpstr>PowerPoint Presentation</vt:lpstr>
      <vt:lpstr>PowerPoint Presentation</vt:lpstr>
      <vt:lpstr>PowerPoint Presentation</vt:lpstr>
      <vt:lpstr>PowerPoint Presentation</vt:lpstr>
      <vt:lpstr>ANALYSIS   PART 1</vt:lpstr>
      <vt:lpstr>PowerPoint Presentation</vt:lpstr>
      <vt:lpstr>2. Most common comorbidities found in patients in the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RESULTS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Covid-data Analysis</dc:title>
  <dc:creator>ASHA</dc:creator>
  <cp:keywords/>
  <cp:lastModifiedBy>Boby Meledan</cp:lastModifiedBy>
  <cp:revision>10</cp:revision>
  <dcterms:created xsi:type="dcterms:W3CDTF">2023-01-12T18:42:09Z</dcterms:created>
  <dcterms:modified xsi:type="dcterms:W3CDTF">2023-01-13T16:08:57Z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2023-01-11</vt:lpwstr>
  </property>
  <property fmtid="{D5CDD505-2E9C-101B-9397-08002B2CF9AE}" pid="3" name="output">
    <vt:lpwstr>powerpoint_presentation</vt:lpwstr>
  </property>
</Properties>
</file>