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e8f3226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e8f3226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e8f3226a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e8f3226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e8f3226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e8f3226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e8f3226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e8f3226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e8f3226a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e8f3226a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8f3226a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e8f3226a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ripy.org/database/C9ORF72" TargetMode="External"/><Relationship Id="rId4" Type="http://schemas.openxmlformats.org/officeDocument/2006/relationships/hyperlink" Target="https://stripy.org/database/ATXN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stripy.org/database/C9ORF7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ripy.org/database/C9ORF72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tripy.org/database/ATXN2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ripy.org/database/C9ORF72" TargetMode="External"/><Relationship Id="rId4" Type="http://schemas.openxmlformats.org/officeDocument/2006/relationships/hyperlink" Target="https://stripy.org/database/ATXN2" TargetMode="External"/><Relationship Id="rId5" Type="http://schemas.openxmlformats.org/officeDocument/2006/relationships/hyperlink" Target="https://www.ncbi.nlm.nih.gov/books/NBK564656/" TargetMode="External"/><Relationship Id="rId6" Type="http://schemas.openxmlformats.org/officeDocument/2006/relationships/hyperlink" Target="https://github.com/Aduboahen/DSI-STR-PROJECT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675250"/>
            <a:ext cx="85206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GB" sz="2300"/>
              <a:t>Identification of pathogenic disease-associated short tandem repeats (STRs) in clinical samples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430925" y="4453325"/>
            <a:ext cx="3141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86175" y="3936800"/>
            <a:ext cx="3943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James Osei-Mensa, KCCR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20-05-2024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181100" y="4027550"/>
            <a:ext cx="48792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DSI-Africa: First Human Genome Repeat Expansions Analysis Virtual Workshop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May 8-21, 2024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00" y="137050"/>
            <a:ext cx="7337301" cy="44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-GB" sz="1100">
                <a:solidFill>
                  <a:schemeClr val="dk1"/>
                </a:solidFill>
              </a:rPr>
              <a:t>ERR1955473 (Pathogenic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C9ORF72</a:t>
            </a:r>
            <a:r>
              <a:rPr b="1" lang="en-GB" sz="1100">
                <a:solidFill>
                  <a:schemeClr val="dk1"/>
                </a:solidFill>
              </a:rPr>
              <a:t>, Amyotrophic lateral sclerosis and/or frontotemporal dementia)</a:t>
            </a:r>
            <a:endParaRPr b="1" sz="1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&lt;STR5&gt;,&lt;STR41&gt;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47.2703    5-5/35-54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-GB" sz="1100">
                <a:solidFill>
                  <a:schemeClr val="dk1"/>
                </a:solidFill>
              </a:rPr>
              <a:t>ERR1955504 (Intermediate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ATXN2</a:t>
            </a:r>
            <a:r>
              <a:rPr b="1" lang="en-GB" sz="1100">
                <a:solidFill>
                  <a:schemeClr val="dk1"/>
                </a:solidFill>
              </a:rPr>
              <a:t> , Spinocerebellar ataxia 2)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en-GB">
                <a:solidFill>
                  <a:schemeClr val="dk1"/>
                </a:solidFill>
              </a:rPr>
              <a:t>&lt;STR22&gt;,&lt;STR34&gt;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en-GB">
                <a:solidFill>
                  <a:schemeClr val="dk1"/>
                </a:solidFill>
              </a:rPr>
              <a:t>33.3243    </a:t>
            </a:r>
            <a:r>
              <a:rPr b="1" lang="en-GB">
                <a:solidFill>
                  <a:schemeClr val="dk1"/>
                </a:solidFill>
              </a:rPr>
              <a:t>22-22/34-34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85200"/>
            <a:ext cx="8839200" cy="387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864450" y="108050"/>
            <a:ext cx="5871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ERR1955473 (Pathogenic </a:t>
            </a:r>
            <a:r>
              <a:rPr lang="en-GB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C9ORF72</a:t>
            </a:r>
            <a:r>
              <a:rPr b="1" lang="en-GB" sz="1100">
                <a:solidFill>
                  <a:schemeClr val="dk1"/>
                </a:solidFill>
              </a:rPr>
              <a:t>, Amyotrophic lateral sclerosis and/or frontotemporal dementia)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ERR1955473 (Pathogenic </a:t>
            </a:r>
            <a:r>
              <a:rPr lang="en-GB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C9ORF72</a:t>
            </a:r>
            <a:r>
              <a:rPr b="1" lang="en-GB" sz="1100"/>
              <a:t>, Amyotrophic lateral sclerosis and/or frontotemporal dementia)</a:t>
            </a:r>
            <a:endParaRPr b="1" sz="11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25" y="1439075"/>
            <a:ext cx="8300051" cy="22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GB" sz="1100"/>
              <a:t>ERR1955504 (Intermediate </a:t>
            </a:r>
            <a:r>
              <a:rPr lang="en-GB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ATXN2</a:t>
            </a:r>
            <a:r>
              <a:rPr b="1" lang="en-GB" sz="1100"/>
              <a:t> , Spinocerebellar ataxia 2)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750" y="1590362"/>
            <a:ext cx="6857975" cy="25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	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-GB" sz="1100">
                <a:solidFill>
                  <a:schemeClr val="dk1"/>
                </a:solidFill>
              </a:rPr>
              <a:t>ERR1955473 is in the pathogenic range for  </a:t>
            </a:r>
            <a:r>
              <a:rPr lang="en-GB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C9ORF72</a:t>
            </a:r>
            <a:r>
              <a:rPr b="1" lang="en-GB" sz="1100">
                <a:solidFill>
                  <a:schemeClr val="dk1"/>
                </a:solidFill>
              </a:rPr>
              <a:t> which is associated with Amyotrophic lateral sclerosis and/or frontotemporal dementia)</a:t>
            </a:r>
            <a:endParaRPr b="1" sz="1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 sz="1100">
                <a:solidFill>
                  <a:schemeClr val="dk1"/>
                </a:solidFill>
              </a:rPr>
              <a:t>ERR1955504 is in the intermediate range for </a:t>
            </a:r>
            <a:r>
              <a:rPr lang="en-GB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ATXN2</a:t>
            </a:r>
            <a:r>
              <a:rPr b="1" lang="en-GB" sz="1100">
                <a:solidFill>
                  <a:schemeClr val="dk1"/>
                </a:solidFill>
              </a:rPr>
              <a:t> which is associated with Spinocerebellar ataxia 2)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en-GB" sz="1100">
                <a:solidFill>
                  <a:schemeClr val="dk1"/>
                </a:solidFill>
              </a:rPr>
              <a:t>RFC1 is associated with </a:t>
            </a:r>
            <a:r>
              <a:rPr i="1" lang="en-GB" sz="1100">
                <a:solidFill>
                  <a:schemeClr val="dk1"/>
                </a:solidFill>
              </a:rPr>
              <a:t>c</a:t>
            </a:r>
            <a:r>
              <a:rPr lang="en-GB" sz="1100">
                <a:solidFill>
                  <a:schemeClr val="dk1"/>
                </a:solidFill>
              </a:rPr>
              <a:t>erebellar </a:t>
            </a:r>
            <a:r>
              <a:rPr i="1" lang="en-GB" sz="1100">
                <a:solidFill>
                  <a:schemeClr val="dk1"/>
                </a:solidFill>
              </a:rPr>
              <a:t>a</a:t>
            </a:r>
            <a:r>
              <a:rPr lang="en-GB" sz="1100">
                <a:solidFill>
                  <a:schemeClr val="dk1"/>
                </a:solidFill>
              </a:rPr>
              <a:t>taxia, </a:t>
            </a:r>
            <a:r>
              <a:rPr i="1" lang="en-GB" sz="1100">
                <a:solidFill>
                  <a:schemeClr val="dk1"/>
                </a:solidFill>
              </a:rPr>
              <a:t>n</a:t>
            </a:r>
            <a:r>
              <a:rPr lang="en-GB" sz="1100">
                <a:solidFill>
                  <a:schemeClr val="dk1"/>
                </a:solidFill>
              </a:rPr>
              <a:t>europathy, </a:t>
            </a:r>
            <a:r>
              <a:rPr i="1" lang="en-GB" sz="1100">
                <a:solidFill>
                  <a:schemeClr val="dk1"/>
                </a:solidFill>
              </a:rPr>
              <a:t>v</a:t>
            </a:r>
            <a:r>
              <a:rPr lang="en-GB" sz="1100">
                <a:solidFill>
                  <a:schemeClr val="dk1"/>
                </a:solidFill>
              </a:rPr>
              <a:t>estibular </a:t>
            </a:r>
            <a:r>
              <a:rPr i="1" lang="en-GB" sz="1100">
                <a:solidFill>
                  <a:schemeClr val="dk1"/>
                </a:solidFill>
              </a:rPr>
              <a:t>a</a:t>
            </a:r>
            <a:r>
              <a:rPr lang="en-GB" sz="1100">
                <a:solidFill>
                  <a:schemeClr val="dk1"/>
                </a:solidFill>
              </a:rPr>
              <a:t>reflexia </a:t>
            </a:r>
            <a:r>
              <a:rPr i="1" lang="en-GB" sz="1100">
                <a:solidFill>
                  <a:schemeClr val="dk1"/>
                </a:solidFill>
              </a:rPr>
              <a:t>s</a:t>
            </a:r>
            <a:r>
              <a:rPr lang="en-GB" sz="1100">
                <a:solidFill>
                  <a:schemeClr val="dk1"/>
                </a:solidFill>
              </a:rPr>
              <a:t>yndrome (CANVAS)</a:t>
            </a:r>
            <a:r>
              <a:rPr b="1" lang="en-GB" sz="1100">
                <a:solidFill>
                  <a:schemeClr val="dk1"/>
                </a:solidFill>
              </a:rPr>
              <a:t> due to a  bialleic expansion </a:t>
            </a:r>
            <a:r>
              <a:rPr b="1" lang="en-GB" sz="1100" u="sng">
                <a:solidFill>
                  <a:schemeClr val="hlink"/>
                </a:solidFill>
                <a:hlinkClick r:id="rId5"/>
              </a:rPr>
              <a:t>https://www.ncbi.nlm.nih.gov/books/NBK564656/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en-GB" sz="1100">
                <a:solidFill>
                  <a:schemeClr val="dk1"/>
                </a:solidFill>
              </a:rPr>
              <a:t>ERR1955462 had a biallelic expansion &lt;STR8&gt;,&lt;STR60&gt;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600300" y="4020575"/>
            <a:ext cx="4634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Repository: </a:t>
            </a:r>
            <a:r>
              <a:rPr lang="en-GB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https://github.com/Aduboahen/DSI-STR-PROJECT1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