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5a40c688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5a40c688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5a40c688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5a40c688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5a40c688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5a40c688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0f1521f6f_0_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0f1521f6f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5a40c688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5a40c688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0f1521f6f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0f1521f6f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5a40c688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5a40c688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0f1521f6f_0_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0f1521f6f_0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625f879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625f879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0f1521f6f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0f1521f6f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0f1521f6f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0f1521f6f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0f1521f6f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0f1521f6f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5a40c688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5a40c688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0f1521f6f_0_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0f1521f6f_0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ItunuOye/Project1" TargetMode="External"/><Relationship Id="rId4" Type="http://schemas.openxmlformats.org/officeDocument/2006/relationships/hyperlink" Target="https://cgsnet.org/graduate-enrollment-and-degrees" TargetMode="External"/><Relationship Id="rId5" Type="http://schemas.openxmlformats.org/officeDocument/2006/relationships/hyperlink" Target="https://www.prepscholar.com/gre/blog/graduate-school-acceptance-rates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UCLA Graduate School Admission from an Indian Perspective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7084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 Quinton Butterfield, Zelalem Kebede &amp; Itunu Oyeyipo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&amp; Data</a:t>
            </a:r>
            <a:endParaRPr/>
          </a:p>
        </p:txBody>
      </p:sp>
      <p:sp>
        <p:nvSpPr>
          <p:cNvPr id="337" name="Google Shape;337;p22"/>
          <p:cNvSpPr txBox="1"/>
          <p:nvPr>
            <p:ph idx="1" type="body"/>
          </p:nvPr>
        </p:nvSpPr>
        <p:spPr>
          <a:xfrm>
            <a:off x="392200" y="1272750"/>
            <a:ext cx="7942200" cy="32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Question: 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mbria"/>
              <a:buChar char="●"/>
            </a:pPr>
            <a:r>
              <a:rPr lang="en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How does TOEFL Scores influence the chance of admission?</a:t>
            </a:r>
            <a:endParaRPr sz="1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38" name="Google Shape;3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350" y="2164850"/>
            <a:ext cx="3687450" cy="203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248475"/>
            <a:ext cx="3384950" cy="20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&amp; Data</a:t>
            </a:r>
            <a:endParaRPr/>
          </a:p>
        </p:txBody>
      </p:sp>
      <p:sp>
        <p:nvSpPr>
          <p:cNvPr id="345" name="Google Shape;345;p23"/>
          <p:cNvSpPr txBox="1"/>
          <p:nvPr>
            <p:ph idx="1" type="body"/>
          </p:nvPr>
        </p:nvSpPr>
        <p:spPr>
          <a:xfrm>
            <a:off x="717175" y="1306350"/>
            <a:ext cx="7978500" cy="3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Question: </a:t>
            </a:r>
            <a:endParaRPr sz="1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mbria"/>
              <a:buChar char="●"/>
            </a:pPr>
            <a:r>
              <a:rPr lang="en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How does CGPA influence the chance of admission?</a:t>
            </a:r>
            <a:endParaRPr sz="1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46" name="Google Shape;3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130250"/>
            <a:ext cx="3696225" cy="246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0275" y="2283675"/>
            <a:ext cx="4034025" cy="231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/>
          <p:nvPr/>
        </p:nvSpPr>
        <p:spPr>
          <a:xfrm>
            <a:off x="336500" y="1898775"/>
            <a:ext cx="8492400" cy="284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Analysis of Variance - College Ratings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22222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Analysis of variance (</a:t>
            </a:r>
            <a:r>
              <a:rPr lang="en" sz="12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ANOVA</a:t>
            </a:r>
            <a:r>
              <a:rPr b="0" lang="en" sz="1200">
                <a:solidFill>
                  <a:srgbClr val="22222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) is a collection of statistical models and their associated estimation procedures (such as the "variation" among and between groups) used to analyze the differences among group means in a sample.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54" name="Google Shape;3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250" y="2198475"/>
            <a:ext cx="4489225" cy="22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4"/>
          <p:cNvSpPr txBox="1"/>
          <p:nvPr/>
        </p:nvSpPr>
        <p:spPr>
          <a:xfrm>
            <a:off x="5335775" y="2211000"/>
            <a:ext cx="3287100" cy="20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Null Hypothesis(H</a:t>
            </a:r>
            <a:r>
              <a:rPr baseline="-25000" lang="en" sz="1000">
                <a:latin typeface="Cambria"/>
                <a:ea typeface="Cambria"/>
                <a:cs typeface="Cambria"/>
                <a:sym typeface="Cambria"/>
              </a:rPr>
              <a:t>0</a:t>
            </a: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): All graduate applicants from differently rated colleges have the same chance of admission into UCLA graduate school.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Alternative Hypothesis(H</a:t>
            </a:r>
            <a:r>
              <a:rPr baseline="-25000" lang="en" sz="1000"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): Not all graduate applicants from differently rated colleges have the same chance of admission into UCLA graduate school.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The P-value is 7.75e-69 so we will reject null hypothesis. This means that the difference in admission between rating groups differs significantly from the difference in admission between members within in each rating group.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Mortem</a:t>
            </a:r>
            <a:endParaRPr/>
          </a:p>
        </p:txBody>
      </p:sp>
      <p:sp>
        <p:nvSpPr>
          <p:cNvPr id="361" name="Google Shape;361;p25"/>
          <p:cNvSpPr txBox="1"/>
          <p:nvPr>
            <p:ph idx="1" type="body"/>
          </p:nvPr>
        </p:nvSpPr>
        <p:spPr>
          <a:xfrm>
            <a:off x="632350" y="1498175"/>
            <a:ext cx="8225100" cy="35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mbria"/>
                <a:ea typeface="Cambria"/>
                <a:cs typeface="Cambria"/>
                <a:sym typeface="Cambria"/>
              </a:rPr>
              <a:t>D</a:t>
            </a:r>
            <a:r>
              <a:rPr b="1" lang="en" sz="1600">
                <a:latin typeface="Cambria"/>
                <a:ea typeface="Cambria"/>
                <a:cs typeface="Cambria"/>
                <a:sym typeface="Cambria"/>
              </a:rPr>
              <a:t>ifficulties that arose</a:t>
            </a:r>
            <a:endParaRPr b="1" sz="1600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Limitation of the type of sample population observed. 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○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Lack of clarity on how the sample was obtained 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Limitation on the variables selected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How university rating was determined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latin typeface="Cambria"/>
                <a:ea typeface="Cambria"/>
                <a:cs typeface="Cambria"/>
                <a:sym typeface="Cambria"/>
              </a:rPr>
              <a:t>Areas of improvement </a:t>
            </a:r>
            <a:endParaRPr b="1" sz="1600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The study could observe differences amongst other applicants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○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Age 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○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Previous graduate experience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Expand the study to other highly rated graduate schools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&amp; References</a:t>
            </a:r>
            <a:endParaRPr/>
          </a:p>
        </p:txBody>
      </p:sp>
      <p:sp>
        <p:nvSpPr>
          <p:cNvPr id="367" name="Google Shape;367;p26"/>
          <p:cNvSpPr txBox="1"/>
          <p:nvPr>
            <p:ph idx="1" type="body"/>
          </p:nvPr>
        </p:nvSpPr>
        <p:spPr>
          <a:xfrm>
            <a:off x="605125" y="1333500"/>
            <a:ext cx="7729200" cy="31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All analysis and visualization was performed in jupyter notebook. The full annotated scripts and results are posted at: </a:t>
            </a:r>
            <a:r>
              <a:rPr lang="en" sz="14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https://github.com/ItunuOye/Project1</a:t>
            </a:r>
            <a:endParaRPr sz="1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Resource</a:t>
            </a:r>
            <a:endParaRPr b="1" sz="1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(1)	Mohan S Acharya, Asfia Armaan, Aneeta S Antony : A Comparison of Regression Models for Prediction of Graduate Admissions, IEEE International Conference on Computational Intelligence in Data Science 2019</a:t>
            </a:r>
            <a:endParaRPr sz="1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Additional resources</a:t>
            </a:r>
            <a:endParaRPr sz="1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1155CC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https://cgsnet.org/graduate-enrollment-and-degrees</a:t>
            </a:r>
            <a:endParaRPr sz="1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1155CC"/>
                </a:solidFill>
                <a:latin typeface="Cambria"/>
                <a:ea typeface="Cambria"/>
                <a:cs typeface="Cambria"/>
                <a:sym typeface="Cambria"/>
                <a:hlinkClick r:id="rId5"/>
              </a:rPr>
              <a:t>https://www.prepscholar.com/gre/blog/graduate-school-acceptance-rates/</a:t>
            </a:r>
            <a:r>
              <a:rPr lang="en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sz="1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373" name="Google Shape;373;p27"/>
          <p:cNvSpPr txBox="1"/>
          <p:nvPr>
            <p:ph idx="1" type="body"/>
          </p:nvPr>
        </p:nvSpPr>
        <p:spPr>
          <a:xfrm>
            <a:off x="470650" y="1250325"/>
            <a:ext cx="8229600" cy="37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Any questions??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68100" y="1194300"/>
            <a:ext cx="8718300" cy="3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latin typeface="Cambria"/>
                <a:ea typeface="Cambria"/>
                <a:cs typeface="Cambria"/>
                <a:sym typeface="Cambria"/>
              </a:rPr>
              <a:t>Getting a college education from a highly rated university or college is supposed to set you up for a successful career, however the playing field isn’t leveled. </a:t>
            </a:r>
            <a:endParaRPr b="1" i="1" sz="1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 sz="1400">
                <a:latin typeface="Cambria"/>
                <a:ea typeface="Cambria"/>
                <a:cs typeface="Cambria"/>
                <a:sym typeface="Cambria"/>
              </a:rPr>
              <a:t>We want to examine top variables needed to gain admission into graduate schools. </a:t>
            </a:r>
            <a:endParaRPr b="1" i="1" sz="14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25" y="2516475"/>
            <a:ext cx="3372975" cy="24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4950" y="2487575"/>
            <a:ext cx="3815575" cy="254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&amp; Summary Slide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264200" y="1234200"/>
            <a:ext cx="8110200" cy="3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Question: </a:t>
            </a:r>
            <a:endParaRPr b="1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mbria"/>
              <a:buChar char="●"/>
            </a:pPr>
            <a:r>
              <a:rPr lang="en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Is it harder to get into highly rated graduate schools?</a:t>
            </a:r>
            <a:endParaRPr sz="1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mbria"/>
              <a:buChar char="●"/>
            </a:pPr>
            <a:r>
              <a:rPr lang="en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How much weight is placed on test scores, personal statements, research experience and past performance?</a:t>
            </a:r>
            <a:endParaRPr sz="1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Examination Analysis: </a:t>
            </a:r>
            <a:endParaRPr b="1" sz="1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mbria"/>
              <a:buChar char="●"/>
            </a:pPr>
            <a:r>
              <a:rPr lang="en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We observed a dataset of 500 applicants of Indian descent applying to UCLA graduate school. </a:t>
            </a:r>
            <a:endParaRPr sz="1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mbria"/>
              <a:buChar char="●"/>
            </a:pPr>
            <a:r>
              <a:rPr lang="en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Seven variables: </a:t>
            </a:r>
            <a:endParaRPr sz="1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mbria"/>
              <a:buChar char="○"/>
            </a:pPr>
            <a:r>
              <a:rPr lang="en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GRE Scores  					</a:t>
            </a:r>
            <a:endParaRPr sz="1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mbria"/>
              <a:buChar char="○"/>
            </a:pPr>
            <a:r>
              <a:rPr lang="en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TOEFL Scores</a:t>
            </a:r>
            <a:endParaRPr sz="1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mbria"/>
              <a:buChar char="○"/>
            </a:pPr>
            <a:r>
              <a:rPr lang="en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Undergraduate University Rating</a:t>
            </a:r>
            <a:endParaRPr sz="1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mbria"/>
              <a:buChar char="○"/>
            </a:pPr>
            <a:r>
              <a:rPr lang="en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Statement of Purpose (SOP)</a:t>
            </a:r>
            <a:endParaRPr sz="1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mbria"/>
              <a:buChar char="○"/>
            </a:pPr>
            <a:r>
              <a:rPr lang="en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Letter of Recommendation (LOR)</a:t>
            </a:r>
            <a:endParaRPr sz="1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mbria"/>
              <a:buChar char="○"/>
            </a:pPr>
            <a:r>
              <a:rPr lang="en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College GPA (CGPA)</a:t>
            </a:r>
            <a:endParaRPr sz="1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mbria"/>
              <a:buChar char="○"/>
            </a:pPr>
            <a:r>
              <a:rPr lang="en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Research Experience</a:t>
            </a:r>
            <a:endParaRPr sz="1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Data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34800"/>
            <a:ext cx="8839200" cy="2375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Cleanup &amp; Exploration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762000" y="1407225"/>
            <a:ext cx="7572300" cy="31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During our data research process, we encountered some issues with the limitation of the sample population.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We dropped a column that was not relevant to our data.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We didn’t realize that the undergraduate university rating played a factor in the dataset.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We were able to effectively work through the issues by understanding each aspect of the dataset and clarifying amongst ourselves in order to make an educated decision.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As shown in the upcoming slides, jupyter notebook was very effective for the data visualization.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649950" y="1283950"/>
            <a:ext cx="7684500" cy="32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We use several types of data visualization tool such as: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○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Scatterplots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○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Bar Charts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○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Line Chart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○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Heatmap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○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Boxplot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627600" y="1243875"/>
            <a:ext cx="7706700" cy="3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Our findings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We observed that the strongest positive correlations was between CGPA, GRE Scores, TOEFL Scores and Chance of admission into UCLA graduate school. 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We saw a strong correlation between CGPA and GRE score - people who scored high on one probably scored high on the other.  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We saw a strong correlation between TOEFL and GRE score - people who scored high on one probably scored high on the other.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We can also infer that there is a weak correlation between research experience and chance of admission.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There is an inference that the rating of the applicants undergraduate college had an impact on chance of admission.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of variables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latin typeface="Cambria"/>
                <a:ea typeface="Cambria"/>
                <a:cs typeface="Cambria"/>
                <a:sym typeface="Cambria"/>
              </a:rPr>
              <a:t>We chose to focus on CGPA, GRE score and TOEFL score.  This is because after creating the following correlation visuals, these </a:t>
            </a:r>
            <a:r>
              <a:rPr b="0" lang="en" sz="1200">
                <a:latin typeface="Cambria"/>
                <a:ea typeface="Cambria"/>
                <a:cs typeface="Cambria"/>
                <a:sym typeface="Cambria"/>
              </a:rPr>
              <a:t>were</a:t>
            </a:r>
            <a:r>
              <a:rPr b="0" lang="en" sz="1200">
                <a:latin typeface="Cambria"/>
                <a:ea typeface="Cambria"/>
                <a:cs typeface="Cambria"/>
                <a:sym typeface="Cambria"/>
              </a:rPr>
              <a:t> the one that appeared to have the highest positive correlation to chance of admission into UCLA.</a:t>
            </a:r>
            <a:endParaRPr b="0" sz="12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22" name="Google Shape;3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25" y="1686525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6750" y="19210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&amp; Data</a:t>
            </a:r>
            <a:endParaRPr/>
          </a:p>
        </p:txBody>
      </p:sp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684025" y="1288100"/>
            <a:ext cx="7650300" cy="32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Question: </a:t>
            </a:r>
            <a:endParaRPr sz="1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mbria"/>
              <a:buChar char="●"/>
            </a:pPr>
            <a:r>
              <a:rPr lang="en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How does GRE Scores influence the chance of admission?</a:t>
            </a:r>
            <a:endParaRPr sz="1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675" y="2469774"/>
            <a:ext cx="3374136" cy="1819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2975" y="2421075"/>
            <a:ext cx="3375700" cy="18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