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60" r:id="rId3"/>
    <p:sldId id="261" r:id="rId4"/>
    <p:sldId id="262" r:id="rId5"/>
    <p:sldId id="268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F0B4D6-3FF4-4A9C-AA75-5B082C5F1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70468-87A5-4D8B-8782-49C501864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CB99-507E-4303-9113-971F9577A51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FFE9A-8A65-4F9D-93FD-32A366F546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DA8C6-6013-4A29-A2E0-92F9CC86F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31C11-3BF9-440F-B90B-2DB8DBC97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E54F-BC88-4B89-BA98-922637AA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DE61D-8691-46B8-BE75-4FF00C52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A694-47BF-49C4-8042-06CD34C2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A0D2-8876-4D9B-8025-3EB8FA38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9F37-6E4C-4B1F-836F-180C0DA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C3A-BE17-498B-9138-B4E55AE3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A21B5-BD71-4B3D-BA67-86C2755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99E8-09AF-4BBC-88A2-3C0BEADE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EEF3-06CC-44E4-B6B4-AB2D8D42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0B4D-0451-4C36-B5CE-0E8429D5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6A711-C0E8-439F-8E04-CB52928C0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BAB0D-5EF5-4578-84D3-DF116AA2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1E6-2E88-456E-89BC-920E3814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3A9D-8910-4EB1-AA36-8BEEE25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552D-061B-4E73-B240-93219B27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705A-FD9B-4D35-84E2-3DCF2867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519C-2B99-4164-AB2A-960CCA6C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5F91-6D2C-422E-8074-F5A24EC5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AAFC-39A1-4F5A-8916-B244484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B98B-B6CF-4277-B7D4-9CF76922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421B-2E5A-4617-87F4-9198191B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79A8-4D7C-40DC-B4F1-63FB5D59B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CA56-243E-4A49-8246-B37029B0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9836-7DCD-4DF9-AD4D-BA851647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5B16F-1053-47F1-A589-808A0F61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29DC-E62E-4F1E-983B-42824209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C13A-EC70-4730-9BE8-4EAB5CD5F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CAE1A-5724-40F8-852F-2814021E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AD5C-9B38-4DDA-BBE8-CD2A18CE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9D0D-45DC-447E-8CA8-AD0367C7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C212-9FBB-4F96-BBCC-5F9C9293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2CB-0CB4-4E88-8AA1-B01857B37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3BC8-A3BA-4915-9012-E23E4B57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789C-BA60-481D-BAB1-AEDF2C8B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B63CE-4D11-4F85-9AAE-B8EEEBAD8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7C153-F51C-4F69-9D33-FFF8D576A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D0FD5-6D45-446E-AECD-741C8DB8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F5238-1E42-47D8-9FA2-8B93686E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6A119-46CD-4DAB-B4EB-CF19700D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261-0397-4973-BD72-37560D17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7B066-BB81-4E74-B818-BB7E2419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97474-DE60-4CBB-A97C-02C1FDB4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6B53D-E4E8-4A44-AAB8-C199915A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C4C75-75AB-4FD7-BA66-42545C64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8851-8153-4E24-A5A4-7525F673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8196D-45E7-4E93-B367-40DE66D1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B792-6F98-4711-9125-CD0CCACD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B64D-509F-4C3D-8FDF-0AD86AD4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444B5-8F89-4082-8169-420AFCFBA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C0C79-C908-4D22-8556-2BAF1025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ADD3-DB20-451E-AD9D-CB54174F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5904-1715-4E91-8C91-2432C2FD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54-1047-42C7-B2D8-8E5D87FF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3531D-59EB-4861-9257-76049B8D8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B6ED4-D15E-4D53-AB53-B39A1385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3B9A-9093-487C-950B-C14D0AE6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7EE2-8E73-418C-9424-15305A1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6C1F-7C35-4AEF-983D-87EDC2FC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2333-4B11-459A-A3C0-F1C46F09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3760A-C189-4C27-936B-7AE4A2CA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BDC8-D49E-471F-8FF7-58505BB8E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ACC0-A6ED-4F68-A5DF-E909BA67E1E5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1EDD-42C9-4A13-9F75-209689A6E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C7FF-D5BE-48D3-B8A7-E3DC1AD3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D2F8-675A-4DD5-9CC7-E47786BC4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TheNewDataO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4ED85-C18F-4399-A341-50807F8D9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/>
              <a:t>Service Teams User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Access the portal through </a:t>
            </a:r>
            <a:r>
              <a:rPr lang="en-US" sz="1600" dirty="0">
                <a:hlinkClick r:id="rId2"/>
              </a:rPr>
              <a:t>https://bit.ly/TheNewDataOps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Works best on a PC; limited functionality on mobile.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CD07F5F-2B13-4F66-848E-B4113C1D8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657506"/>
            <a:ext cx="7608304" cy="3613944"/>
          </a:xfrm>
          <a:prstGeom prst="rect">
            <a:avLst/>
          </a:prstGeom>
        </p:spPr>
      </p:pic>
      <p:sp>
        <p:nvSpPr>
          <p:cNvPr id="69" name="Rectangle 6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086" y="2585863"/>
            <a:ext cx="8266708" cy="39180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2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team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team members are present.</a:t>
            </a:r>
          </a:p>
          <a:p>
            <a:pPr algn="l"/>
            <a:r>
              <a:rPr lang="en-US" sz="2200" dirty="0"/>
              <a:t>Below is a summary paragraph of the statistics.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150" y="2585863"/>
            <a:ext cx="8248579" cy="39180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2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team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team members are present.</a:t>
            </a:r>
          </a:p>
          <a:p>
            <a:pPr algn="l"/>
            <a:r>
              <a:rPr lang="en-US" sz="2200" dirty="0"/>
              <a:t>Below is a summary paragraph of the statistics.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78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Pastor-in-charge (Service Teams)</a:t>
            </a:r>
          </a:p>
        </p:txBody>
      </p:sp>
    </p:spTree>
    <p:extLst>
      <p:ext uri="{BB962C8B-B14F-4D97-AF65-F5344CB8AC3E}">
        <p14:creationId xmlns:p14="http://schemas.microsoft.com/office/powerpoint/2010/main" val="27958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9" y="2574677"/>
            <a:ext cx="8277528" cy="394044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tables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The table with </a:t>
            </a:r>
            <a:r>
              <a:rPr lang="en-US" sz="2200" b="1" dirty="0"/>
              <a:t>all service team members </a:t>
            </a:r>
            <a:r>
              <a:rPr lang="en-US" sz="2200" dirty="0"/>
              <a:t>data is loaded with a </a:t>
            </a:r>
            <a:r>
              <a:rPr lang="en-US" sz="2200" i="1" dirty="0"/>
              <a:t>maximum of 10 people per page. </a:t>
            </a:r>
            <a:r>
              <a:rPr lang="en-US" sz="2200" dirty="0"/>
              <a:t>You can see more people by clicking the arrow symbols on the table. Comments, phone number, and email address columns are editable for updates.</a:t>
            </a:r>
          </a:p>
          <a:p>
            <a:pPr algn="l"/>
            <a:r>
              <a:rPr lang="en-US" sz="2200" dirty="0"/>
              <a:t>Second, click on the </a:t>
            </a:r>
            <a:r>
              <a:rPr lang="en-US" sz="2200" b="1" dirty="0"/>
              <a:t>yellow mark button </a:t>
            </a:r>
            <a:r>
              <a:rPr lang="en-US" sz="2200" dirty="0"/>
              <a:t>to mark team members as either </a:t>
            </a:r>
            <a:r>
              <a:rPr lang="en-US" sz="2200" i="1" dirty="0"/>
              <a:t>present, absent or blank (unknown). </a:t>
            </a:r>
            <a:r>
              <a:rPr lang="en-US" sz="2200" dirty="0"/>
              <a:t>Alternatively, you can alert the service team head.</a:t>
            </a:r>
          </a:p>
          <a:p>
            <a:pPr algn="l"/>
            <a:r>
              <a:rPr lang="en-US" sz="2200" dirty="0"/>
              <a:t>Entries are automatically saved, however, click on </a:t>
            </a:r>
            <a:r>
              <a:rPr lang="en-US" sz="2200" b="1" dirty="0"/>
              <a:t>refresh table after your session </a:t>
            </a:r>
            <a:r>
              <a:rPr lang="en-US" sz="2200" dirty="0"/>
              <a:t>to view your updates.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48821" y="3382179"/>
            <a:ext cx="6025096" cy="48474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7965195" y="5684704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3448821" y="6165958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135012" y="2846131"/>
            <a:ext cx="4427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79605" y="2969242"/>
            <a:ext cx="555407" cy="3961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7751891" y="6146095"/>
            <a:ext cx="59524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pages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8347132" y="5905041"/>
            <a:ext cx="332947" cy="3710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5521715" y="6146095"/>
            <a:ext cx="59523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refresh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3"/>
            <a:endCxn id="19" idx="3"/>
          </p:cNvCxnSpPr>
          <p:nvPr/>
        </p:nvCxnSpPr>
        <p:spPr>
          <a:xfrm flipH="1">
            <a:off x="4878589" y="6269206"/>
            <a:ext cx="643126" cy="6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31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1016" y="2568641"/>
            <a:ext cx="8275723" cy="39525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19612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report </a:t>
            </a:r>
            <a:r>
              <a:rPr lang="en-US" sz="12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team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team members are present.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99473" y="4315716"/>
            <a:ext cx="345414" cy="443576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5397826" y="4190047"/>
            <a:ext cx="2197967" cy="251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7622451" y="4191162"/>
            <a:ext cx="1741881" cy="34634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4083991" y="4456884"/>
            <a:ext cx="75133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Team members in church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3"/>
          </p:cNvCxnSpPr>
          <p:nvPr/>
        </p:nvCxnSpPr>
        <p:spPr>
          <a:xfrm flipH="1" flipV="1">
            <a:off x="3844887" y="4537504"/>
            <a:ext cx="239104" cy="196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5879046" y="4848867"/>
            <a:ext cx="12355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Expandable frames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496808" y="4441384"/>
            <a:ext cx="1" cy="4074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8143572" y="4926243"/>
            <a:ext cx="89145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Team attendance percentage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493391" y="4537504"/>
            <a:ext cx="95906" cy="388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BAE052-7FD8-4979-BCC4-5630D6A07585}"/>
              </a:ext>
            </a:extLst>
          </p:cNvPr>
          <p:cNvSpPr/>
          <p:nvPr/>
        </p:nvSpPr>
        <p:spPr>
          <a:xfrm>
            <a:off x="5397825" y="5330115"/>
            <a:ext cx="2197967" cy="251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3B717-88C5-4C95-9C47-B86D60FECDE8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6496808" y="5102783"/>
            <a:ext cx="1" cy="2273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7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524" y="2568641"/>
            <a:ext cx="8266706" cy="395251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Below is a </a:t>
            </a:r>
            <a:r>
              <a:rPr lang="en-US" sz="2200" i="1" dirty="0"/>
              <a:t>summary paragraph.</a:t>
            </a:r>
          </a:p>
          <a:p>
            <a:pPr algn="l"/>
            <a:r>
              <a:rPr lang="en-US" sz="2200" dirty="0"/>
              <a:t>There are also expandable frames that shows you </a:t>
            </a:r>
            <a:r>
              <a:rPr lang="en-US" sz="2200" b="1" dirty="0"/>
              <a:t>attendance per service team </a:t>
            </a:r>
            <a:r>
              <a:rPr lang="en-US" sz="2200" dirty="0"/>
              <a:t>either as tables or charts.</a:t>
            </a:r>
          </a:p>
          <a:p>
            <a:pPr algn="l"/>
            <a:r>
              <a:rPr lang="en-US" sz="2200" i="1" dirty="0"/>
              <a:t>Please alert service team heads where necessary e.g., if most of their team members are still unaccounted for.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BA287CD-0F00-4FA4-9C2A-7FE455987EAC}"/>
              </a:ext>
            </a:extLst>
          </p:cNvPr>
          <p:cNvSpPr txBox="1">
            <a:spLocks/>
          </p:cNvSpPr>
          <p:nvPr/>
        </p:nvSpPr>
        <p:spPr>
          <a:xfrm>
            <a:off x="1035993" y="619612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report </a:t>
            </a:r>
            <a:r>
              <a:rPr lang="en-US" sz="12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38565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8" y="2577252"/>
            <a:ext cx="8266708" cy="393529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team, team-in-progress and ICU team.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team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service team.</a:t>
            </a:r>
            <a:endParaRPr lang="en-US" sz="2200" dirty="0"/>
          </a:p>
          <a:p>
            <a:pPr algn="l"/>
            <a:r>
              <a:rPr lang="en-US" sz="2200" i="1" dirty="0"/>
              <a:t>Dedicated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Team-in-progress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team in progress and ICU team.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72533" y="4833136"/>
            <a:ext cx="803276" cy="4197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4997016" y="4030029"/>
            <a:ext cx="1499794" cy="474968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7904565" y="4048101"/>
            <a:ext cx="1670301" cy="456896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4138081" y="5702142"/>
            <a:ext cx="8032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Average attendance over selected period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874171" y="5252909"/>
            <a:ext cx="665548" cy="4485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6669040" y="3177976"/>
            <a:ext cx="12355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Selected period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flipH="1">
            <a:off x="5746913" y="3431892"/>
            <a:ext cx="1539889" cy="5981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3B717-88C5-4C95-9C47-B86D60FECDE8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7286802" y="3431892"/>
            <a:ext cx="1452914" cy="616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3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8" y="2583710"/>
            <a:ext cx="8266708" cy="392238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team, team-in-progress and ICU team.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team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service team.</a:t>
            </a:r>
            <a:endParaRPr lang="en-US" sz="2200" dirty="0"/>
          </a:p>
          <a:p>
            <a:pPr algn="l"/>
            <a:r>
              <a:rPr lang="en-US" sz="2200" i="1" dirty="0"/>
              <a:t>Dedicated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Team-in-progress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team in progress and ICU team.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402154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624" y="2583710"/>
            <a:ext cx="8212616" cy="392238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team, team-in-progress and ICU team.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team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service team.</a:t>
            </a:r>
            <a:endParaRPr lang="en-US" sz="2200" dirty="0"/>
          </a:p>
          <a:p>
            <a:pPr algn="l"/>
            <a:r>
              <a:rPr lang="en-US" sz="2200" i="1" dirty="0"/>
              <a:t>Dedicated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Team-in-progress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team in progress and ICU team.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91431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8" y="2585862"/>
            <a:ext cx="8266708" cy="391807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team, team-in-progress and ICU team.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team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service team.</a:t>
            </a:r>
            <a:endParaRPr lang="en-US" sz="2200" dirty="0"/>
          </a:p>
          <a:p>
            <a:pPr algn="l"/>
            <a:r>
              <a:rPr lang="en-US" sz="2200" i="1" dirty="0"/>
              <a:t>Dedicated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Team-in-progress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team in progress and ICU team.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393702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22E60-7472-40E1-BE85-8274BAAF6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3" y="1820713"/>
            <a:ext cx="4036333" cy="3002018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000" dirty="0"/>
              <a:t>Click on </a:t>
            </a:r>
            <a:r>
              <a:rPr lang="en-US" sz="2000" b="1" dirty="0"/>
              <a:t>Service Teams.</a:t>
            </a:r>
          </a:p>
          <a:p>
            <a:pPr algn="just"/>
            <a:r>
              <a:rPr lang="en-US" sz="2000" dirty="0"/>
              <a:t>There are two options: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Team Heads</a:t>
            </a:r>
            <a:r>
              <a:rPr lang="en-US" sz="2000" dirty="0"/>
              <a:t> for service team heads, and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Teams Pastor</a:t>
            </a:r>
            <a:r>
              <a:rPr lang="en-US" sz="2000" dirty="0"/>
              <a:t> for pastor-in-charge of service teams.</a:t>
            </a:r>
          </a:p>
          <a:p>
            <a:pPr algn="just"/>
            <a:r>
              <a:rPr lang="en-US" sz="2000" dirty="0"/>
              <a:t>Select the option that applies to you.</a:t>
            </a:r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628905"/>
            <a:ext cx="5536001" cy="35430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9AFE34E-F009-43DC-A2FA-9E570AF02120}"/>
              </a:ext>
            </a:extLst>
          </p:cNvPr>
          <p:cNvSpPr/>
          <p:nvPr/>
        </p:nvSpPr>
        <p:spPr>
          <a:xfrm>
            <a:off x="7888076" y="2662886"/>
            <a:ext cx="1178805" cy="1200839"/>
          </a:xfrm>
          <a:prstGeom prst="rect">
            <a:avLst/>
          </a:prstGeom>
          <a:noFill/>
          <a:ln w="19050"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7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1624" y="2583710"/>
            <a:ext cx="8212616" cy="392238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team, team-in-progress and ICU team.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team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 There is also an expandable frame that shows </a:t>
            </a:r>
            <a:r>
              <a:rPr lang="en-US" sz="2200" b="1" dirty="0"/>
              <a:t>attendance trends per service team.</a:t>
            </a:r>
            <a:endParaRPr lang="en-US" sz="2200" dirty="0"/>
          </a:p>
          <a:p>
            <a:pPr algn="l"/>
            <a:r>
              <a:rPr lang="en-US" sz="2200" i="1" dirty="0"/>
              <a:t>Dedicated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Team-in-progress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team </a:t>
            </a:r>
            <a:r>
              <a:rPr lang="en-US" sz="2200" dirty="0"/>
              <a:t>counts people in each service team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team in progress and ICU team.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9B912D3-F59E-4BB3-88F0-55A10C267328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300" dirty="0"/>
              <a:t>(best viewed on PC)</a:t>
            </a:r>
          </a:p>
        </p:txBody>
      </p:sp>
    </p:spTree>
    <p:extLst>
      <p:ext uri="{BB962C8B-B14F-4D97-AF65-F5344CB8AC3E}">
        <p14:creationId xmlns:p14="http://schemas.microsoft.com/office/powerpoint/2010/main" val="378596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Credentials</a:t>
            </a:r>
          </a:p>
        </p:txBody>
      </p:sp>
    </p:spTree>
    <p:extLst>
      <p:ext uri="{BB962C8B-B14F-4D97-AF65-F5344CB8AC3E}">
        <p14:creationId xmlns:p14="http://schemas.microsoft.com/office/powerpoint/2010/main" val="323275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rgbClr val="FFC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31A71-C245-47FD-898E-F95F210A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Universal Password is: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dirty="0" err="1">
                <a:solidFill>
                  <a:schemeClr val="bg1"/>
                </a:solidFill>
              </a:rPr>
              <a:t>untilmyjobisdone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0FACCC-366B-45B6-8268-6B9BED522D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3683152"/>
              </p:ext>
            </p:extLst>
          </p:nvPr>
        </p:nvGraphicFramePr>
        <p:xfrm>
          <a:off x="5294377" y="1945640"/>
          <a:ext cx="51816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21432">
                  <a:extLst>
                    <a:ext uri="{9D8B030D-6E8A-4147-A177-3AD203B41FA5}">
                      <a16:colId xmlns:a16="http://schemas.microsoft.com/office/drawing/2014/main" val="1845870003"/>
                    </a:ext>
                  </a:extLst>
                </a:gridCol>
                <a:gridCol w="3260168">
                  <a:extLst>
                    <a:ext uri="{9D8B030D-6E8A-4147-A177-3AD203B41FA5}">
                      <a16:colId xmlns:a16="http://schemas.microsoft.com/office/drawing/2014/main" val="384712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Tomiwa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ServiceTeamsPastor</a:t>
                      </a:r>
                      <a:r>
                        <a:rPr lang="en-US" dirty="0"/>
                        <a:t> 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7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Ayotide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Amplified 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Gbemisola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Elite 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3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Gladys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Resonance 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9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Heralds 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Opeyemi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Shutterbox</a:t>
                      </a:r>
                      <a:r>
                        <a:rPr lang="en-US" dirty="0"/>
                        <a:t> 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1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Amiables</a:t>
                      </a:r>
                      <a:r>
                        <a:rPr lang="en-US" dirty="0"/>
                        <a:t> 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2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993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981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766" y="1628905"/>
            <a:ext cx="5515452" cy="3543039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40076102-95E4-4027-8BCB-78C5CB4E1FE7}"/>
              </a:ext>
            </a:extLst>
          </p:cNvPr>
          <p:cNvSpPr txBox="1">
            <a:spLocks/>
          </p:cNvSpPr>
          <p:nvPr/>
        </p:nvSpPr>
        <p:spPr>
          <a:xfrm>
            <a:off x="1056583" y="1820713"/>
            <a:ext cx="4036333" cy="300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Click on </a:t>
            </a:r>
            <a:r>
              <a:rPr lang="en-US" sz="2000" b="1" dirty="0"/>
              <a:t>Service Teams.</a:t>
            </a:r>
          </a:p>
          <a:p>
            <a:pPr algn="just"/>
            <a:r>
              <a:rPr lang="en-US" sz="2000" dirty="0"/>
              <a:t>There are two options: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Team Heads</a:t>
            </a:r>
            <a:r>
              <a:rPr lang="en-US" sz="2000" dirty="0"/>
              <a:t> for service team heads, and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Teams Pastor</a:t>
            </a:r>
            <a:r>
              <a:rPr lang="en-US" sz="2000" dirty="0"/>
              <a:t> for pastor-in-charge of service teams.</a:t>
            </a:r>
          </a:p>
          <a:p>
            <a:pPr algn="just"/>
            <a:r>
              <a:rPr lang="en-US" sz="2000" dirty="0"/>
              <a:t>Select the option that applies to you.</a:t>
            </a:r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97655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64C48-7670-4CAE-8EAE-D11049DF7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1048" y="438656"/>
            <a:ext cx="5498889" cy="3543039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2740BE1-E6A5-4A7D-8F64-0D93F5C18B85}"/>
              </a:ext>
            </a:extLst>
          </p:cNvPr>
          <p:cNvSpPr txBox="1">
            <a:spLocks/>
          </p:cNvSpPr>
          <p:nvPr/>
        </p:nvSpPr>
        <p:spPr>
          <a:xfrm>
            <a:off x="1056583" y="1820713"/>
            <a:ext cx="4036333" cy="300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Click on </a:t>
            </a:r>
            <a:r>
              <a:rPr lang="en-US" sz="2000" b="1" dirty="0"/>
              <a:t>Service Teams.</a:t>
            </a:r>
          </a:p>
          <a:p>
            <a:pPr algn="just"/>
            <a:r>
              <a:rPr lang="en-US" sz="2000" dirty="0"/>
              <a:t>There are two options: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Team Heads</a:t>
            </a:r>
            <a:r>
              <a:rPr lang="en-US" sz="2000" dirty="0"/>
              <a:t> for service team heads, and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1" dirty="0"/>
              <a:t>Teams Pastor</a:t>
            </a:r>
            <a:r>
              <a:rPr lang="en-US" sz="2000" dirty="0"/>
              <a:t> for pastor-in-charge of service teams.</a:t>
            </a:r>
          </a:p>
          <a:p>
            <a:pPr algn="just"/>
            <a:r>
              <a:rPr lang="en-US" sz="2000" dirty="0"/>
              <a:t>Select the option that applies to you.</a:t>
            </a:r>
          </a:p>
          <a:p>
            <a:pPr algn="just"/>
            <a:r>
              <a:rPr lang="en-US" sz="2000" dirty="0"/>
              <a:t>You will be directed to a portal that asks for your login credentials.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ACDC2-C76A-4391-AE8E-8DC23648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47" y="2830106"/>
            <a:ext cx="5488721" cy="35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5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DA1E-5330-462A-9099-BE618CB2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Team Heads</a:t>
            </a:r>
          </a:p>
        </p:txBody>
      </p:sp>
    </p:spTree>
    <p:extLst>
      <p:ext uri="{BB962C8B-B14F-4D97-AF65-F5344CB8AC3E}">
        <p14:creationId xmlns:p14="http://schemas.microsoft.com/office/powerpoint/2010/main" val="2776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79" y="2568641"/>
            <a:ext cx="8277528" cy="39525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tables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The table with team members data is loaded with a </a:t>
            </a:r>
            <a:r>
              <a:rPr lang="en-US" sz="2200" i="1" dirty="0"/>
              <a:t>maximum of 10 people per page. </a:t>
            </a:r>
            <a:r>
              <a:rPr lang="en-US" sz="2200" dirty="0"/>
              <a:t>You can see more people by clicking the arrow symbols on the table. Comment column is editable for comments; phone number and email address columns are editable for updates</a:t>
            </a:r>
          </a:p>
          <a:p>
            <a:pPr algn="l"/>
            <a:r>
              <a:rPr lang="en-US" sz="2200" dirty="0"/>
              <a:t>Second, click on the </a:t>
            </a:r>
            <a:r>
              <a:rPr lang="en-US" sz="2200" b="1" dirty="0"/>
              <a:t>yellow mark button </a:t>
            </a:r>
            <a:r>
              <a:rPr lang="en-US" sz="2200" dirty="0"/>
              <a:t>to mark team members as either </a:t>
            </a:r>
            <a:r>
              <a:rPr lang="en-US" sz="2200" i="1" dirty="0"/>
              <a:t>present, absent or blank (unknown).</a:t>
            </a:r>
            <a:endParaRPr lang="en-US" sz="2200" dirty="0"/>
          </a:p>
          <a:p>
            <a:pPr algn="l"/>
            <a:r>
              <a:rPr lang="en-US" sz="2200" dirty="0"/>
              <a:t>Entries are automatically saved, however, click on </a:t>
            </a:r>
            <a:r>
              <a:rPr lang="en-US" sz="2200" b="1" dirty="0"/>
              <a:t>refresh table after your session </a:t>
            </a:r>
            <a:r>
              <a:rPr lang="en-US" sz="2200" dirty="0"/>
              <a:t>to view your updates.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48821" y="3294043"/>
            <a:ext cx="6025096" cy="48474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7965195" y="5640636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3448821" y="6121890"/>
            <a:ext cx="1429768" cy="220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8135012" y="2757995"/>
            <a:ext cx="442783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79605" y="2881106"/>
            <a:ext cx="555407" cy="3961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7751891" y="6102027"/>
            <a:ext cx="59524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pages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8347132" y="5860973"/>
            <a:ext cx="332947" cy="3710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5521715" y="6102027"/>
            <a:ext cx="595239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refresh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3"/>
            <a:endCxn id="19" idx="3"/>
          </p:cNvCxnSpPr>
          <p:nvPr/>
        </p:nvCxnSpPr>
        <p:spPr>
          <a:xfrm flipH="1">
            <a:off x="4878589" y="6225138"/>
            <a:ext cx="643126" cy="69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8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1016" y="2568641"/>
            <a:ext cx="8275723" cy="39525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report </a:t>
            </a:r>
            <a:r>
              <a:rPr lang="en-US" sz="1200" dirty="0"/>
              <a:t>(best viewed on PC)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team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team members are present.</a:t>
            </a:r>
          </a:p>
          <a:p>
            <a:pPr algn="l"/>
            <a:r>
              <a:rPr lang="en-US" sz="2200" dirty="0"/>
              <a:t>Below is a summary paragraph of the statistics.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99473" y="3974189"/>
            <a:ext cx="345414" cy="443576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5397826" y="3848520"/>
            <a:ext cx="2197967" cy="251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7622451" y="3849635"/>
            <a:ext cx="1741881" cy="346342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4083991" y="4115357"/>
            <a:ext cx="75133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Team members in church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stCxn id="8" idx="3"/>
            <a:endCxn id="17" idx="3"/>
          </p:cNvCxnSpPr>
          <p:nvPr/>
        </p:nvCxnSpPr>
        <p:spPr>
          <a:xfrm flipH="1" flipV="1">
            <a:off x="3844887" y="4195977"/>
            <a:ext cx="239104" cy="196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5879046" y="4507340"/>
            <a:ext cx="12355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Expandable frames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6496808" y="4099857"/>
            <a:ext cx="1" cy="40748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CAA5E8-37A2-4BE3-BAF0-4695CBCE3247}"/>
              </a:ext>
            </a:extLst>
          </p:cNvPr>
          <p:cNvSpPr txBox="1"/>
          <p:nvPr/>
        </p:nvSpPr>
        <p:spPr>
          <a:xfrm flipH="1">
            <a:off x="8143572" y="4584716"/>
            <a:ext cx="89145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Team attendance percentage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1857E4-9961-4DF6-890A-B4DEC1CFABC0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493391" y="4195977"/>
            <a:ext cx="95906" cy="3887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BAE052-7FD8-4979-BCC4-5630D6A07585}"/>
              </a:ext>
            </a:extLst>
          </p:cNvPr>
          <p:cNvSpPr/>
          <p:nvPr/>
        </p:nvSpPr>
        <p:spPr>
          <a:xfrm>
            <a:off x="5397825" y="4933503"/>
            <a:ext cx="2197967" cy="251337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3B717-88C5-4C95-9C47-B86D60FECDE8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6496808" y="4761256"/>
            <a:ext cx="1" cy="1722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78" y="2568641"/>
            <a:ext cx="8266708" cy="39525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200" dirty="0"/>
              <a:t>(best viewed on PC)</a:t>
            </a:r>
            <a:endParaRPr lang="en-US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 </a:t>
            </a:r>
          </a:p>
          <a:p>
            <a:pPr algn="l"/>
            <a:r>
              <a:rPr lang="en-US" sz="2200" dirty="0"/>
              <a:t>There are four tabs: attendance trends, dedicated team, team-in-progress and ICU team.</a:t>
            </a:r>
          </a:p>
          <a:p>
            <a:pPr algn="l"/>
            <a:r>
              <a:rPr lang="en-US" sz="2200" i="1" dirty="0"/>
              <a:t>Attendance trends </a:t>
            </a:r>
            <a:r>
              <a:rPr lang="en-US" sz="2200" dirty="0"/>
              <a:t>show </a:t>
            </a:r>
            <a:r>
              <a:rPr lang="en-US" sz="2200" b="1" dirty="0"/>
              <a:t>the number of attendees in your team over the selected period</a:t>
            </a:r>
            <a:r>
              <a:rPr lang="en-US" sz="2200" dirty="0"/>
              <a:t>. On the left, the </a:t>
            </a:r>
            <a:r>
              <a:rPr lang="en-US" sz="2200" i="1" dirty="0"/>
              <a:t>average attendance over that period is shown</a:t>
            </a:r>
            <a:r>
              <a:rPr lang="en-US" sz="2200" dirty="0"/>
              <a:t>.</a:t>
            </a:r>
          </a:p>
          <a:p>
            <a:pPr algn="l"/>
            <a:r>
              <a:rPr lang="en-US" sz="2200" i="1" dirty="0"/>
              <a:t>Dedicated team </a:t>
            </a:r>
            <a:r>
              <a:rPr lang="en-US" sz="2200" dirty="0"/>
              <a:t>lists people in your team with </a:t>
            </a:r>
            <a:r>
              <a:rPr lang="en-US" sz="2200" b="1" dirty="0"/>
              <a:t>more than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Team-in-progress </a:t>
            </a:r>
            <a:r>
              <a:rPr lang="en-US" sz="2200" dirty="0"/>
              <a:t>lists people in your team with </a:t>
            </a:r>
            <a:r>
              <a:rPr lang="en-US" sz="2200" b="1" dirty="0"/>
              <a:t>50 to 70%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ICU team </a:t>
            </a:r>
            <a:r>
              <a:rPr lang="en-US" sz="2200" dirty="0"/>
              <a:t>lists people in your team with </a:t>
            </a:r>
            <a:r>
              <a:rPr lang="en-US" sz="2200" b="1" dirty="0"/>
              <a:t>less than 50% attendance </a:t>
            </a:r>
            <a:r>
              <a:rPr lang="en-US" sz="2200" dirty="0"/>
              <a:t>each.</a:t>
            </a:r>
          </a:p>
          <a:p>
            <a:pPr algn="l"/>
            <a:r>
              <a:rPr lang="en-US" sz="2200" i="1" dirty="0"/>
              <a:t>Please pay extra care and attention to your team in progress and ICU team.</a:t>
            </a:r>
            <a:endParaRPr lang="en-US" sz="22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5AE54-A4A6-4B2E-BA00-260CC6738D5E}"/>
              </a:ext>
            </a:extLst>
          </p:cNvPr>
          <p:cNvSpPr/>
          <p:nvPr/>
        </p:nvSpPr>
        <p:spPr>
          <a:xfrm>
            <a:off x="3472533" y="4722966"/>
            <a:ext cx="803276" cy="4197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ECFAAD-0DE1-45F7-8310-A8FBD63E7AB7}"/>
              </a:ext>
            </a:extLst>
          </p:cNvPr>
          <p:cNvSpPr/>
          <p:nvPr/>
        </p:nvSpPr>
        <p:spPr>
          <a:xfrm>
            <a:off x="4997016" y="3919859"/>
            <a:ext cx="1499794" cy="474968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C311F-2656-41CC-A099-398CDB49B445}"/>
              </a:ext>
            </a:extLst>
          </p:cNvPr>
          <p:cNvSpPr/>
          <p:nvPr/>
        </p:nvSpPr>
        <p:spPr>
          <a:xfrm>
            <a:off x="7904565" y="3937931"/>
            <a:ext cx="1670301" cy="456896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7333BD-7636-4E89-B750-0E0139F2CAB4}"/>
              </a:ext>
            </a:extLst>
          </p:cNvPr>
          <p:cNvSpPr txBox="1"/>
          <p:nvPr/>
        </p:nvSpPr>
        <p:spPr>
          <a:xfrm flipH="1">
            <a:off x="4138081" y="5591972"/>
            <a:ext cx="8032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Average attendance over selected period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97DBDC-9668-4D14-97F2-9B86A37959E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874171" y="5142739"/>
            <a:ext cx="665548" cy="4485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6BB4AA-AD07-4DB5-A088-CF3577E3B67C}"/>
              </a:ext>
            </a:extLst>
          </p:cNvPr>
          <p:cNvSpPr txBox="1"/>
          <p:nvPr/>
        </p:nvSpPr>
        <p:spPr>
          <a:xfrm flipH="1">
            <a:off x="6669040" y="3067806"/>
            <a:ext cx="123552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Selected period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EB05AD-676C-41A6-8BBA-5748E0A407BB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flipH="1">
            <a:off x="5746913" y="3321722"/>
            <a:ext cx="1539889" cy="5981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53B717-88C5-4C95-9C47-B86D60FECDE8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7286802" y="3321722"/>
            <a:ext cx="1452914" cy="616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A80B99-43BE-41DC-A08C-D3AAF1E7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086" y="2577252"/>
            <a:ext cx="8266708" cy="393529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8A3DC1D-73B1-4B55-9CE8-88905C567537}"/>
              </a:ext>
            </a:extLst>
          </p:cNvPr>
          <p:cNvSpPr txBox="1">
            <a:spLocks/>
          </p:cNvSpPr>
          <p:nvPr/>
        </p:nvSpPr>
        <p:spPr>
          <a:xfrm>
            <a:off x="1035993" y="657069"/>
            <a:ext cx="3047998" cy="1463040"/>
          </a:xfrm>
          <a:prstGeom prst="rect">
            <a:avLst/>
          </a:prstGeom>
          <a:ln>
            <a:solidFill>
              <a:srgbClr val="FFC535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/>
              <a:t>Sidebar Options:</a:t>
            </a:r>
          </a:p>
          <a:p>
            <a:pPr marL="685800" indent="-6858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Attendance trends </a:t>
            </a:r>
            <a:r>
              <a:rPr lang="en-US" sz="1200" dirty="0"/>
              <a:t>(best viewed on PC)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046FB0-D25B-4CB2-877D-FB24AD52C1B5}"/>
              </a:ext>
            </a:extLst>
          </p:cNvPr>
          <p:cNvSpPr txBox="1">
            <a:spLocks/>
          </p:cNvSpPr>
          <p:nvPr/>
        </p:nvSpPr>
        <p:spPr>
          <a:xfrm>
            <a:off x="4654295" y="336839"/>
            <a:ext cx="6858000" cy="20743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First, select a </a:t>
            </a:r>
            <a:r>
              <a:rPr lang="en-US" sz="2200" i="1" dirty="0"/>
              <a:t>date that corresponds to a Sunday.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left</a:t>
            </a:r>
            <a:r>
              <a:rPr lang="en-US" sz="2200" dirty="0"/>
              <a:t>, your </a:t>
            </a:r>
            <a:r>
              <a:rPr lang="en-US" sz="2200" b="1" dirty="0"/>
              <a:t>total team members in church for the selected Sunday</a:t>
            </a:r>
            <a:r>
              <a:rPr lang="en-US" sz="2200" dirty="0"/>
              <a:t>, with a comparison to last week directly underneath (green arrow is an increase; red is a decrease), is shown.</a:t>
            </a:r>
          </a:p>
          <a:p>
            <a:pPr algn="l"/>
            <a:r>
              <a:rPr lang="en-US" sz="2200" dirty="0"/>
              <a:t>In the </a:t>
            </a:r>
            <a:r>
              <a:rPr lang="en-US" sz="2200" i="1" dirty="0"/>
              <a:t>middle</a:t>
            </a:r>
            <a:r>
              <a:rPr lang="en-US" sz="2200" dirty="0"/>
              <a:t>, the attendance table and chart is shown in an </a:t>
            </a:r>
            <a:r>
              <a:rPr lang="en-US" sz="2200" i="1" dirty="0"/>
              <a:t>expandable frame </a:t>
            </a:r>
            <a:r>
              <a:rPr lang="en-US" sz="2200" dirty="0"/>
              <a:t>with numbers present, absent and blank (unknown).</a:t>
            </a:r>
          </a:p>
          <a:p>
            <a:pPr algn="l"/>
            <a:r>
              <a:rPr lang="en-US" sz="2200" dirty="0"/>
              <a:t>On the </a:t>
            </a:r>
            <a:r>
              <a:rPr lang="en-US" sz="2200" i="1" dirty="0"/>
              <a:t>right</a:t>
            </a:r>
            <a:r>
              <a:rPr lang="en-US" sz="2200" dirty="0"/>
              <a:t>, the</a:t>
            </a:r>
            <a:r>
              <a:rPr lang="en-US" sz="2200" b="1" dirty="0"/>
              <a:t> percentage of attendees</a:t>
            </a:r>
            <a:r>
              <a:rPr lang="en-US" sz="2200" dirty="0"/>
              <a:t> is shown. A congratulatory message is displayed if </a:t>
            </a:r>
            <a:r>
              <a:rPr lang="en-US" sz="2200" i="1" dirty="0"/>
              <a:t>more than 70% of your team members are present.</a:t>
            </a:r>
          </a:p>
          <a:p>
            <a:pPr algn="l"/>
            <a:r>
              <a:rPr lang="en-US" sz="2200" dirty="0"/>
              <a:t>Below is a summary paragraph of the statistics.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18B17DB-E40E-40AD-9776-F7A54955A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FFC53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F0FAB-08C2-4384-A050-E9D2CF32EE3A}"/>
              </a:ext>
            </a:extLst>
          </p:cNvPr>
          <p:cNvSpPr/>
          <p:nvPr/>
        </p:nvSpPr>
        <p:spPr>
          <a:xfrm>
            <a:off x="1534579" y="2984992"/>
            <a:ext cx="1594211" cy="584473"/>
          </a:xfrm>
          <a:prstGeom prst="rect">
            <a:avLst/>
          </a:prstGeom>
          <a:noFill/>
          <a:ln>
            <a:solidFill>
              <a:srgbClr val="FFC5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DB32A9-3B2F-4F2F-B71C-DEC6A3356AF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2331685" y="2120109"/>
            <a:ext cx="202736" cy="864883"/>
          </a:xfrm>
          <a:prstGeom prst="straightConnector1">
            <a:avLst/>
          </a:prstGeom>
          <a:ln w="28575">
            <a:solidFill>
              <a:srgbClr val="FFC5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2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1973</Words>
  <Application>Microsoft Office PowerPoint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Service Teams User Manual</vt:lpstr>
      <vt:lpstr>PowerPoint Presentation</vt:lpstr>
      <vt:lpstr>PowerPoint Presentation</vt:lpstr>
      <vt:lpstr>PowerPoint Presentation</vt:lpstr>
      <vt:lpstr>Service Team Heads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Pastor-in-charge (Service Teams)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 Credentials</vt:lpstr>
      <vt:lpstr>Universal Password is: untilmyjobisdone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Olowoye, Itunuoluwa</dc:creator>
  <cp:lastModifiedBy>Olowoye, Itunuoluwa</cp:lastModifiedBy>
  <cp:revision>21</cp:revision>
  <dcterms:created xsi:type="dcterms:W3CDTF">2023-03-11T21:21:53Z</dcterms:created>
  <dcterms:modified xsi:type="dcterms:W3CDTF">2023-03-12T00:00:11Z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2023-03-11T21:57:57Z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f3eae012-b6ea-4c15-80c5-c267709e7dc0</vt:lpwstr>
  </property>
  <property fmtid="{D5CDD505-2E9C-101B-9397-08002B2CF9AE}" pid="8" name="MSIP_Label_ea60d57e-af5b-4752-ac57-3e4f28ca11dc_ContentBits">
    <vt:lpwstr>0</vt:lpwstr>
  </property>
</Properties>
</file>