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2" r:id="rId4"/>
    <p:sldId id="268" r:id="rId5"/>
    <p:sldId id="287" r:id="rId6"/>
    <p:sldId id="288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F0B4D6-3FF4-4A9C-AA75-5B082C5F14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70468-87A5-4D8B-8782-49C5018642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CB99-507E-4303-9113-971F9577A511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FFE9A-8A65-4F9D-93FD-32A366F546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DA8C6-6013-4A29-A2E0-92F9CC86FC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31C11-3BF9-440F-B90B-2DB8DBC9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72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A6B52-99CE-4ABA-905D-42F9A07DA09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8834-E94E-43AF-8580-5CEE0BA7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1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8834-E94E-43AF-8580-5CEE0BA788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8834-E94E-43AF-8580-5CEE0BA788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4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E54F-BC88-4B89-BA98-922637AAD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DE61D-8691-46B8-BE75-4FF00C52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A694-47BF-49C4-8042-06CD34C2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8A0D2-8876-4D9B-8025-3EB8FA3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9F37-6E4C-4B1F-836F-180C0DAA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8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FC3A-BE17-498B-9138-B4E55AE3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A21B5-BD71-4B3D-BA67-86C2755F9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99E8-09AF-4BBC-88A2-3C0BEADE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EEF3-06CC-44E4-B6B4-AB2D8D42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0B4D-0451-4C36-B5CE-0E8429D5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6A711-C0E8-439F-8E04-CB52928C0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BAB0D-5EF5-4578-84D3-DF116AA2B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81E6-2E88-456E-89BC-920E3814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83A9D-8910-4EB1-AA36-8BEEE25B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552D-061B-4E73-B240-93219B27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705A-FD9B-4D35-84E2-3DCF2867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519C-2B99-4164-AB2A-960CCA6C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5F91-6D2C-422E-8074-F5A24EC5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FAAFC-39A1-4F5A-8916-B2444847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B98B-B6CF-4277-B7D4-9CF76922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421B-2E5A-4617-87F4-9198191B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79A8-4D7C-40DC-B4F1-63FB5D59B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CA56-243E-4A49-8246-B37029B0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9836-7DCD-4DF9-AD4D-BA851647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B16F-1053-47F1-A589-808A0F61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29DC-E62E-4F1E-983B-42824209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C13A-EC70-4730-9BE8-4EAB5CD5F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CAE1A-5724-40F8-852F-2814021E2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DAD5C-9B38-4DDA-BBE8-CD2A18CE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9D0D-45DC-447E-8CA8-AD0367C7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7C212-9FBB-4F96-BBCC-5F9C9293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82CB-0CB4-4E88-8AA1-B01857B3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C3BC8-A3BA-4915-9012-E23E4B57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2789C-BA60-481D-BAB1-AEDF2C8B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B63CE-4D11-4F85-9AAE-B8EEEBAD8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7C153-F51C-4F69-9D33-FFF8D576A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D0FD5-6D45-446E-AECD-741C8DB8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F5238-1E42-47D8-9FA2-8B93686E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6A119-46CD-4DAB-B4EB-CF19700D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B261-0397-4973-BD72-37560D17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7B066-BB81-4E74-B818-BB7E2419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97474-DE60-4CBB-A97C-02C1FDB4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6B53D-E4E8-4A44-AAB8-C199915A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C4C75-75AB-4FD7-BA66-42545C64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98851-8153-4E24-A5A4-7525F673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8196D-45E7-4E93-B367-40DE66D1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B792-6F98-4711-9125-CD0CCACD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B64D-509F-4C3D-8FDF-0AD86AD4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444B5-8F89-4082-8169-420AFCFBA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C0C79-C908-4D22-8556-2BAF1025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7ADD3-DB20-451E-AD9D-CB54174F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B5904-1715-4E91-8C91-2432C2FD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6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54-1047-42C7-B2D8-8E5D87FF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3531D-59EB-4861-9257-76049B8D8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B6ED4-D15E-4D53-AB53-B39A1385A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F3B9A-9093-487C-950B-C14D0AE6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C7EE2-8E73-418C-9424-15305A19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96C1F-7C35-4AEF-983D-87EDC2FC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2333-4B11-459A-A3C0-F1C46F09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3760A-C189-4C27-936B-7AE4A2CA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BDC8-D49E-471F-8FF7-58505BB8E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ACC0-A6ED-4F68-A5DF-E909BA67E1E5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61EDD-42C9-4A13-9F75-209689A6E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C7FF-D5BE-48D3-B8A7-E3DC1AD3B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.ly/TheNewDataOp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4ED85-C18F-4399-A341-50807F8D9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700" dirty="0"/>
              <a:t>Heralds User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2E60-7472-40E1-BE85-8274BAAF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/>
              <a:t>Access the portal through </a:t>
            </a:r>
            <a:r>
              <a:rPr lang="en-US" sz="1600" dirty="0">
                <a:hlinkClick r:id="rId2"/>
              </a:rPr>
              <a:t>https://bit.ly/TheNewDataOps</a:t>
            </a:r>
            <a:r>
              <a:rPr lang="en-US" sz="1600" dirty="0"/>
              <a:t> </a:t>
            </a:r>
          </a:p>
          <a:p>
            <a:pPr algn="l"/>
            <a:r>
              <a:rPr lang="en-US" sz="1600" dirty="0"/>
              <a:t>Works best on a PC; limited functionality on mobile.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CD07F5F-2B13-4F66-848E-B4113C1D8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8" y="1657506"/>
            <a:ext cx="7608304" cy="3613944"/>
          </a:xfrm>
          <a:prstGeom prst="rect">
            <a:avLst/>
          </a:prstGeom>
        </p:spPr>
      </p:pic>
      <p:sp>
        <p:nvSpPr>
          <p:cNvPr id="69" name="Rectangle 6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2E60-7472-40E1-BE85-8274BAAF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583" y="1820713"/>
            <a:ext cx="4036333" cy="3002018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Click on </a:t>
            </a:r>
            <a:r>
              <a:rPr lang="en-US" sz="2000" b="1" dirty="0"/>
              <a:t>Heralds.</a:t>
            </a:r>
          </a:p>
          <a:p>
            <a:pPr algn="just"/>
            <a:r>
              <a:rPr lang="en-US" sz="2000" dirty="0"/>
              <a:t>You will be directed to a portal that asks for your login credentials.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64C48-7670-4CAE-8EAE-D11049DF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2" y="1628905"/>
            <a:ext cx="5536001" cy="35430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9AFE34E-F009-43DC-A2FA-9E570AF02120}"/>
              </a:ext>
            </a:extLst>
          </p:cNvPr>
          <p:cNvSpPr/>
          <p:nvPr/>
        </p:nvSpPr>
        <p:spPr>
          <a:xfrm>
            <a:off x="6533003" y="3951858"/>
            <a:ext cx="1178805" cy="1200839"/>
          </a:xfrm>
          <a:prstGeom prst="rect">
            <a:avLst/>
          </a:prstGeom>
          <a:noFill/>
          <a:ln w="19050"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2740BE1-E6A5-4A7D-8F64-0D93F5C18B85}"/>
              </a:ext>
            </a:extLst>
          </p:cNvPr>
          <p:cNvSpPr txBox="1">
            <a:spLocks/>
          </p:cNvSpPr>
          <p:nvPr/>
        </p:nvSpPr>
        <p:spPr>
          <a:xfrm>
            <a:off x="1056583" y="1820713"/>
            <a:ext cx="4036333" cy="300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Click on </a:t>
            </a:r>
            <a:r>
              <a:rPr lang="en-US" sz="2000" b="1" dirty="0"/>
              <a:t>Heralds.</a:t>
            </a:r>
          </a:p>
          <a:p>
            <a:pPr algn="just"/>
            <a:r>
              <a:rPr lang="en-US" sz="2000" dirty="0"/>
              <a:t>You will be directed to a portal that asks for your login credentials.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ACDC2-C76A-4391-AE8E-8DC236487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7923" y="1566338"/>
            <a:ext cx="5456912" cy="351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5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ation Pastors</a:t>
            </a:r>
          </a:p>
        </p:txBody>
      </p:sp>
    </p:spTree>
    <p:extLst>
      <p:ext uri="{BB962C8B-B14F-4D97-AF65-F5344CB8AC3E}">
        <p14:creationId xmlns:p14="http://schemas.microsoft.com/office/powerpoint/2010/main" val="27760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579" y="2587610"/>
            <a:ext cx="8277528" cy="391458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 new record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There are two tabs: one to </a:t>
            </a:r>
            <a:r>
              <a:rPr lang="en-US" sz="2200" b="1" dirty="0"/>
              <a:t>add new records </a:t>
            </a:r>
            <a:r>
              <a:rPr lang="en-US" sz="2200" dirty="0"/>
              <a:t>and another to </a:t>
            </a:r>
            <a:r>
              <a:rPr lang="en-US" sz="2200" b="1" dirty="0"/>
              <a:t>see previous records.</a:t>
            </a:r>
            <a:endParaRPr lang="en-US" sz="2200" dirty="0"/>
          </a:p>
          <a:p>
            <a:pPr algn="l"/>
            <a:r>
              <a:rPr lang="en-US" sz="2200" dirty="0"/>
              <a:t>In the </a:t>
            </a:r>
            <a:r>
              <a:rPr lang="en-US" sz="2200" b="1" dirty="0"/>
              <a:t>Add new record </a:t>
            </a:r>
            <a:r>
              <a:rPr lang="en-US" sz="2200" dirty="0"/>
              <a:t>tab, fill in the hall count for the day.</a:t>
            </a:r>
          </a:p>
          <a:p>
            <a:pPr algn="l"/>
            <a:r>
              <a:rPr lang="en-US" sz="2200" dirty="0"/>
              <a:t>If children are excluded from the check-in database, please count them separately in the </a:t>
            </a:r>
            <a:r>
              <a:rPr lang="en-US" sz="2200" i="1" dirty="0"/>
              <a:t>hall count children </a:t>
            </a:r>
            <a:r>
              <a:rPr lang="en-US" sz="2200" dirty="0"/>
              <a:t>input tab.</a:t>
            </a:r>
          </a:p>
          <a:p>
            <a:pPr algn="l"/>
            <a:r>
              <a:rPr lang="en-US" sz="2200" dirty="0"/>
              <a:t>Click on save table after your session to save the record.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3790347" y="3371162"/>
            <a:ext cx="6025096" cy="48474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3790347" y="5978669"/>
            <a:ext cx="1429768" cy="220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8476538" y="2835114"/>
            <a:ext cx="44278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921131" y="2958225"/>
            <a:ext cx="555407" cy="3961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5863241" y="5958806"/>
            <a:ext cx="59523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3"/>
            <a:endCxn id="19" idx="3"/>
          </p:cNvCxnSpPr>
          <p:nvPr/>
        </p:nvCxnSpPr>
        <p:spPr>
          <a:xfrm flipH="1">
            <a:off x="5220115" y="6081917"/>
            <a:ext cx="643126" cy="69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12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676" y="2587610"/>
            <a:ext cx="8259333" cy="391458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Tab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 new record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There are two tabs: one to </a:t>
            </a:r>
            <a:r>
              <a:rPr lang="en-US" sz="2200" b="1" dirty="0"/>
              <a:t>add new records </a:t>
            </a:r>
            <a:r>
              <a:rPr lang="en-US" sz="2200" dirty="0"/>
              <a:t>and another to </a:t>
            </a:r>
            <a:r>
              <a:rPr lang="en-US" sz="2200" b="1" dirty="0"/>
              <a:t>see previous records.</a:t>
            </a:r>
            <a:endParaRPr lang="en-US" sz="2200" dirty="0"/>
          </a:p>
          <a:p>
            <a:pPr algn="l"/>
            <a:r>
              <a:rPr lang="en-US" sz="2200" dirty="0"/>
              <a:t>In the </a:t>
            </a:r>
            <a:r>
              <a:rPr lang="en-US" sz="2200" b="1" dirty="0"/>
              <a:t>View previous records </a:t>
            </a:r>
            <a:r>
              <a:rPr lang="en-US" sz="2200" dirty="0"/>
              <a:t>tab, you can see previous entries from your installation’s hall count.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3790347" y="3371162"/>
            <a:ext cx="6025096" cy="48474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8476538" y="2835114"/>
            <a:ext cx="44278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921131" y="2958225"/>
            <a:ext cx="555407" cy="3961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1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Login Credentials</a:t>
            </a:r>
          </a:p>
        </p:txBody>
      </p:sp>
    </p:spTree>
    <p:extLst>
      <p:ext uri="{BB962C8B-B14F-4D97-AF65-F5344CB8AC3E}">
        <p14:creationId xmlns:p14="http://schemas.microsoft.com/office/powerpoint/2010/main" val="323275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rgbClr val="FFC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31A71-C245-47FD-898E-F95F210A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Universal Password is: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b="1" dirty="0" err="1">
                <a:solidFill>
                  <a:schemeClr val="bg1"/>
                </a:solidFill>
              </a:rPr>
              <a:t>untilmyjobisdone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40FACCC-366B-45B6-8268-6B9BED522DE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09562263"/>
              </p:ext>
            </p:extLst>
          </p:nvPr>
        </p:nvGraphicFramePr>
        <p:xfrm>
          <a:off x="5294377" y="3058160"/>
          <a:ext cx="518160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1432">
                  <a:extLst>
                    <a:ext uri="{9D8B030D-6E8A-4147-A177-3AD203B41FA5}">
                      <a16:colId xmlns:a16="http://schemas.microsoft.com/office/drawing/2014/main" val="1845870003"/>
                    </a:ext>
                  </a:extLst>
                </a:gridCol>
                <a:gridCol w="3260168">
                  <a:extLst>
                    <a:ext uri="{9D8B030D-6E8A-4147-A177-3AD203B41FA5}">
                      <a16:colId xmlns:a16="http://schemas.microsoft.com/office/drawing/2014/main" val="3847122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4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Yetunde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Heralds Ikeja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7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498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981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218</Words>
  <Application>Microsoft Office PowerPoint</Application>
  <PresentationFormat>Widescreen</PresentationFormat>
  <Paragraphs>32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Heralds User Manual</vt:lpstr>
      <vt:lpstr>PowerPoint Presentation</vt:lpstr>
      <vt:lpstr>PowerPoint Presentation</vt:lpstr>
      <vt:lpstr>Nation Pastors</vt:lpstr>
      <vt:lpstr>PowerPoint Presentation</vt:lpstr>
      <vt:lpstr>PowerPoint Presentation</vt:lpstr>
      <vt:lpstr>Login Credentials</vt:lpstr>
      <vt:lpstr>Universal Password is: untilmyjobisdone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Olowoye, Itunuoluwa</dc:creator>
  <cp:lastModifiedBy>Olowoye, Itunuoluwa</cp:lastModifiedBy>
  <cp:revision>28</cp:revision>
  <dcterms:created xsi:type="dcterms:W3CDTF">2023-03-11T21:21:53Z</dcterms:created>
  <dcterms:modified xsi:type="dcterms:W3CDTF">2023-04-02T01:19:02Z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2023-03-11T21:57:57Z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f3eae012-b6ea-4c15-80c5-c267709e7dc0</vt:lpwstr>
  </property>
  <property fmtid="{D5CDD505-2E9C-101B-9397-08002B2CF9AE}" pid="8" name="MSIP_Label_ea60d57e-af5b-4752-ac57-3e4f28ca11dc_ContentBits">
    <vt:lpwstr>0</vt:lpwstr>
  </property>
</Properties>
</file>