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5" r:id="rId5"/>
    <p:sldId id="296" r:id="rId6"/>
    <p:sldId id="297" r:id="rId7"/>
    <p:sldId id="298" r:id="rId8"/>
    <p:sldId id="273" r:id="rId9"/>
    <p:sldId id="274" r:id="rId10"/>
    <p:sldId id="275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345" y="721360"/>
            <a:ext cx="9211945" cy="1710690"/>
          </a:xfrm>
        </p:spPr>
        <p:txBody>
          <a:bodyPr/>
          <a:p>
            <a:pPr algn="ctr"/>
            <a:r>
              <a:rPr lang="en-US" sz="4800" b="1">
                <a:latin typeface="Bahnschrift SemiBold" panose="020B0502040204020203" charset="0"/>
                <a:cs typeface="Bahnschrift SemiBold" panose="020B0502040204020203" charset="0"/>
              </a:rPr>
              <a:t>Pizza Sales Data Analysis using SQL</a:t>
            </a:r>
            <a:endParaRPr lang="en-US" sz="4800" b="1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56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Identify the highest-priced pizza.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pizza_types.name, pizzas.price AS Max_Price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pizzas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JOIN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pizza_types ON pizzas.pizza_type_id = pizza_types.pizza_type_id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ORDER BY pizzas.price DESC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LIMIT 1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5080" y="4166235"/>
            <a:ext cx="2094230" cy="749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Identify the most common pizza size ordered.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pizzas.size, COUNT(order_detail.order_detail_id)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order_detail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JOIN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pizzas ON pizzas.pizza_id = order_detail.pizza_id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GROUP BY pizzas.size</a:t>
            </a:r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8105" y="3531235"/>
            <a:ext cx="2616200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List the top 5 most ordered pizza types along with their quantities.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ROUND(SUM(order_detail.quanity * pizzas.price),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    2) AS Total_Revenue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order_detail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JOIN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pizzas ON order_detail.pizza_id = pizzas.pizza_id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55" y="3593465"/>
            <a:ext cx="2381250" cy="1226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List the top 5 most ordered pizza types along with their quantities.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06336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pizza_types.name, COUNT(order_detail.quanity) as Quantity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order_detail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JOIN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pizzas ON pizzas.pizza_id = order_detail.pizza_id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JOIN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pizza_types ON pizzas.pizza_type_id = pizza_types.pizza_type_id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GROUP BY pizza_types.name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order by Quantity desc limit 5</a:t>
            </a:r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175" y="5147945"/>
            <a:ext cx="2577465" cy="1442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921067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Join the necessary tables to find the total quantity of each pizza category ordered.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SELECT 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pizza_types.category,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COUNT(order_detail.quanity) AS Quantity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FROM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pizza_types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    JOIN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pizzas ON pizzas.pizza_type_id = pizza_types.pizza_type_id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    JOIN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    order_detail ON pizzas.pizza_id = order_detail.pizza_id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GROUP BY pizza_types.category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ORDER BY Quantity DESC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600">
                <a:latin typeface="+mj-lt"/>
                <a:cs typeface="+mj-lt"/>
                <a:sym typeface="+mn-ea"/>
              </a:rPr>
              <a:t>LIMIT 5</a:t>
            </a:r>
            <a:endParaRPr lang="en-US" sz="1600"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0" y="5047615"/>
            <a:ext cx="2626360" cy="1149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Determine the distribution of orders by hour of the day.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HOUR(order_time) AS Hours, COUNT(order_id) AS Total_Order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orders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GROUP BY HOUR(order_time)</a:t>
            </a:r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980" y="3429000"/>
            <a:ext cx="1852295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Join relevant tables to find the category-wise distribution of pizzas.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category,count(name)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 pizza_types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group by category</a:t>
            </a:r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2494915"/>
            <a:ext cx="230060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908240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 Group the orders by date and calculate the average number of pizzas ordered per day.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round(AVG(Total_Order),0) AS average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(SELECT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orders.order_date, SUM(order_detail.quanity) AS Total_Order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orders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JOIN order_detail ON orders.order_id = order_detail.order_id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GROUP BY orders.order_date) AS order_per_day;</a:t>
            </a:r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8275" y="4694555"/>
            <a:ext cx="1558290" cy="1132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Determine the top 3 most ordered pizza types based on revenue.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SELECT 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pizza_types.name,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ROUND(SUM(order_detail.quanity * pizzas.price),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    2) AS revenue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FROM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pizza_types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pizzas ON pizzas.pizza_type_id = pizza_types.pizza_type_id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order_detail ON pizzas.pizza_id = order_detail.pizza_id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GROUP BY pizza_types.name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ORDER BY revenue DESC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LIMIT 3</a:t>
            </a:r>
            <a:endParaRPr lang="en-US" sz="14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5080" y="4686935"/>
            <a:ext cx="3061335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Calculate the percentage contribution of each pizza type to total revenue.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20445"/>
            <a:ext cx="5619750" cy="4478655"/>
          </a:xfrm>
        </p:spPr>
        <p:txBody>
          <a:bodyPr/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SELECT 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pizza_types.category,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Round(SUM(order_detail.quanity * pizzas.price) / 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(SELECT SUM(order_detail.quanity * pizzas.price)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FROM order_detail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pizzas ON order_detail.pizza_id = pizzas.pizza_id)*100,2) as revenue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FROM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pizza_types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pizzas ON pizzas.pizza_type_id = pizza_types.pizza_type_id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order_detail ON pizzas.pizza_id = order_detail.pizza_id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GROUP BY pizza_types.category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ORDER BY revenue DESC</a:t>
            </a:r>
            <a:endParaRPr lang="en-US" sz="14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5080" y="5203825"/>
            <a:ext cx="2294255" cy="1220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345" y="721360"/>
            <a:ext cx="2961640" cy="933450"/>
          </a:xfrm>
        </p:spPr>
        <p:txBody>
          <a:bodyPr/>
          <a:p>
            <a:pPr algn="ctr"/>
            <a:r>
              <a:rPr lang="en-US" sz="3200" b="1">
                <a:latin typeface="Arial Black" panose="020B0A04020102020204" charset="0"/>
                <a:cs typeface="Arial Black" panose="020B0A04020102020204" charset="0"/>
              </a:rPr>
              <a:t>Introduction</a:t>
            </a:r>
            <a:br>
              <a:rPr lang="en-US" sz="3200" b="1">
                <a:latin typeface="Arial Black" panose="020B0A04020102020204" charset="0"/>
                <a:cs typeface="Arial Black" panose="020B0A04020102020204" charset="0"/>
              </a:rPr>
            </a:br>
            <a:endParaRPr 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125" y="1307465"/>
            <a:ext cx="5619750" cy="4478655"/>
          </a:xfrm>
        </p:spPr>
        <p:txBody>
          <a:bodyPr/>
          <a:p>
            <a:pPr algn="just"/>
            <a:r>
              <a:rPr lang="en-US" sz="2400">
                <a:latin typeface="+mj-lt"/>
                <a:cs typeface="+mj-lt"/>
                <a:sym typeface="+mn-ea"/>
              </a:rPr>
              <a:t>This project involves analyzing pizza sales data to uncover key business insights using SQL. The analysis covers total revenue, most popular pizza types, and sales trends, providing a comprehensive overview of customer preferences and performance metrics.</a:t>
            </a:r>
            <a:endParaRPr lang="en-US" sz="2400"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9348470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Determine the top 3 most ordered pizza types based on revenue for each pizza category.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189990"/>
            <a:ext cx="6108700" cy="4478655"/>
          </a:xfrm>
        </p:spPr>
        <p:txBody>
          <a:bodyPr/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select category,name,revenue,ran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from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(select category,name,revenue,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RANK() OVER(partition by category order by revenue desc) as ran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from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(SELECT 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pizza_types.category,pizza_types.name,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ROUND(SUM(order_detail.quanity * pizzas.price),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    2) AS revenue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FROM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pizza_types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pizzas ON pizzas.pizza_type_id = pizza_types.pizza_type_id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    JOIN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latin typeface="+mj-lt"/>
                <a:cs typeface="+mj-lt"/>
                <a:sym typeface="+mn-ea"/>
              </a:rPr>
              <a:t>    order_detail ON pizzas.pizza_id = order_detail.pizza_id</a:t>
            </a:r>
            <a:endParaRPr lang="en-US" sz="14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GROUP BY pizza_types.name,pizza_types.category</a:t>
            </a:r>
            <a:endParaRPr lang="en-US" sz="14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ORDER BY revenue DESC) as a) as b</a:t>
            </a:r>
            <a:endParaRPr lang="en-US" sz="140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algn="just"/>
            <a:r>
              <a:rPr lang="en-US" sz="140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where ran&lt;=3</a:t>
            </a:r>
            <a:r>
              <a:rPr lang="en-US" sz="1400">
                <a:latin typeface="+mj-lt"/>
                <a:cs typeface="+mj-lt"/>
                <a:sym typeface="+mn-ea"/>
              </a:rPr>
              <a:t>;</a:t>
            </a:r>
            <a:endParaRPr lang="en-US" sz="14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6640" y="5550535"/>
            <a:ext cx="334010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444500"/>
            <a:ext cx="3524250" cy="933450"/>
          </a:xfrm>
        </p:spPr>
        <p:txBody>
          <a:bodyPr/>
          <a:p>
            <a:pPr algn="ctr"/>
            <a:r>
              <a:rPr lang="en-US" sz="3200" b="1">
                <a:latin typeface="Arial Black" panose="020B0A04020102020204" charset="0"/>
                <a:cs typeface="Arial Black" panose="020B0A04020102020204" charset="0"/>
              </a:rPr>
              <a:t>ORDERS .CSV</a:t>
            </a:r>
            <a:br>
              <a:rPr lang="en-US" sz="3200" b="1">
                <a:latin typeface="Arial Black" panose="020B0A04020102020204" charset="0"/>
                <a:cs typeface="Arial Black" panose="020B0A04020102020204" charset="0"/>
              </a:rPr>
            </a:br>
            <a:endParaRPr 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6459855" y="1460500"/>
          <a:ext cx="4436745" cy="3258820"/>
        </p:xfrm>
        <a:graphic>
          <a:graphicData uri="http://schemas.openxmlformats.org/drawingml/2006/table">
            <a:tbl>
              <a:tblPr/>
              <a:tblGrid>
                <a:gridCol w="2218690"/>
                <a:gridCol w="1108710"/>
                <a:gridCol w="1109345"/>
              </a:tblGrid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order_id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date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time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11:38:36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11:57:40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12:12:28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12:16:31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12:21:30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12:29:36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3385">
                <a:tc>
                  <a:txBody>
                    <a:bodyPr/>
                    <a:p>
                      <a:pPr marL="6350" indent="0" algn="l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7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1/1/2015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r" fontAlgn="ctr"/>
                      <a:r>
                        <a:rPr sz="2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12:50:37</a:t>
                      </a:r>
                      <a:endParaRPr sz="2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315" y="295275"/>
            <a:ext cx="5328920" cy="933450"/>
          </a:xfrm>
        </p:spPr>
        <p:txBody>
          <a:bodyPr/>
          <a:p>
            <a:pPr algn="ctr"/>
            <a:r>
              <a:rPr lang="en-US" sz="3200" b="1">
                <a:latin typeface="Arial Black" panose="020B0A04020102020204" charset="0"/>
                <a:cs typeface="Arial Black" panose="020B0A04020102020204" charset="0"/>
              </a:rPr>
              <a:t>ORDERS_DETAIL.CSV</a:t>
            </a:r>
            <a:br>
              <a:rPr lang="en-US" sz="3200" b="1">
                <a:latin typeface="Arial Black" panose="020B0A04020102020204" charset="0"/>
                <a:cs typeface="Arial Black" panose="020B0A04020102020204" charset="0"/>
              </a:rPr>
            </a:br>
            <a:endParaRPr 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6404610" y="1049655"/>
          <a:ext cx="5642610" cy="3689350"/>
        </p:xfrm>
        <a:graphic>
          <a:graphicData uri="http://schemas.openxmlformats.org/drawingml/2006/table">
            <a:tbl>
              <a:tblPr/>
              <a:tblGrid>
                <a:gridCol w="1672590"/>
                <a:gridCol w="1168400"/>
                <a:gridCol w="1294130"/>
                <a:gridCol w="1507490"/>
              </a:tblGrid>
              <a:tr h="295910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order_details_id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order_id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pizza_id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quantity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hawaiian_m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7835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classic_dlx_m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five_cheese_l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5910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ital_supr_l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mexicana_m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5910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thai_ckn_l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960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7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ital_supr_m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8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prsc_argla_l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9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ital_supr_m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4325"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10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ital_supr_m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6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endParaRPr sz="16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345" y="721360"/>
            <a:ext cx="2961640" cy="933450"/>
          </a:xfrm>
        </p:spPr>
        <p:txBody>
          <a:bodyPr/>
          <a:p>
            <a:pPr algn="ctr"/>
            <a:r>
              <a:rPr lang="en-US" sz="3200" b="1">
                <a:latin typeface="Arial Black" panose="020B0A04020102020204" charset="0"/>
                <a:cs typeface="Arial Black" panose="020B0A04020102020204" charset="0"/>
              </a:rPr>
              <a:t>PIZZAS.CSV</a:t>
            </a:r>
            <a:br>
              <a:rPr lang="en-US" sz="3200" b="1">
                <a:latin typeface="Arial Black" panose="020B0A04020102020204" charset="0"/>
                <a:cs typeface="Arial Black" panose="020B0A04020102020204" charset="0"/>
              </a:rPr>
            </a:br>
            <a:endParaRPr 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6649720" y="1247140"/>
          <a:ext cx="5335270" cy="4363720"/>
        </p:xfrm>
        <a:graphic>
          <a:graphicData uri="http://schemas.openxmlformats.org/drawingml/2006/table">
            <a:tbl>
              <a:tblPr/>
              <a:tblGrid>
                <a:gridCol w="1917065"/>
                <a:gridCol w="1139190"/>
                <a:gridCol w="1139825"/>
                <a:gridCol w="1139190"/>
              </a:tblGrid>
              <a:tr h="539750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pizza_id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pizza_type_id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size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price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bbq_ckn_s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9585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bbq_ckn_m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9585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bbq_ckn_l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L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5910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cali_ckn_s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5910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cali_ckn_m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5910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cali_ckn_l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L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9585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ckn_alfredo_s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12.75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ckn_alfredo_m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M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16.75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9585"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ckn_alfredo_l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L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4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20.75</a:t>
                      </a:r>
                      <a:endParaRPr sz="14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770" y="374015"/>
            <a:ext cx="4420235" cy="933450"/>
          </a:xfrm>
        </p:spPr>
        <p:txBody>
          <a:bodyPr/>
          <a:p>
            <a:pPr algn="ctr"/>
            <a:r>
              <a:rPr lang="en-US" sz="3200" b="1">
                <a:latin typeface="Arial Black" panose="020B0A04020102020204" charset="0"/>
                <a:cs typeface="Arial Black" panose="020B0A04020102020204" charset="0"/>
              </a:rPr>
              <a:t>PIZZA_TYPES.CSV</a:t>
            </a:r>
            <a:br>
              <a:rPr lang="en-US" sz="3200" b="1">
                <a:latin typeface="Arial Black" panose="020B0A04020102020204" charset="0"/>
                <a:cs typeface="Arial Black" panose="020B0A04020102020204" charset="0"/>
              </a:rPr>
            </a:br>
            <a:endParaRPr 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4018915" y="1307465"/>
          <a:ext cx="10064750" cy="2929890"/>
        </p:xfrm>
        <a:graphic>
          <a:graphicData uri="http://schemas.openxmlformats.org/drawingml/2006/table">
            <a:tbl>
              <a:tblPr/>
              <a:tblGrid>
                <a:gridCol w="908050"/>
                <a:gridCol w="1360805"/>
                <a:gridCol w="826135"/>
                <a:gridCol w="6969760"/>
              </a:tblGrid>
              <a:tr h="173990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pizza_type_id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name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category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ingredients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7660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bbq_ckn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Barbecue Chicken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Barbecued Chicken, Red Peppers, Green Peppers, Tomatoes, Red Onions, Barbecue Sauce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702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cali_ckn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California Chicken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Chicken, Artichoke, Spinach, Garlic, Jalapeno Peppers, Fontina Cheese, Gouda Cheese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702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ckn_alfredo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Chicken Alfredo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Chicken, Red Onions, Red Peppers, Mushrooms, Asiago Cheese, Alfredo Sauce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336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ckn_pesto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Chicken Pesto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Chicken, Tomatoes, Red Peppers, Spinach, Garlic, Pesto Sauce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7660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southw_ckn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Southwest Chicken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Chicken, Tomatoes, Red Peppers, Red Onions, Jalapeno Peppers, Corn, Cilantro, Chipotle Sauce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336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thai_ckn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Thai Chicken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Chicken, Pineapple, Tomatoes, Red Peppers, Thai Sweet Chilli Sauce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70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big_meat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Big Meat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Bacon, Pepperoni, Italian Sausage, Chorizo Sausage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336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classic_dlx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Classic Deluxe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Pepperoni, Mushrooms, Red Onions, Red Peppers, Bacon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336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hawaiian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Hawaiian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Sliced Ham, Pineapple, Mozzarella Cheese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3365"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ital_cpcllo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The Italian Capocollo Pizza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Classic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l" fontAlgn="ctr"/>
                      <a:r>
                        <a:rPr sz="1000" b="0" i="0">
                          <a:solidFill>
                            <a:schemeClr val="bg1"/>
                          </a:solidFill>
                          <a:latin typeface="Calibri" panose="020F0502020204030204"/>
                          <a:ea typeface="Calibri" panose="020F0502020204030204"/>
                        </a:rPr>
                        <a:t>Capocollo, Red Peppers, Tomatoes, Goat Cheese, Garlic, Oregano</a:t>
                      </a:r>
                      <a:endParaRPr sz="1000" b="0" i="0">
                        <a:solidFill>
                          <a:schemeClr val="bg1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345" y="721360"/>
            <a:ext cx="2961640" cy="933450"/>
          </a:xfrm>
        </p:spPr>
        <p:txBody>
          <a:bodyPr/>
          <a:p>
            <a:pPr algn="ctr"/>
            <a:r>
              <a:rPr lang="en-US" sz="3200" b="1">
                <a:latin typeface="Arial Black" panose="020B0A04020102020204" charset="0"/>
                <a:cs typeface="Arial Black" panose="020B0A04020102020204" charset="0"/>
              </a:rPr>
              <a:t>Import CSV File</a:t>
            </a:r>
            <a:br>
              <a:rPr lang="en-US" sz="3200" b="1">
                <a:latin typeface="Arial Black" panose="020B0A04020102020204" charset="0"/>
                <a:cs typeface="Arial Black" panose="020B0A04020102020204" charset="0"/>
              </a:rPr>
            </a:br>
            <a:endParaRPr 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-- TO ADD csv file to sql first make data base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CREATE DATABASE example;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-- then right click on tables and import project wizard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-- but if file is too large then make a table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create table orders(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order_id int not null,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order_date date not null,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order_time time not null,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primary key (order_id))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-- then right click on orders and import project wizard</a:t>
            </a:r>
            <a:endParaRPr lang="en-US" sz="1800"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5" y="151130"/>
            <a:ext cx="750887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Retrieve the total number of orders placed.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COUNT(order_id)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orders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0495" y="2756535"/>
            <a:ext cx="225806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55" y="151130"/>
            <a:ext cx="8071485" cy="933450"/>
          </a:xfrm>
        </p:spPr>
        <p:txBody>
          <a:bodyPr/>
          <a:p>
            <a:pPr algn="ctr"/>
            <a:r>
              <a:rPr lang="en-US" sz="2400" b="1">
                <a:latin typeface="Arial Black" panose="020B0A04020102020204" charset="0"/>
                <a:cs typeface="Arial Black" panose="020B0A04020102020204" charset="0"/>
              </a:rPr>
              <a:t>Calculate the total revenue generated from pizza sales.</a:t>
            </a:r>
            <a:endParaRPr 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080" y="1084580"/>
            <a:ext cx="5619750" cy="4478655"/>
          </a:xfrm>
        </p:spPr>
        <p:txBody>
          <a:bodyPr/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SELECT 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ROUND(SUM(order_detail.quanity * pizzas.price),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    2) AS Total_Revenue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FROM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order_detail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    JOIN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r>
              <a:rPr lang="en-US" sz="1800">
                <a:latin typeface="+mj-lt"/>
                <a:cs typeface="+mj-lt"/>
                <a:sym typeface="+mn-ea"/>
              </a:rPr>
              <a:t>    pizzas ON order_detail.pizza_id = pizzas.pizza_id</a:t>
            </a:r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  <a:p>
            <a:pPr algn="just"/>
            <a:endParaRPr lang="en-US" sz="1800">
              <a:latin typeface="+mj-lt"/>
              <a:cs typeface="+mj-lt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370" y="3526790"/>
            <a:ext cx="1885315" cy="678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49*260"/>
  <p:tag name="TABLE_ENDDRAG_RECT" val="372*136*349*260"/>
</p:tagLst>
</file>

<file path=ppt/tags/tag2.xml><?xml version="1.0" encoding="utf-8"?>
<p:tagLst xmlns:p="http://schemas.openxmlformats.org/presentationml/2006/main">
  <p:tag name="TABLE_ENDDRAG_ORIGIN_RECT" val="572*279"/>
  <p:tag name="TABLE_ENDDRAG_RECT" val="345*122*572*279"/>
</p:tagLst>
</file>

<file path=ppt/tags/tag3.xml><?xml version="1.0" encoding="utf-8"?>
<p:tagLst xmlns:p="http://schemas.openxmlformats.org/presentationml/2006/main">
  <p:tag name="TABLE_ENDDRAG_ORIGIN_RECT" val="448*333"/>
  <p:tag name="TABLE_ENDDRAG_RECT" val="345*157*448*333"/>
</p:tagLst>
</file>

<file path=ppt/tags/tag4.xml><?xml version="1.0" encoding="utf-8"?>
<p:tagLst xmlns:p="http://schemas.openxmlformats.org/presentationml/2006/main">
  <p:tag name="TABLE_ENDDRAG_ORIGIN_RECT" val="792*262"/>
  <p:tag name="TABLE_ENDDRAG_RECT" val="119*117*792*262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6238</Words>
  <Application>WPS Presentation</Application>
  <PresentationFormat>Widescreen</PresentationFormat>
  <Paragraphs>496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Bahnschrift SemiBold</vt:lpstr>
      <vt:lpstr>Calibri</vt:lpstr>
      <vt:lpstr>Data Pie Charts</vt:lpstr>
      <vt:lpstr>PowerPoint 演示文稿</vt:lpstr>
      <vt:lpstr>Pizza Sales Data Analysis using SQL</vt:lpstr>
      <vt:lpstr>Introduction </vt:lpstr>
      <vt:lpstr>Introduction </vt:lpstr>
      <vt:lpstr>Introduction </vt:lpstr>
      <vt:lpstr>Introduction </vt:lpstr>
      <vt:lpstr>Introduction </vt:lpstr>
      <vt:lpstr>Import CSV File </vt:lpstr>
      <vt:lpstr>Import CSV File </vt:lpstr>
      <vt:lpstr>Calculate the total revenue generated from pizza sales.</vt:lpstr>
      <vt:lpstr>Calculate the total revenue generated from pizza sales.</vt:lpstr>
      <vt:lpstr>Calculate the total revenue generated from pizza sales.</vt:lpstr>
      <vt:lpstr>Calculate the total revenue generated from pizza sales.</vt:lpstr>
      <vt:lpstr>Calculate the total revenue generated from pizza sales.</vt:lpstr>
      <vt:lpstr>Calculate the total revenue generated from pizza sales.</vt:lpstr>
      <vt:lpstr>Determine the distribution of orders by hour of the day.</vt:lpstr>
      <vt:lpstr>Determine the distribution of orders by hour of the day.</vt:lpstr>
      <vt:lpstr>Determine the distribution of orders by hour of the day.</vt:lpstr>
      <vt:lpstr>Determine the distribution of orders by hour of the day.</vt:lpstr>
      <vt:lpstr>Determine the distribution of orders by hour of the day.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Data Analysis using SQL</dc:title>
  <dc:creator>hst</dc:creator>
  <cp:lastModifiedBy>hst</cp:lastModifiedBy>
  <cp:revision>2</cp:revision>
  <dcterms:created xsi:type="dcterms:W3CDTF">2024-08-23T15:11:44Z</dcterms:created>
  <dcterms:modified xsi:type="dcterms:W3CDTF">2024-08-23T15:28:00Z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BEABA20320734D6889AE912FE52273C9_11</vt:lpwstr>
  </property>
  <property fmtid="{D5CDD505-2E9C-101B-9397-08002B2CF9AE}" pid="3" name="KSOProductBuildVer">
    <vt:lpwstr>1033-12.2.0.17545</vt:lpwstr>
  </property>
</Properties>
</file>