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 id="265" r:id="rId11"/>
    <p:sldId id="258"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71500" y="1842770"/>
            <a:ext cx="11231245" cy="1586230"/>
          </a:xfrm>
        </p:spPr>
        <p:txBody>
          <a:bodyPr/>
          <a:p>
            <a:r>
              <a:rPr lang="en-US" sz="4000" b="1">
                <a:latin typeface="Bahnschrift SemiBold" panose="020B0502040204020203" charset="0"/>
                <a:cs typeface="Bahnschrift SemiBold" panose="020B0502040204020203" charset="0"/>
              </a:rPr>
              <a:t>Comprehensive E-commerce Sales Analysis using SQL</a:t>
            </a:r>
            <a:endParaRPr lang="en-US" sz="4000" b="1">
              <a:latin typeface="Bahnschrift SemiBold" panose="020B0502040204020203" charset="0"/>
              <a:cs typeface="Bahnschrift SemiBold"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370" y="-76200"/>
            <a:ext cx="4650740" cy="1586230"/>
          </a:xfrm>
        </p:spPr>
        <p:txBody>
          <a:bodyPr/>
          <a:p>
            <a:r>
              <a:rPr lang="en-US" sz="4000" b="1">
                <a:latin typeface="Bahnschrift SemiBold" panose="020B0502040204020203" charset="0"/>
                <a:cs typeface="Bahnschrift SemiBold" panose="020B0502040204020203" charset="0"/>
              </a:rPr>
              <a:t>PYTHON TO SQL</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593725" y="1749425"/>
            <a:ext cx="3678555" cy="4047490"/>
          </a:xfrm>
        </p:spPr>
        <p:txBody>
          <a:bodyPr/>
          <a:p>
            <a:r>
              <a:rPr lang="en-US" sz="1000"/>
              <a:t>import pandas as pd</a:t>
            </a:r>
            <a:endParaRPr lang="en-US" sz="1000"/>
          </a:p>
          <a:p>
            <a:r>
              <a:rPr lang="en-US" sz="1000"/>
              <a:t>import mysql.connector</a:t>
            </a:r>
            <a:endParaRPr lang="en-US" sz="1000"/>
          </a:p>
          <a:p>
            <a:r>
              <a:rPr lang="en-US" sz="1000"/>
              <a:t>import os</a:t>
            </a:r>
            <a:endParaRPr lang="en-US" sz="1000"/>
          </a:p>
          <a:p>
            <a:endParaRPr lang="en-US" sz="1000"/>
          </a:p>
          <a:p>
            <a:r>
              <a:rPr lang="en-US" sz="1000"/>
              <a:t># List of CSV files and their corresponding table names</a:t>
            </a:r>
            <a:endParaRPr lang="en-US" sz="1000"/>
          </a:p>
          <a:p>
            <a:r>
              <a:rPr lang="en-US" sz="1000"/>
              <a:t>csv_files = [</a:t>
            </a:r>
            <a:endParaRPr lang="en-US" sz="1000"/>
          </a:p>
          <a:p>
            <a:r>
              <a:rPr lang="en-US" sz="1000"/>
              <a:t>    ('customers.csv', 'customers'),</a:t>
            </a:r>
            <a:endParaRPr lang="en-US" sz="1000"/>
          </a:p>
          <a:p>
            <a:r>
              <a:rPr lang="en-US" sz="1000"/>
              <a:t>    ('orders.csv', 'orders'),</a:t>
            </a:r>
            <a:endParaRPr lang="en-US" sz="1000"/>
          </a:p>
          <a:p>
            <a:r>
              <a:rPr lang="en-US" sz="1000"/>
              <a:t>    ('sellers.csv', 'sellers'),</a:t>
            </a:r>
            <a:endParaRPr lang="en-US" sz="1000"/>
          </a:p>
          <a:p>
            <a:r>
              <a:rPr lang="en-US" sz="1000"/>
              <a:t>    ('products.csv', 'products'),</a:t>
            </a:r>
            <a:endParaRPr lang="en-US" sz="1000"/>
          </a:p>
          <a:p>
            <a:r>
              <a:rPr lang="en-US" sz="1000"/>
              <a:t>    ('geolocation.csv', 'geolocation'),</a:t>
            </a:r>
            <a:endParaRPr lang="en-US" sz="1000"/>
          </a:p>
          <a:p>
            <a:r>
              <a:rPr lang="en-US" sz="1000"/>
              <a:t>    ('payments.csv', 'payments'),</a:t>
            </a:r>
            <a:endParaRPr lang="en-US" sz="1000"/>
          </a:p>
          <a:p>
            <a:r>
              <a:rPr lang="en-US" sz="1000"/>
              <a:t>    ('order_items.csv', 'order_items')# Added payments.csv for specific handling</a:t>
            </a:r>
            <a:endParaRPr lang="en-US" sz="1000"/>
          </a:p>
          <a:p>
            <a:r>
              <a:rPr lang="en-US" sz="1000"/>
              <a:t>]</a:t>
            </a:r>
            <a:endParaRPr lang="en-US" sz="1000"/>
          </a:p>
          <a:p>
            <a:endParaRPr lang="en-US" sz="1000"/>
          </a:p>
          <a:p>
            <a:r>
              <a:rPr lang="en-US" sz="1000"/>
              <a:t># Connect to the MySQL database</a:t>
            </a:r>
            <a:endParaRPr lang="en-US" sz="1000"/>
          </a:p>
          <a:p>
            <a:r>
              <a:rPr lang="en-US" sz="1000"/>
              <a:t>conn = mysql.connector.connect(</a:t>
            </a:r>
            <a:endParaRPr lang="en-US" sz="1000"/>
          </a:p>
          <a:p>
            <a:r>
              <a:rPr lang="en-US" sz="1000"/>
              <a:t>    host='localhost',</a:t>
            </a:r>
            <a:endParaRPr lang="en-US" sz="1000"/>
          </a:p>
          <a:p>
            <a:r>
              <a:rPr lang="en-US" sz="1000"/>
              <a:t>    user='root',</a:t>
            </a:r>
            <a:endParaRPr lang="en-US" sz="1000"/>
          </a:p>
          <a:p>
            <a:r>
              <a:rPr lang="en-US" sz="1000"/>
              <a:t>    password='Ali242.@com',</a:t>
            </a:r>
            <a:endParaRPr lang="en-US" sz="1000"/>
          </a:p>
          <a:p>
            <a:r>
              <a:rPr lang="en-US" sz="1000"/>
              <a:t>    database='E_Commerce_Sales_Dataset'</a:t>
            </a:r>
            <a:endParaRPr lang="en-US" sz="1000"/>
          </a:p>
          <a:p>
            <a:r>
              <a:rPr lang="en-US" sz="1000"/>
              <a:t>)</a:t>
            </a:r>
            <a:endParaRPr lang="en-US" sz="1000"/>
          </a:p>
          <a:p>
            <a:r>
              <a:rPr lang="en-US" sz="1000"/>
              <a:t>cursor = conn.cursor()</a:t>
            </a:r>
            <a:endParaRPr lang="en-US" sz="1000"/>
          </a:p>
          <a:p>
            <a:endParaRPr lang="en-US" sz="1000"/>
          </a:p>
          <a:p>
            <a:r>
              <a:rPr lang="en-US" sz="1000"/>
              <a:t># Folder containing the CSV files</a:t>
            </a:r>
            <a:endParaRPr lang="en-US" sz="1000"/>
          </a:p>
          <a:p>
            <a:r>
              <a:rPr lang="en-US" sz="1000"/>
              <a:t>folder_path = 'C:/Users/hst/Desktop/Data analytics/sql+python project'</a:t>
            </a:r>
            <a:endParaRPr lang="en-US" sz="1000"/>
          </a:p>
          <a:p>
            <a:endParaRPr lang="en-US" sz="1000"/>
          </a:p>
          <a:p>
            <a:endParaRPr lang="en-US" sz="1000"/>
          </a:p>
        </p:txBody>
      </p:sp>
      <p:sp>
        <p:nvSpPr>
          <p:cNvPr id="4" name="Subtitle 2"/>
          <p:cNvSpPr>
            <a:spLocks noGrp="1"/>
          </p:cNvSpPr>
          <p:nvPr/>
        </p:nvSpPr>
        <p:spPr>
          <a:xfrm>
            <a:off x="4272280" y="1510030"/>
            <a:ext cx="3678555" cy="4825365"/>
          </a:xfrm>
          <a:prstGeom prst="rect">
            <a:avLst/>
          </a:prstGeom>
          <a:noFill/>
          <a:ln w="9525">
            <a:noFill/>
          </a:ln>
        </p:spPr>
        <p:txBody>
          <a:bodyPr anchor="ctr" anchorCtr="1"/>
          <a:lstStyle>
            <a:lvl1pPr marL="0" indent="0" algn="l" rtl="0" fontAlgn="base">
              <a:spcBef>
                <a:spcPct val="20000"/>
              </a:spcBef>
              <a:spcAft>
                <a:spcPct val="0"/>
              </a:spcAft>
              <a:buFontTx/>
              <a:buNone/>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a:sym typeface="+mn-ea"/>
              </a:rPr>
              <a:t>def get_sql_type(dtype):</a:t>
            </a:r>
            <a:endParaRPr lang="en-US" sz="1000"/>
          </a:p>
          <a:p>
            <a:r>
              <a:rPr lang="en-US" sz="1000">
                <a:sym typeface="+mn-ea"/>
              </a:rPr>
              <a:t>    if pd.api.types.is_integer_dtype(dtype):</a:t>
            </a:r>
            <a:endParaRPr lang="en-US" sz="1000"/>
          </a:p>
          <a:p>
            <a:r>
              <a:rPr lang="en-US" sz="1000">
                <a:sym typeface="+mn-ea"/>
              </a:rPr>
              <a:t>        return 'INT'</a:t>
            </a:r>
            <a:endParaRPr lang="en-US" sz="1000"/>
          </a:p>
          <a:p>
            <a:r>
              <a:rPr lang="en-US" sz="1000">
                <a:sym typeface="+mn-ea"/>
              </a:rPr>
              <a:t>    elif pd.api.types.is_float_dtype(dtype):</a:t>
            </a:r>
            <a:endParaRPr lang="en-US" sz="1000"/>
          </a:p>
          <a:p>
            <a:r>
              <a:rPr lang="en-US" sz="1000">
                <a:sym typeface="+mn-ea"/>
              </a:rPr>
              <a:t>        return 'FLOAT'</a:t>
            </a:r>
            <a:endParaRPr lang="en-US" sz="1000"/>
          </a:p>
          <a:p>
            <a:r>
              <a:rPr lang="en-US" sz="1000">
                <a:sym typeface="+mn-ea"/>
              </a:rPr>
              <a:t>    elif pd.api.types.is_bool_dtype(dtype):</a:t>
            </a:r>
            <a:endParaRPr lang="en-US" sz="1000"/>
          </a:p>
          <a:p>
            <a:r>
              <a:rPr lang="en-US" sz="1000">
                <a:sym typeface="+mn-ea"/>
              </a:rPr>
              <a:t>        return 'BOOLEAN'</a:t>
            </a:r>
            <a:endParaRPr lang="en-US" sz="1000"/>
          </a:p>
          <a:p>
            <a:r>
              <a:rPr lang="en-US" sz="1000">
                <a:sym typeface="+mn-ea"/>
              </a:rPr>
              <a:t>    elif pd.api.types.is_datetime64_any_dtype(dtype):</a:t>
            </a:r>
            <a:endParaRPr lang="en-US" sz="1000"/>
          </a:p>
          <a:p>
            <a:r>
              <a:rPr lang="en-US" sz="1000">
                <a:sym typeface="+mn-ea"/>
              </a:rPr>
              <a:t>        return 'DATETIME'</a:t>
            </a:r>
            <a:endParaRPr lang="en-US" sz="1000"/>
          </a:p>
          <a:p>
            <a:r>
              <a:rPr lang="en-US" sz="1000">
                <a:sym typeface="+mn-ea"/>
              </a:rPr>
              <a:t>    else:</a:t>
            </a:r>
            <a:endParaRPr lang="en-US" sz="1000"/>
          </a:p>
          <a:p>
            <a:r>
              <a:rPr lang="en-US" sz="1000">
                <a:sym typeface="+mn-ea"/>
              </a:rPr>
              <a:t>        return 'TEXT'</a:t>
            </a:r>
            <a:endParaRPr lang="en-US" sz="1000"/>
          </a:p>
          <a:p>
            <a:endParaRPr lang="en-US" sz="1000"/>
          </a:p>
          <a:p>
            <a:r>
              <a:rPr lang="en-US" sz="1000">
                <a:sym typeface="+mn-ea"/>
              </a:rPr>
              <a:t>for csv_file, table_name in csv_files:</a:t>
            </a:r>
            <a:endParaRPr lang="en-US" sz="1000"/>
          </a:p>
          <a:p>
            <a:r>
              <a:rPr lang="en-US" sz="1000">
                <a:sym typeface="+mn-ea"/>
              </a:rPr>
              <a:t>    file_path = os.path.join(folder_path, csv_file)</a:t>
            </a:r>
            <a:endParaRPr lang="en-US" sz="1000"/>
          </a:p>
          <a:p>
            <a:r>
              <a:rPr lang="en-US" sz="1000">
                <a:sym typeface="+mn-ea"/>
              </a:rPr>
              <a:t>    </a:t>
            </a:r>
            <a:endParaRPr lang="en-US" sz="1000"/>
          </a:p>
          <a:p>
            <a:r>
              <a:rPr lang="en-US" sz="1000">
                <a:sym typeface="+mn-ea"/>
              </a:rPr>
              <a:t>    # Read the CSV file into a pandas DataFrame</a:t>
            </a:r>
            <a:endParaRPr lang="en-US" sz="1000"/>
          </a:p>
          <a:p>
            <a:r>
              <a:rPr lang="en-US" sz="1000">
                <a:sym typeface="+mn-ea"/>
              </a:rPr>
              <a:t>    df = pd.read_csv(file_path)</a:t>
            </a:r>
            <a:endParaRPr lang="en-US" sz="1000"/>
          </a:p>
          <a:p>
            <a:r>
              <a:rPr lang="en-US" sz="1000">
                <a:sym typeface="+mn-ea"/>
              </a:rPr>
              <a:t>    </a:t>
            </a:r>
            <a:endParaRPr lang="en-US" sz="1000"/>
          </a:p>
          <a:p>
            <a:r>
              <a:rPr lang="en-US" sz="1000">
                <a:sym typeface="+mn-ea"/>
              </a:rPr>
              <a:t>    # Replace NaN with None to handle SQL NULL</a:t>
            </a:r>
            <a:endParaRPr lang="en-US" sz="1000"/>
          </a:p>
          <a:p>
            <a:r>
              <a:rPr lang="en-US" sz="1000">
                <a:sym typeface="+mn-ea"/>
              </a:rPr>
              <a:t>    df = df.where(pd.notnull(df), None)</a:t>
            </a:r>
            <a:endParaRPr lang="en-US" sz="1000"/>
          </a:p>
          <a:p>
            <a:r>
              <a:rPr lang="en-US" sz="1000">
                <a:sym typeface="+mn-ea"/>
              </a:rPr>
              <a:t>    </a:t>
            </a:r>
            <a:endParaRPr lang="en-US" sz="1000"/>
          </a:p>
          <a:p>
            <a:r>
              <a:rPr lang="en-US" sz="1000">
                <a:sym typeface="+mn-ea"/>
              </a:rPr>
              <a:t>    # Debugging: Check for NaN values</a:t>
            </a:r>
            <a:endParaRPr lang="en-US" sz="1000"/>
          </a:p>
          <a:p>
            <a:r>
              <a:rPr lang="en-US" sz="1000">
                <a:sym typeface="+mn-ea"/>
              </a:rPr>
              <a:t>    print(f"Processing {csv_file}")</a:t>
            </a:r>
            <a:endParaRPr lang="en-US" sz="1000"/>
          </a:p>
          <a:p>
            <a:r>
              <a:rPr lang="en-US" sz="1000">
                <a:sym typeface="+mn-ea"/>
              </a:rPr>
              <a:t>    print(f"NaN values before replacement:\n{df.isnull().sum()}\n")</a:t>
            </a:r>
            <a:endParaRPr lang="en-US" sz="1000"/>
          </a:p>
          <a:p>
            <a:endParaRPr lang="en-US" sz="1000"/>
          </a:p>
          <a:p>
            <a:r>
              <a:rPr lang="en-US" sz="1000">
                <a:sym typeface="+mn-ea"/>
              </a:rPr>
              <a:t>    # Clean column names</a:t>
            </a:r>
            <a:endParaRPr lang="en-US" sz="1000"/>
          </a:p>
          <a:p>
            <a:r>
              <a:rPr lang="en-US" sz="1000">
                <a:sym typeface="+mn-ea"/>
              </a:rPr>
              <a:t>    df.columns = [col.replace(' ', '_').replace('-', '_').replace('.', '_') for col in df.columns]</a:t>
            </a:r>
            <a:endParaRPr lang="en-US" sz="1000"/>
          </a:p>
          <a:p>
            <a:endParaRPr lang="en-US" sz="1000"/>
          </a:p>
          <a:p>
            <a:r>
              <a:rPr lang="en-US" sz="1000">
                <a:sym typeface="+mn-ea"/>
              </a:rPr>
              <a:t>    </a:t>
            </a:r>
            <a:endParaRPr lang="en-US" sz="1000">
              <a:sym typeface="+mn-ea"/>
            </a:endParaRPr>
          </a:p>
        </p:txBody>
      </p:sp>
      <p:sp>
        <p:nvSpPr>
          <p:cNvPr id="5" name="Subtitle 2"/>
          <p:cNvSpPr>
            <a:spLocks noGrp="1"/>
          </p:cNvSpPr>
          <p:nvPr/>
        </p:nvSpPr>
        <p:spPr>
          <a:xfrm>
            <a:off x="7950835" y="1344930"/>
            <a:ext cx="3678555" cy="4451985"/>
          </a:xfrm>
          <a:prstGeom prst="rect">
            <a:avLst/>
          </a:prstGeom>
          <a:noFill/>
          <a:ln w="9525">
            <a:noFill/>
          </a:ln>
        </p:spPr>
        <p:txBody>
          <a:bodyPr anchor="ctr" anchorCtr="1"/>
          <a:lstStyle>
            <a:lvl1pPr marL="0" indent="0" algn="l" rtl="0" fontAlgn="base">
              <a:spcBef>
                <a:spcPct val="20000"/>
              </a:spcBef>
              <a:spcAft>
                <a:spcPct val="0"/>
              </a:spcAft>
              <a:buFontTx/>
              <a:buNone/>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a:sym typeface="+mn-ea"/>
              </a:rPr>
              <a:t># Generate the CREATE TABLE statement with appropriate data types</a:t>
            </a:r>
            <a:endParaRPr lang="en-US" sz="1000"/>
          </a:p>
          <a:p>
            <a:r>
              <a:rPr lang="en-US" sz="1000">
                <a:sym typeface="+mn-ea"/>
              </a:rPr>
              <a:t>    columns = ', '.join([f'`{col}` {get_sql_type(df[col].dtype)}' for col in df.columns])</a:t>
            </a:r>
            <a:endParaRPr lang="en-US" sz="1000"/>
          </a:p>
          <a:p>
            <a:r>
              <a:rPr lang="en-US" sz="1000">
                <a:sym typeface="+mn-ea"/>
              </a:rPr>
              <a:t>    create_table_query = f'CREATE TABLE IF NOT EXISTS `{table_name}` ({columns})'</a:t>
            </a:r>
            <a:endParaRPr lang="en-US" sz="1000"/>
          </a:p>
          <a:p>
            <a:r>
              <a:rPr lang="en-US" sz="1000">
                <a:sym typeface="+mn-ea"/>
              </a:rPr>
              <a:t>    cursor.execute(create_table_query)</a:t>
            </a:r>
            <a:endParaRPr lang="en-US" sz="1000"/>
          </a:p>
          <a:p>
            <a:endParaRPr lang="en-US" sz="1000"/>
          </a:p>
          <a:p>
            <a:r>
              <a:rPr lang="en-US" sz="1000">
                <a:sym typeface="+mn-ea"/>
              </a:rPr>
              <a:t>    # Insert DataFrame data into the MySQL table</a:t>
            </a:r>
            <a:endParaRPr lang="en-US" sz="1000"/>
          </a:p>
          <a:p>
            <a:r>
              <a:rPr lang="en-US" sz="1000">
                <a:sym typeface="+mn-ea"/>
              </a:rPr>
              <a:t>    for _, row in df.iterrows():</a:t>
            </a:r>
            <a:endParaRPr lang="en-US" sz="1000"/>
          </a:p>
          <a:p>
            <a:r>
              <a:rPr lang="en-US" sz="1000">
                <a:sym typeface="+mn-ea"/>
              </a:rPr>
              <a:t>        # Convert row to tuple and handle NaN/None explicitly</a:t>
            </a:r>
            <a:endParaRPr lang="en-US" sz="1000"/>
          </a:p>
          <a:p>
            <a:r>
              <a:rPr lang="en-US" sz="1000">
                <a:sym typeface="+mn-ea"/>
              </a:rPr>
              <a:t>        values = tuple(None if pd.isna(x) else x for x in row)</a:t>
            </a:r>
            <a:endParaRPr lang="en-US" sz="1000"/>
          </a:p>
          <a:p>
            <a:r>
              <a:rPr lang="en-US" sz="1000">
                <a:sym typeface="+mn-ea"/>
              </a:rPr>
              <a:t>        sql = f"INSERT INTO `{table_name}` ({', '.join(['`' + col + '`' for col in df.columns])}) VALUES ({', '.join(['%s'] * len(row))})"</a:t>
            </a:r>
            <a:endParaRPr lang="en-US" sz="1000"/>
          </a:p>
          <a:p>
            <a:r>
              <a:rPr lang="en-US" sz="1000">
                <a:sym typeface="+mn-ea"/>
              </a:rPr>
              <a:t>        cursor.execute(sql, values)</a:t>
            </a:r>
            <a:endParaRPr lang="en-US" sz="1000"/>
          </a:p>
          <a:p>
            <a:endParaRPr lang="en-US" sz="1000"/>
          </a:p>
          <a:p>
            <a:r>
              <a:rPr lang="en-US" sz="1000">
                <a:sym typeface="+mn-ea"/>
              </a:rPr>
              <a:t>    # Commit the transaction for the current CSV file</a:t>
            </a:r>
            <a:endParaRPr lang="en-US" sz="1000"/>
          </a:p>
          <a:p>
            <a:r>
              <a:rPr lang="en-US" sz="1000">
                <a:sym typeface="+mn-ea"/>
              </a:rPr>
              <a:t>    conn.commit()</a:t>
            </a:r>
            <a:endParaRPr lang="en-US" sz="1000"/>
          </a:p>
          <a:p>
            <a:endParaRPr lang="en-US" sz="1000"/>
          </a:p>
          <a:p>
            <a:r>
              <a:rPr lang="en-US" sz="1000">
                <a:sym typeface="+mn-ea"/>
              </a:rPr>
              <a:t># Close the connection</a:t>
            </a:r>
            <a:endParaRPr lang="en-US" sz="1000"/>
          </a:p>
          <a:p>
            <a:r>
              <a:rPr lang="en-US" sz="1000">
                <a:sym typeface="+mn-ea"/>
              </a:rPr>
              <a:t>conn.close()</a:t>
            </a:r>
            <a:endParaRPr lang="en-US" sz="1000">
              <a:sym typeface="+mn-ea"/>
            </a:endParaRPr>
          </a:p>
          <a:p>
            <a:endParaRPr lang="en-US" sz="1000">
              <a:sym typeface="+mn-ea"/>
            </a:endParaRPr>
          </a:p>
          <a:p>
            <a:r>
              <a:rPr lang="en-US" sz="1000">
                <a:sym typeface="+mn-ea"/>
              </a:rPr>
              <a:t>pip install pandas</a:t>
            </a:r>
            <a:endParaRPr lang="en-US" sz="1000">
              <a:sym typeface="+mn-ea"/>
            </a:endParaRPr>
          </a:p>
          <a:p>
            <a:r>
              <a:rPr lang="en-US" sz="1000">
                <a:sym typeface="+mn-ea"/>
              </a:rPr>
              <a:t>pip install mysql-connector-python</a:t>
            </a:r>
            <a:endParaRPr lang="en-US" sz="1000">
              <a:sym typeface="+mn-ea"/>
            </a:endParaRPr>
          </a:p>
          <a:p>
            <a:r>
              <a:rPr lang="en-US" sz="1000">
                <a:sym typeface="+mn-ea"/>
              </a:rPr>
              <a:t>pip install matplotlib</a:t>
            </a:r>
            <a:endParaRPr lang="en-US" sz="1000">
              <a:sym typeface="+mn-ea"/>
            </a:endParaRPr>
          </a:p>
          <a:p>
            <a:r>
              <a:rPr lang="en-US" sz="1000">
                <a:sym typeface="+mn-ea"/>
              </a:rPr>
              <a:t>pip install seaborn</a:t>
            </a:r>
            <a:endParaRPr lang="en-US" sz="1000">
              <a:sym typeface="+mn-ea"/>
            </a:endParaRPr>
          </a:p>
          <a:p>
            <a:r>
              <a:rPr lang="en-US" sz="1000">
                <a:sym typeface="+mn-ea"/>
              </a:rPr>
              <a:t>cursor = conn.cursor()</a:t>
            </a:r>
            <a:endParaRPr lang="en-US" sz="10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370" y="-76200"/>
            <a:ext cx="4650740" cy="1586230"/>
          </a:xfrm>
        </p:spPr>
        <p:txBody>
          <a:bodyPr/>
          <a:p>
            <a:r>
              <a:rPr lang="en-US" sz="4000" b="1">
                <a:latin typeface="Bahnschrift SemiBold" panose="020B0502040204020203" charset="0"/>
                <a:cs typeface="Bahnschrift SemiBold" panose="020B0502040204020203" charset="0"/>
              </a:rPr>
              <a:t>Lets Solve Queries</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1115060" y="1163320"/>
            <a:ext cx="5595620" cy="4047490"/>
          </a:xfrm>
        </p:spPr>
        <p:txBody>
          <a:bodyPr/>
          <a:p>
            <a:r>
              <a:rPr lang="en-US" sz="1400"/>
              <a:t>import pandas as pd</a:t>
            </a:r>
            <a:endParaRPr lang="en-US" sz="1400"/>
          </a:p>
          <a:p>
            <a:r>
              <a:rPr lang="en-US" sz="1400"/>
              <a:t>import matplotlib.pyplot as plt</a:t>
            </a:r>
            <a:endParaRPr lang="en-US" sz="1400"/>
          </a:p>
          <a:p>
            <a:r>
              <a:rPr lang="en-US" sz="1400"/>
              <a:t>import seaborn as sns</a:t>
            </a:r>
            <a:endParaRPr lang="en-US" sz="1400"/>
          </a:p>
          <a:p>
            <a:r>
              <a:rPr lang="en-US" sz="1400"/>
              <a:t>import mysql.connector</a:t>
            </a:r>
            <a:endParaRPr lang="en-US" sz="1400"/>
          </a:p>
          <a:p>
            <a:endParaRPr lang="en-US" sz="1400"/>
          </a:p>
          <a:p>
            <a:r>
              <a:rPr lang="en-US" sz="1400"/>
              <a:t># Connect to the MySQL database</a:t>
            </a:r>
            <a:endParaRPr lang="en-US" sz="1400"/>
          </a:p>
          <a:p>
            <a:r>
              <a:rPr lang="en-US" sz="1400"/>
              <a:t>conn = mysql.connector.connect(</a:t>
            </a:r>
            <a:endParaRPr lang="en-US" sz="1400"/>
          </a:p>
          <a:p>
            <a:r>
              <a:rPr lang="en-US" sz="1400"/>
              <a:t>    host='localhost',</a:t>
            </a:r>
            <a:endParaRPr lang="en-US" sz="1400"/>
          </a:p>
          <a:p>
            <a:r>
              <a:rPr lang="en-US" sz="1400"/>
              <a:t>    user='root',</a:t>
            </a:r>
            <a:endParaRPr lang="en-US" sz="1400"/>
          </a:p>
          <a:p>
            <a:r>
              <a:rPr lang="en-US" sz="1400"/>
              <a:t>    password='Ali242.@com',</a:t>
            </a:r>
            <a:endParaRPr lang="en-US" sz="1400"/>
          </a:p>
          <a:p>
            <a:r>
              <a:rPr lang="en-US" sz="1400"/>
              <a:t>    database='E_Commerce_Sales_Dataset'</a:t>
            </a:r>
            <a:endParaRPr lang="en-US" sz="1400"/>
          </a:p>
          <a:p>
            <a:r>
              <a:rPr lang="en-US" sz="1400"/>
              <a:t>)</a:t>
            </a:r>
            <a:endParaRPr lang="en-US" sz="1400"/>
          </a:p>
          <a:p>
            <a:r>
              <a:rPr lang="en-US" sz="1400"/>
              <a:t># activate cursor in database</a:t>
            </a:r>
            <a:endParaRPr lang="en-US" sz="1400"/>
          </a:p>
          <a:p>
            <a:r>
              <a:rPr lang="en-US" sz="1400"/>
              <a:t>cursor = conn.cursor()</a:t>
            </a:r>
            <a:endParaRPr 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34010" y="0"/>
            <a:ext cx="9281160" cy="1586230"/>
          </a:xfrm>
        </p:spPr>
        <p:txBody>
          <a:bodyPr/>
          <a:p>
            <a:r>
              <a:rPr lang="en-US" sz="4000" b="1">
                <a:latin typeface="Bahnschrift SemiBold" panose="020B0502040204020203" charset="0"/>
                <a:cs typeface="Bahnschrift SemiBold" panose="020B0502040204020203" charset="0"/>
              </a:rPr>
              <a:t>1. List all unique cities where customers are located.</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1115060" y="1163320"/>
            <a:ext cx="5595620" cy="4047490"/>
          </a:xfrm>
        </p:spPr>
        <p:txBody>
          <a:bodyPr/>
          <a:p>
            <a:r>
              <a:rPr lang="en-US" sz="1400"/>
              <a:t># query= sql code</a:t>
            </a:r>
            <a:endParaRPr lang="en-US" sz="1400"/>
          </a:p>
          <a:p>
            <a:r>
              <a:rPr lang="en-US" sz="1400"/>
              <a:t>query = """ select distinct customer_city from customers """</a:t>
            </a:r>
            <a:endParaRPr lang="en-US" sz="1400"/>
          </a:p>
          <a:p>
            <a:r>
              <a:rPr lang="en-US" sz="1400"/>
              <a:t>#execute the query</a:t>
            </a:r>
            <a:endParaRPr lang="en-US" sz="1400"/>
          </a:p>
          <a:p>
            <a:r>
              <a:rPr lang="en-US" sz="1400"/>
              <a:t>cursor.execute(query)</a:t>
            </a:r>
            <a:endParaRPr lang="en-US" sz="1400"/>
          </a:p>
          <a:p>
            <a:r>
              <a:rPr lang="en-US" sz="1400"/>
              <a:t>#to show dat here from sql</a:t>
            </a:r>
            <a:endParaRPr lang="en-US" sz="1400"/>
          </a:p>
          <a:p>
            <a:r>
              <a:rPr lang="en-US" sz="1400"/>
              <a:t>data = cursor.fetchall()</a:t>
            </a:r>
            <a:endParaRPr lang="en-US" sz="1400"/>
          </a:p>
          <a:p>
            <a:endParaRPr lang="en-US" sz="1400"/>
          </a:p>
          <a:p>
            <a:r>
              <a:rPr lang="en-US" sz="1400"/>
              <a:t>df = pd.DataFrame(data)</a:t>
            </a:r>
            <a:endParaRPr lang="en-US" sz="1400"/>
          </a:p>
          <a:p>
            <a:r>
              <a:rPr lang="en-US" sz="1400"/>
              <a:t>df.head()</a:t>
            </a:r>
            <a:endParaRPr lang="en-US" sz="1400"/>
          </a:p>
        </p:txBody>
      </p:sp>
      <p:pic>
        <p:nvPicPr>
          <p:cNvPr id="4" name="Picture 3"/>
          <p:cNvPicPr>
            <a:picLocks noChangeAspect="1"/>
          </p:cNvPicPr>
          <p:nvPr/>
        </p:nvPicPr>
        <p:blipFill>
          <a:blip r:embed="rId1"/>
          <a:stretch>
            <a:fillRect/>
          </a:stretch>
        </p:blipFill>
        <p:spPr>
          <a:xfrm>
            <a:off x="7677785" y="2066925"/>
            <a:ext cx="2139950" cy="1739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370" y="-76200"/>
            <a:ext cx="7238365" cy="1586230"/>
          </a:xfrm>
        </p:spPr>
        <p:txBody>
          <a:bodyPr/>
          <a:p>
            <a:r>
              <a:rPr lang="en-US" sz="4000" b="1">
                <a:latin typeface="Bahnschrift SemiBold" panose="020B0502040204020203" charset="0"/>
                <a:cs typeface="Bahnschrift SemiBold" panose="020B0502040204020203" charset="0"/>
              </a:rPr>
              <a:t>2. Count the number of orders placed in 2017.</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1115060" y="1163320"/>
            <a:ext cx="5595620" cy="4047490"/>
          </a:xfrm>
        </p:spPr>
        <p:txBody>
          <a:bodyPr/>
          <a:p>
            <a:r>
              <a:rPr lang="en-US" sz="1400"/>
              <a:t># query= sql code</a:t>
            </a:r>
            <a:endParaRPr lang="en-US" sz="1400"/>
          </a:p>
          <a:p>
            <a:r>
              <a:rPr lang="en-US" sz="1400"/>
              <a:t>query = """ select count(order_id) from orders where year(order_purchase_timestamp)=2017 """</a:t>
            </a:r>
            <a:endParaRPr lang="en-US" sz="1400"/>
          </a:p>
          <a:p>
            <a:r>
              <a:rPr lang="en-US" sz="1400"/>
              <a:t>#execute the query</a:t>
            </a:r>
            <a:endParaRPr lang="en-US" sz="1400"/>
          </a:p>
          <a:p>
            <a:r>
              <a:rPr lang="en-US" sz="1400"/>
              <a:t>cursor.execute(query)</a:t>
            </a:r>
            <a:endParaRPr lang="en-US" sz="1400"/>
          </a:p>
          <a:p>
            <a:r>
              <a:rPr lang="en-US" sz="1400"/>
              <a:t>#to show dat here from sql</a:t>
            </a:r>
            <a:endParaRPr lang="en-US" sz="1400"/>
          </a:p>
          <a:p>
            <a:r>
              <a:rPr lang="en-US" sz="1400"/>
              <a:t>data = cursor.fetchall()</a:t>
            </a:r>
            <a:endParaRPr lang="en-US" sz="1400"/>
          </a:p>
          <a:p>
            <a:endParaRPr lang="en-US" sz="1400"/>
          </a:p>
          <a:p>
            <a:r>
              <a:rPr lang="en-US" sz="1400"/>
              <a:t>data       #[(45101,)]</a:t>
            </a:r>
            <a:endParaRPr lang="en-US" sz="1400"/>
          </a:p>
          <a:p>
            <a:r>
              <a:rPr lang="en-US" sz="1400"/>
              <a:t>data[0]    #(45101,)</a:t>
            </a:r>
            <a:endParaRPr lang="en-US" sz="1400"/>
          </a:p>
          <a:p>
            <a:r>
              <a:rPr lang="en-US" sz="1400"/>
              <a:t>data[0][0] #45101</a:t>
            </a:r>
            <a:endParaRPr lang="en-US" sz="1400"/>
          </a:p>
          <a:p>
            <a:r>
              <a:rPr lang="en-US" sz="1400"/>
              <a:t>"Total porder placed in 2017 are", data[0][0]</a:t>
            </a:r>
            <a:endParaRPr lang="en-US" sz="1400"/>
          </a:p>
        </p:txBody>
      </p:sp>
      <p:pic>
        <p:nvPicPr>
          <p:cNvPr id="4" name="Picture 3"/>
          <p:cNvPicPr>
            <a:picLocks noChangeAspect="1"/>
          </p:cNvPicPr>
          <p:nvPr/>
        </p:nvPicPr>
        <p:blipFill>
          <a:blip r:embed="rId1"/>
          <a:stretch>
            <a:fillRect/>
          </a:stretch>
        </p:blipFill>
        <p:spPr>
          <a:xfrm>
            <a:off x="5813425" y="4064635"/>
            <a:ext cx="3749675" cy="6578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370" y="-76200"/>
            <a:ext cx="6354445" cy="1586230"/>
          </a:xfrm>
        </p:spPr>
        <p:txBody>
          <a:bodyPr/>
          <a:p>
            <a:r>
              <a:rPr lang="en-US" sz="4000" b="1">
                <a:latin typeface="Bahnschrift SemiBold" panose="020B0502040204020203" charset="0"/>
                <a:cs typeface="Bahnschrift SemiBold" panose="020B0502040204020203" charset="0"/>
              </a:rPr>
              <a:t>3. Find the total sales per category.</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1115060" y="1163320"/>
            <a:ext cx="5595620" cy="4047490"/>
          </a:xfrm>
        </p:spPr>
        <p:txBody>
          <a:bodyPr/>
          <a:p>
            <a:r>
              <a:rPr lang="en-US" sz="1400"/>
              <a:t>import pandas as pd</a:t>
            </a:r>
            <a:endParaRPr lang="en-US" sz="1400"/>
          </a:p>
          <a:p>
            <a:r>
              <a:rPr lang="en-US" sz="1400"/>
              <a:t>import matplotlib.pyplot as plt</a:t>
            </a:r>
            <a:endParaRPr lang="en-US" sz="1400"/>
          </a:p>
          <a:p>
            <a:r>
              <a:rPr lang="en-US" sz="1400"/>
              <a:t>import seaborn as sns</a:t>
            </a:r>
            <a:endParaRPr lang="en-US" sz="1400"/>
          </a:p>
          <a:p>
            <a:r>
              <a:rPr lang="en-US" sz="1400"/>
              <a:t>import mysql.connector</a:t>
            </a:r>
            <a:endParaRPr lang="en-US" sz="1400"/>
          </a:p>
          <a:p>
            <a:endParaRPr lang="en-US" sz="1400"/>
          </a:p>
          <a:p>
            <a:r>
              <a:rPr lang="en-US" sz="1400"/>
              <a:t># Connect to the MySQL database</a:t>
            </a:r>
            <a:endParaRPr lang="en-US" sz="1400"/>
          </a:p>
          <a:p>
            <a:r>
              <a:rPr lang="en-US" sz="1400"/>
              <a:t>conn = mysql.connector.connect(</a:t>
            </a:r>
            <a:endParaRPr lang="en-US" sz="1400"/>
          </a:p>
          <a:p>
            <a:r>
              <a:rPr lang="en-US" sz="1400"/>
              <a:t>    host='localhost',</a:t>
            </a:r>
            <a:endParaRPr lang="en-US" sz="1400"/>
          </a:p>
          <a:p>
            <a:r>
              <a:rPr lang="en-US" sz="1400"/>
              <a:t>    user='root',</a:t>
            </a:r>
            <a:endParaRPr lang="en-US" sz="1400"/>
          </a:p>
          <a:p>
            <a:r>
              <a:rPr lang="en-US" sz="1400"/>
              <a:t>    password='Ali242.@com',</a:t>
            </a:r>
            <a:endParaRPr lang="en-US" sz="1400"/>
          </a:p>
          <a:p>
            <a:r>
              <a:rPr lang="en-US" sz="1400"/>
              <a:t>    database='E_Commerce_Sales_Dataset'</a:t>
            </a:r>
            <a:endParaRPr lang="en-US" sz="1400"/>
          </a:p>
          <a:p>
            <a:r>
              <a:rPr lang="en-US" sz="1400"/>
              <a:t>)</a:t>
            </a:r>
            <a:endParaRPr lang="en-US" sz="1400"/>
          </a:p>
          <a:p>
            <a:r>
              <a:rPr lang="en-US" sz="1400"/>
              <a:t># activate cursor in database</a:t>
            </a:r>
            <a:endParaRPr lang="en-US" sz="1400"/>
          </a:p>
          <a:p>
            <a:r>
              <a:rPr lang="en-US" sz="1400"/>
              <a:t>cursor = conn.cursor()</a:t>
            </a:r>
            <a:endParaRPr lang="en-US" sz="1400"/>
          </a:p>
        </p:txBody>
      </p:sp>
      <p:pic>
        <p:nvPicPr>
          <p:cNvPr id="4" name="Picture 3"/>
          <p:cNvPicPr>
            <a:picLocks noChangeAspect="1"/>
          </p:cNvPicPr>
          <p:nvPr/>
        </p:nvPicPr>
        <p:blipFill>
          <a:blip r:embed="rId1"/>
          <a:stretch>
            <a:fillRect/>
          </a:stretch>
        </p:blipFill>
        <p:spPr>
          <a:xfrm>
            <a:off x="7150100" y="2346960"/>
            <a:ext cx="3130550" cy="22923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370" y="-76200"/>
            <a:ext cx="9836150" cy="1586230"/>
          </a:xfrm>
        </p:spPr>
        <p:txBody>
          <a:bodyPr/>
          <a:p>
            <a:r>
              <a:rPr lang="en-US" sz="4000" b="1">
                <a:latin typeface="Bahnschrift SemiBold" panose="020B0502040204020203" charset="0"/>
                <a:cs typeface="Bahnschrift SemiBold" panose="020B0502040204020203" charset="0"/>
              </a:rPr>
              <a:t>4. Calculate the percentage of orders that were paid in installments.</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1115060" y="1163320"/>
            <a:ext cx="5595620" cy="4047490"/>
          </a:xfrm>
        </p:spPr>
        <p:txBody>
          <a:bodyPr/>
          <a:p>
            <a:r>
              <a:rPr lang="en-US" sz="1400"/>
              <a:t>query = """ select ((sum(case when payment_installments &gt;= 1 then 1</a:t>
            </a:r>
            <a:endParaRPr lang="en-US" sz="1400"/>
          </a:p>
          <a:p>
            <a:r>
              <a:rPr lang="en-US" sz="1400"/>
              <a:t>else 0 end))/count(*))*100 </a:t>
            </a:r>
            <a:endParaRPr lang="en-US" sz="1400"/>
          </a:p>
          <a:p>
            <a:r>
              <a:rPr lang="en-US" sz="1400"/>
              <a:t>from payments</a:t>
            </a:r>
            <a:endParaRPr lang="en-US" sz="1400"/>
          </a:p>
          <a:p>
            <a:r>
              <a:rPr lang="en-US" sz="1400"/>
              <a:t>"""</a:t>
            </a:r>
            <a:endParaRPr lang="en-US" sz="1400"/>
          </a:p>
          <a:p>
            <a:endParaRPr lang="en-US" sz="1400"/>
          </a:p>
          <a:p>
            <a:r>
              <a:rPr lang="en-US" sz="1400"/>
              <a:t>cursor.execute(query)</a:t>
            </a:r>
            <a:endParaRPr lang="en-US" sz="1400"/>
          </a:p>
          <a:p>
            <a:endParaRPr lang="en-US" sz="1400"/>
          </a:p>
          <a:p>
            <a:r>
              <a:rPr lang="en-US" sz="1400"/>
              <a:t>data = cursor.fetchall()</a:t>
            </a:r>
            <a:endParaRPr lang="en-US" sz="1400"/>
          </a:p>
          <a:p>
            <a:endParaRPr lang="en-US" sz="1400"/>
          </a:p>
          <a:p>
            <a:r>
              <a:rPr lang="en-US" sz="1400"/>
              <a:t>"the percentage of orders that were paid in installments is", data[0][0]</a:t>
            </a:r>
            <a:endParaRPr lang="en-US" sz="1400"/>
          </a:p>
        </p:txBody>
      </p:sp>
      <p:pic>
        <p:nvPicPr>
          <p:cNvPr id="4" name="Picture 3"/>
          <p:cNvPicPr>
            <a:picLocks noChangeAspect="1"/>
          </p:cNvPicPr>
          <p:nvPr/>
        </p:nvPicPr>
        <p:blipFill>
          <a:blip r:embed="rId1"/>
          <a:stretch>
            <a:fillRect/>
          </a:stretch>
        </p:blipFill>
        <p:spPr>
          <a:xfrm>
            <a:off x="5962015" y="3905885"/>
            <a:ext cx="5283835" cy="8883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370" y="-76200"/>
            <a:ext cx="8697595" cy="1586230"/>
          </a:xfrm>
        </p:spPr>
        <p:txBody>
          <a:bodyPr/>
          <a:p>
            <a:r>
              <a:rPr lang="en-US" sz="4000" b="1">
                <a:latin typeface="Bahnschrift SemiBold" panose="020B0502040204020203" charset="0"/>
                <a:cs typeface="Bahnschrift SemiBold" panose="020B0502040204020203" charset="0"/>
              </a:rPr>
              <a:t>5. Count the number of customers from each state.</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1115060" y="1311910"/>
            <a:ext cx="5595620" cy="4047490"/>
          </a:xfrm>
        </p:spPr>
        <p:txBody>
          <a:bodyPr/>
          <a:p>
            <a:r>
              <a:rPr lang="en-US" sz="1400"/>
              <a:t>query = """ select customer_state ,count(customer_id)</a:t>
            </a:r>
            <a:endParaRPr lang="en-US" sz="1400"/>
          </a:p>
          <a:p>
            <a:r>
              <a:rPr lang="en-US" sz="1400"/>
              <a:t>from customers group by customer_state</a:t>
            </a:r>
            <a:endParaRPr lang="en-US" sz="1400"/>
          </a:p>
          <a:p>
            <a:r>
              <a:rPr lang="en-US" sz="1400"/>
              <a:t>"""</a:t>
            </a:r>
            <a:endParaRPr lang="en-US" sz="1400"/>
          </a:p>
          <a:p>
            <a:r>
              <a:rPr lang="en-US" sz="1400"/>
              <a:t>cursor.execute(query)</a:t>
            </a:r>
            <a:endParaRPr lang="en-US" sz="1400"/>
          </a:p>
          <a:p>
            <a:r>
              <a:rPr lang="en-US" sz="1400"/>
              <a:t>data = cursor.fetchall()</a:t>
            </a:r>
            <a:endParaRPr lang="en-US" sz="1400"/>
          </a:p>
          <a:p>
            <a:r>
              <a:rPr lang="en-US" sz="1400"/>
              <a:t>df = pd.DataFrame(data, columns = ["state", "customer_count" ])</a:t>
            </a:r>
            <a:endParaRPr lang="en-US" sz="1400"/>
          </a:p>
          <a:p>
            <a:r>
              <a:rPr lang="en-US" sz="1400"/>
              <a:t>df.head()</a:t>
            </a:r>
            <a:endParaRPr lang="en-US" sz="1400"/>
          </a:p>
          <a:p>
            <a:endParaRPr lang="en-US" sz="1400"/>
          </a:p>
          <a:p>
            <a:endParaRPr lang="en-US" sz="1400"/>
          </a:p>
          <a:p>
            <a:endParaRPr lang="en-US" sz="1400"/>
          </a:p>
          <a:p>
            <a:r>
              <a:rPr lang="en-US" sz="1400"/>
              <a:t>#bar plot</a:t>
            </a:r>
            <a:endParaRPr lang="en-US" sz="1400"/>
          </a:p>
          <a:p>
            <a:r>
              <a:rPr lang="en-US" sz="1400"/>
              <a:t>plt.bar(df["state"], df["customer_count"])</a:t>
            </a:r>
            <a:endParaRPr lang="en-US" sz="1400"/>
          </a:p>
          <a:p>
            <a:r>
              <a:rPr lang="en-US" sz="1400"/>
              <a:t>plt.show()</a:t>
            </a:r>
            <a:endParaRPr lang="en-US" sz="1400"/>
          </a:p>
        </p:txBody>
      </p:sp>
      <p:pic>
        <p:nvPicPr>
          <p:cNvPr id="4" name="Picture 3"/>
          <p:cNvPicPr>
            <a:picLocks noChangeAspect="1"/>
          </p:cNvPicPr>
          <p:nvPr/>
        </p:nvPicPr>
        <p:blipFill>
          <a:blip r:embed="rId1"/>
          <a:stretch>
            <a:fillRect/>
          </a:stretch>
        </p:blipFill>
        <p:spPr>
          <a:xfrm>
            <a:off x="7830820" y="1311910"/>
            <a:ext cx="2770505" cy="1662430"/>
          </a:xfrm>
          <a:prstGeom prst="rect">
            <a:avLst/>
          </a:prstGeom>
        </p:spPr>
      </p:pic>
      <p:pic>
        <p:nvPicPr>
          <p:cNvPr id="5" name="Picture 4"/>
          <p:cNvPicPr>
            <a:picLocks noChangeAspect="1"/>
          </p:cNvPicPr>
          <p:nvPr/>
        </p:nvPicPr>
        <p:blipFill>
          <a:blip r:embed="rId2"/>
          <a:stretch>
            <a:fillRect/>
          </a:stretch>
        </p:blipFill>
        <p:spPr>
          <a:xfrm>
            <a:off x="6865620" y="3134360"/>
            <a:ext cx="4957445" cy="35325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370" y="-76200"/>
            <a:ext cx="4650740" cy="1586230"/>
          </a:xfrm>
        </p:spPr>
        <p:txBody>
          <a:bodyPr/>
          <a:p>
            <a:r>
              <a:rPr lang="en-US" sz="4000" b="1">
                <a:latin typeface="Bahnschrift SemiBold" panose="020B0502040204020203" charset="0"/>
                <a:cs typeface="Bahnschrift SemiBold" panose="020B0502040204020203" charset="0"/>
              </a:rPr>
              <a:t>Adjust the BAR plot</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1115060" y="1588770"/>
            <a:ext cx="5595620" cy="4047490"/>
          </a:xfrm>
        </p:spPr>
        <p:txBody>
          <a:bodyPr/>
          <a:p>
            <a:r>
              <a:rPr lang="en-US" sz="1400"/>
              <a:t>plt.figure(figsize = (8,3))</a:t>
            </a:r>
            <a:endParaRPr lang="en-US" sz="1400"/>
          </a:p>
          <a:p>
            <a:r>
              <a:rPr lang="en-US" sz="1400"/>
              <a:t>plt.bar(df["state"], df["customer_count"])</a:t>
            </a:r>
            <a:endParaRPr lang="en-US" sz="1400"/>
          </a:p>
          <a:p>
            <a:r>
              <a:rPr lang="en-US" sz="1400"/>
              <a:t>plt.xticks(rotation = 90)</a:t>
            </a:r>
            <a:endParaRPr lang="en-US" sz="1400"/>
          </a:p>
          <a:p>
            <a:r>
              <a:rPr lang="en-US" sz="1400"/>
              <a:t>plt.xlabel("states")</a:t>
            </a:r>
            <a:endParaRPr lang="en-US" sz="1400"/>
          </a:p>
          <a:p>
            <a:r>
              <a:rPr lang="en-US" sz="1400"/>
              <a:t>plt.ylabel("customer_count")</a:t>
            </a:r>
            <a:endParaRPr lang="en-US" sz="1400"/>
          </a:p>
          <a:p>
            <a:r>
              <a:rPr lang="en-US" sz="1400"/>
              <a:t>plt.title("Count of Customers by States")</a:t>
            </a:r>
            <a:endParaRPr lang="en-US" sz="1400"/>
          </a:p>
          <a:p>
            <a:r>
              <a:rPr lang="en-US" sz="1400"/>
              <a:t>plt.show()</a:t>
            </a:r>
            <a:endParaRPr lang="en-US" sz="1400"/>
          </a:p>
          <a:p>
            <a:endParaRPr lang="en-US" sz="1400"/>
          </a:p>
          <a:p>
            <a:endParaRPr lang="en-US" sz="1400"/>
          </a:p>
          <a:p>
            <a:r>
              <a:rPr lang="en-US" sz="1400"/>
              <a:t>df = df.sort_values(by = "customer_count", ascending= False)</a:t>
            </a:r>
            <a:endParaRPr lang="en-US" sz="1400"/>
          </a:p>
          <a:p>
            <a:r>
              <a:rPr lang="en-US" sz="1400"/>
              <a:t>plt.figure(figsize = (8,3))</a:t>
            </a:r>
            <a:endParaRPr lang="en-US" sz="1400"/>
          </a:p>
          <a:p>
            <a:r>
              <a:rPr lang="en-US" sz="1400"/>
              <a:t>plt.bar(df["state"], df["customer_count"])</a:t>
            </a:r>
            <a:endParaRPr lang="en-US" sz="1400"/>
          </a:p>
          <a:p>
            <a:r>
              <a:rPr lang="en-US" sz="1400"/>
              <a:t>plt.xticks(rotation = 90)</a:t>
            </a:r>
            <a:endParaRPr lang="en-US" sz="1400"/>
          </a:p>
          <a:p>
            <a:r>
              <a:rPr lang="en-US" sz="1400"/>
              <a:t>plt.xlabel("states")</a:t>
            </a:r>
            <a:endParaRPr lang="en-US" sz="1400"/>
          </a:p>
          <a:p>
            <a:r>
              <a:rPr lang="en-US" sz="1400"/>
              <a:t>plt.ylabel("customer_count")</a:t>
            </a:r>
            <a:endParaRPr lang="en-US" sz="1400"/>
          </a:p>
          <a:p>
            <a:r>
              <a:rPr lang="en-US" sz="1400"/>
              <a:t>plt.title("Count of Customers by States")</a:t>
            </a:r>
            <a:endParaRPr lang="en-US" sz="1400"/>
          </a:p>
          <a:p>
            <a:r>
              <a:rPr lang="en-US" sz="1400"/>
              <a:t>plt.show()</a:t>
            </a:r>
            <a:endParaRPr lang="en-US" sz="1400"/>
          </a:p>
        </p:txBody>
      </p:sp>
      <p:pic>
        <p:nvPicPr>
          <p:cNvPr id="4" name="Picture 3"/>
          <p:cNvPicPr>
            <a:picLocks noChangeAspect="1"/>
          </p:cNvPicPr>
          <p:nvPr/>
        </p:nvPicPr>
        <p:blipFill>
          <a:blip r:embed="rId1"/>
          <a:stretch>
            <a:fillRect/>
          </a:stretch>
        </p:blipFill>
        <p:spPr>
          <a:xfrm>
            <a:off x="5768975" y="1167765"/>
            <a:ext cx="5605780" cy="2499360"/>
          </a:xfrm>
          <a:prstGeom prst="rect">
            <a:avLst/>
          </a:prstGeom>
        </p:spPr>
      </p:pic>
      <p:pic>
        <p:nvPicPr>
          <p:cNvPr id="5" name="Picture 4"/>
          <p:cNvPicPr>
            <a:picLocks noChangeAspect="1"/>
          </p:cNvPicPr>
          <p:nvPr/>
        </p:nvPicPr>
        <p:blipFill>
          <a:blip r:embed="rId2"/>
          <a:stretch>
            <a:fillRect/>
          </a:stretch>
        </p:blipFill>
        <p:spPr>
          <a:xfrm>
            <a:off x="5786120" y="3975735"/>
            <a:ext cx="5588635" cy="23183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81305" y="0"/>
            <a:ext cx="8505190" cy="1586230"/>
          </a:xfrm>
        </p:spPr>
        <p:txBody>
          <a:bodyPr/>
          <a:p>
            <a:r>
              <a:rPr lang="en-US" sz="4000" b="1">
                <a:latin typeface="Bahnschrift SemiBold" panose="020B0502040204020203" charset="0"/>
                <a:cs typeface="Bahnschrift SemiBold" panose="020B0502040204020203" charset="0"/>
              </a:rPr>
              <a:t>6. Calculate the number of orders per month in 2018.</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1115060" y="1163320"/>
            <a:ext cx="5595620" cy="4047490"/>
          </a:xfrm>
        </p:spPr>
        <p:txBody>
          <a:bodyPr/>
          <a:p>
            <a:r>
              <a:rPr lang="en-US" sz="1400"/>
              <a:t>query = """ select monthname(order_purchase_timestamp) months, count(order_id) order_count</a:t>
            </a:r>
            <a:endParaRPr lang="en-US" sz="1400"/>
          </a:p>
          <a:p>
            <a:r>
              <a:rPr lang="en-US" sz="1400"/>
              <a:t>from orders where year(order_purchase_timestamp) = 2018</a:t>
            </a:r>
            <a:endParaRPr lang="en-US" sz="1400"/>
          </a:p>
          <a:p>
            <a:r>
              <a:rPr lang="en-US" sz="1400"/>
              <a:t>group by months</a:t>
            </a:r>
            <a:endParaRPr lang="en-US" sz="1400"/>
          </a:p>
          <a:p>
            <a:r>
              <a:rPr lang="en-US" sz="1400"/>
              <a:t>"""</a:t>
            </a:r>
            <a:endParaRPr lang="en-US" sz="1400"/>
          </a:p>
          <a:p>
            <a:endParaRPr lang="en-US" sz="1400"/>
          </a:p>
          <a:p>
            <a:r>
              <a:rPr lang="en-US" sz="1400"/>
              <a:t>cursor.execute(query)</a:t>
            </a:r>
            <a:endParaRPr lang="en-US" sz="1400"/>
          </a:p>
          <a:p>
            <a:endParaRPr lang="en-US" sz="1400"/>
          </a:p>
          <a:p>
            <a:r>
              <a:rPr lang="en-US" sz="1400"/>
              <a:t>data = cursor.fetchall()</a:t>
            </a:r>
            <a:endParaRPr lang="en-US" sz="1400"/>
          </a:p>
          <a:p>
            <a:r>
              <a:rPr lang="en-US" sz="1400"/>
              <a:t>df = pd.DataFrame(data, columns = ["months", "order_count"])</a:t>
            </a:r>
            <a:endParaRPr lang="en-US" sz="1400"/>
          </a:p>
          <a:p>
            <a:r>
              <a:rPr lang="en-US" sz="1400"/>
              <a:t>df</a:t>
            </a:r>
            <a:endParaRPr lang="en-US" sz="1400"/>
          </a:p>
        </p:txBody>
      </p:sp>
      <p:pic>
        <p:nvPicPr>
          <p:cNvPr id="4" name="Picture 3"/>
          <p:cNvPicPr>
            <a:picLocks noChangeAspect="1"/>
          </p:cNvPicPr>
          <p:nvPr/>
        </p:nvPicPr>
        <p:blipFill>
          <a:blip r:embed="rId1"/>
          <a:stretch>
            <a:fillRect/>
          </a:stretch>
        </p:blipFill>
        <p:spPr>
          <a:xfrm>
            <a:off x="7545070" y="1896110"/>
            <a:ext cx="2000250" cy="33147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27710" y="-76200"/>
            <a:ext cx="4650740" cy="1586230"/>
          </a:xfrm>
        </p:spPr>
        <p:txBody>
          <a:bodyPr/>
          <a:p>
            <a:r>
              <a:rPr lang="en-US" sz="4000" b="1">
                <a:latin typeface="Bahnschrift SemiBold" panose="020B0502040204020203" charset="0"/>
                <a:cs typeface="Bahnschrift SemiBold" panose="020B0502040204020203" charset="0"/>
              </a:rPr>
              <a:t>SNS PLOT</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1115060" y="1163320"/>
            <a:ext cx="5595620" cy="4047490"/>
          </a:xfrm>
        </p:spPr>
        <p:txBody>
          <a:bodyPr/>
          <a:p>
            <a:r>
              <a:rPr lang="en-US" sz="1400"/>
              <a:t>o = ["January", "February","March","April","May","June","July","August","September","October"]</a:t>
            </a:r>
            <a:endParaRPr lang="en-US" sz="1400"/>
          </a:p>
          <a:p>
            <a:endParaRPr lang="en-US" sz="1400"/>
          </a:p>
          <a:p>
            <a:r>
              <a:rPr lang="en-US" sz="1400"/>
              <a:t>#by seaborn</a:t>
            </a:r>
            <a:endParaRPr lang="en-US" sz="1400"/>
          </a:p>
          <a:p>
            <a:r>
              <a:rPr lang="en-US" sz="1400"/>
              <a:t>plt.figure(figsize = (8,5))</a:t>
            </a:r>
            <a:endParaRPr lang="en-US" sz="1400"/>
          </a:p>
          <a:p>
            <a:r>
              <a:rPr lang="en-US" sz="1400"/>
              <a:t>ax = sns.barplot(x = df["months"],y =  df["order_count"], data = df, order = o, color = "red")</a:t>
            </a:r>
            <a:endParaRPr lang="en-US" sz="1400"/>
          </a:p>
          <a:p>
            <a:r>
              <a:rPr lang="en-US" sz="1400"/>
              <a:t>plt.xticks(rotation = 45)</a:t>
            </a:r>
            <a:endParaRPr lang="en-US" sz="1400"/>
          </a:p>
          <a:p>
            <a:r>
              <a:rPr lang="en-US" sz="1400"/>
              <a:t>ax.bar_label(ax.containers[0])</a:t>
            </a:r>
            <a:endParaRPr lang="en-US" sz="1400"/>
          </a:p>
          <a:p>
            <a:r>
              <a:rPr lang="en-US" sz="1400"/>
              <a:t>plt.title("Count of Orders by Months is 2018")</a:t>
            </a:r>
            <a:endParaRPr lang="en-US" sz="1400"/>
          </a:p>
          <a:p>
            <a:r>
              <a:rPr lang="en-US" sz="1400"/>
              <a:t>plt.show()</a:t>
            </a:r>
            <a:endParaRPr lang="en-US" sz="1400"/>
          </a:p>
        </p:txBody>
      </p:sp>
      <p:pic>
        <p:nvPicPr>
          <p:cNvPr id="5" name="Picture 4"/>
          <p:cNvPicPr>
            <a:picLocks noChangeAspect="1"/>
          </p:cNvPicPr>
          <p:nvPr/>
        </p:nvPicPr>
        <p:blipFill>
          <a:blip r:embed="rId1"/>
          <a:stretch>
            <a:fillRect/>
          </a:stretch>
        </p:blipFill>
        <p:spPr>
          <a:xfrm>
            <a:off x="6710680" y="1582420"/>
            <a:ext cx="5128895" cy="36283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05130" y="0"/>
            <a:ext cx="4438015" cy="1586230"/>
          </a:xfrm>
        </p:spPr>
        <p:txBody>
          <a:bodyPr/>
          <a:p>
            <a:r>
              <a:rPr lang="en-US" sz="4000" b="1">
                <a:latin typeface="Bahnschrift SemiBold" panose="020B0502040204020203" charset="0"/>
                <a:cs typeface="Bahnschrift SemiBold" panose="020B0502040204020203" charset="0"/>
              </a:rPr>
              <a:t>Introduction</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1381760" y="1692910"/>
            <a:ext cx="8534400" cy="3104515"/>
          </a:xfrm>
        </p:spPr>
        <p:txBody>
          <a:bodyPr/>
          <a:p>
            <a:r>
              <a:rPr lang="en-US" sz="2400"/>
              <a:t>This project involves analyzing an e-commerce dataset using SQL to extract valuable insights into customer behavior, sales trends, and product performance. The analysis includes basic to advanced queries, such as calculating total sales per category, identifying customer retention rates, and determining the top customers by spending, offering a thorough understanding of the business dynamics.</a:t>
            </a:r>
            <a:endParaRPr 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370" y="-76200"/>
            <a:ext cx="11071225" cy="1586230"/>
          </a:xfrm>
        </p:spPr>
        <p:txBody>
          <a:bodyPr/>
          <a:p>
            <a:r>
              <a:rPr lang="en-US" sz="4000" b="1">
                <a:latin typeface="Bahnschrift SemiBold" panose="020B0502040204020203" charset="0"/>
                <a:cs typeface="Bahnschrift SemiBold" panose="020B0502040204020203" charset="0"/>
              </a:rPr>
              <a:t>7. Find the average number of products per order, grouped by customer city.</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817245" y="1642745"/>
            <a:ext cx="6862445" cy="4771390"/>
          </a:xfrm>
        </p:spPr>
        <p:txBody>
          <a:bodyPr/>
          <a:p>
            <a:r>
              <a:rPr lang="en-US" sz="1400"/>
              <a:t>query = """with count_per_order as </a:t>
            </a:r>
            <a:endParaRPr lang="en-US" sz="1400"/>
          </a:p>
          <a:p>
            <a:r>
              <a:rPr lang="en-US" sz="1400"/>
              <a:t>(select orders.order_id, orders.customer_id, count(order_items.order_id) as oc</a:t>
            </a:r>
            <a:endParaRPr lang="en-US" sz="1400"/>
          </a:p>
          <a:p>
            <a:r>
              <a:rPr lang="en-US" sz="1400"/>
              <a:t>from orders join order_items</a:t>
            </a:r>
            <a:endParaRPr lang="en-US" sz="1400"/>
          </a:p>
          <a:p>
            <a:r>
              <a:rPr lang="en-US" sz="1400"/>
              <a:t>on orders.order_id = order_items.order_id</a:t>
            </a:r>
            <a:endParaRPr lang="en-US" sz="1400"/>
          </a:p>
          <a:p>
            <a:r>
              <a:rPr lang="en-US" sz="1400"/>
              <a:t>group by orders.order_id, orders.customer_id)</a:t>
            </a:r>
            <a:endParaRPr lang="en-US" sz="1400"/>
          </a:p>
          <a:p>
            <a:endParaRPr lang="en-US" sz="1400"/>
          </a:p>
          <a:p>
            <a:r>
              <a:rPr lang="en-US" sz="1400"/>
              <a:t>select customers.customer_city, round(avg(count_per_order.oc),2) average_orders</a:t>
            </a:r>
            <a:endParaRPr lang="en-US" sz="1400"/>
          </a:p>
          <a:p>
            <a:r>
              <a:rPr lang="en-US" sz="1400"/>
              <a:t>from customers join count_per_order</a:t>
            </a:r>
            <a:endParaRPr lang="en-US" sz="1400"/>
          </a:p>
          <a:p>
            <a:r>
              <a:rPr lang="en-US" sz="1400"/>
              <a:t>on customers.customer_id = count_per_order.customer_id</a:t>
            </a:r>
            <a:endParaRPr lang="en-US" sz="1400"/>
          </a:p>
          <a:p>
            <a:r>
              <a:rPr lang="en-US" sz="1400"/>
              <a:t>group by customers.customer_city order by average_orders desc</a:t>
            </a:r>
            <a:endParaRPr lang="en-US" sz="1400"/>
          </a:p>
          <a:p>
            <a:r>
              <a:rPr lang="en-US" sz="1400"/>
              <a:t>"""</a:t>
            </a:r>
            <a:endParaRPr lang="en-US" sz="1400"/>
          </a:p>
          <a:p>
            <a:endParaRPr lang="en-US" sz="1400"/>
          </a:p>
          <a:p>
            <a:r>
              <a:rPr lang="en-US" sz="1400"/>
              <a:t>cursor.execute(query)</a:t>
            </a:r>
            <a:endParaRPr lang="en-US" sz="1400"/>
          </a:p>
          <a:p>
            <a:endParaRPr lang="en-US" sz="1400"/>
          </a:p>
          <a:p>
            <a:r>
              <a:rPr lang="en-US" sz="1400"/>
              <a:t>data = cursor.fetchall()</a:t>
            </a:r>
            <a:endParaRPr lang="en-US" sz="1400"/>
          </a:p>
          <a:p>
            <a:r>
              <a:rPr lang="en-US" sz="1400"/>
              <a:t>df = pd.DataFrame(data,columns = ["customer city", "average products/order"])</a:t>
            </a:r>
            <a:endParaRPr lang="en-US" sz="1400"/>
          </a:p>
          <a:p>
            <a:r>
              <a:rPr lang="en-US" sz="1400"/>
              <a:t>df.head(10)</a:t>
            </a:r>
            <a:endParaRPr lang="en-US" sz="1400"/>
          </a:p>
        </p:txBody>
      </p:sp>
      <p:pic>
        <p:nvPicPr>
          <p:cNvPr id="4" name="Picture 3"/>
          <p:cNvPicPr>
            <a:picLocks noChangeAspect="1"/>
          </p:cNvPicPr>
          <p:nvPr/>
        </p:nvPicPr>
        <p:blipFill>
          <a:blip r:embed="rId1"/>
          <a:stretch>
            <a:fillRect/>
          </a:stretch>
        </p:blipFill>
        <p:spPr>
          <a:xfrm>
            <a:off x="7679690" y="2982595"/>
            <a:ext cx="3409950" cy="2362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370" y="-76200"/>
            <a:ext cx="11838940" cy="1586230"/>
          </a:xfrm>
        </p:spPr>
        <p:txBody>
          <a:bodyPr/>
          <a:p>
            <a:r>
              <a:rPr lang="en-US" sz="4000" b="1">
                <a:latin typeface="Bahnschrift SemiBold" panose="020B0502040204020203" charset="0"/>
                <a:cs typeface="Bahnschrift SemiBold" panose="020B0502040204020203" charset="0"/>
              </a:rPr>
              <a:t>8. Calculate the percentage of total revenue contributed by each product category.</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1051560" y="2004695"/>
            <a:ext cx="5595620" cy="4047490"/>
          </a:xfrm>
        </p:spPr>
        <p:txBody>
          <a:bodyPr/>
          <a:p>
            <a:r>
              <a:rPr lang="en-US" sz="1400"/>
              <a:t>query = """select upper(products.product_category) category, (sum(payments.payment_value)/(select sum(payment_value)</a:t>
            </a:r>
            <a:endParaRPr lang="en-US" sz="1400"/>
          </a:p>
          <a:p>
            <a:r>
              <a:rPr lang="en-US" sz="1400"/>
              <a:t>from payments))*100 Per_Sales</a:t>
            </a:r>
            <a:endParaRPr lang="en-US" sz="1400"/>
          </a:p>
          <a:p>
            <a:r>
              <a:rPr lang="en-US" sz="1400"/>
              <a:t>from products join order_items </a:t>
            </a:r>
            <a:endParaRPr lang="en-US" sz="1400"/>
          </a:p>
          <a:p>
            <a:r>
              <a:rPr lang="en-US" sz="1400"/>
              <a:t>on products.product_id = order_items.product_id</a:t>
            </a:r>
            <a:endParaRPr lang="en-US" sz="1400"/>
          </a:p>
          <a:p>
            <a:r>
              <a:rPr lang="en-US" sz="1400"/>
              <a:t>join payments </a:t>
            </a:r>
            <a:endParaRPr lang="en-US" sz="1400"/>
          </a:p>
          <a:p>
            <a:r>
              <a:rPr lang="en-US" sz="1400"/>
              <a:t>on payments.order_id = order_items.order_id</a:t>
            </a:r>
            <a:endParaRPr lang="en-US" sz="1400"/>
          </a:p>
          <a:p>
            <a:r>
              <a:rPr lang="en-US" sz="1400"/>
              <a:t>group by category</a:t>
            </a:r>
            <a:endParaRPr lang="en-US" sz="1400"/>
          </a:p>
          <a:p>
            <a:r>
              <a:rPr lang="en-US" sz="1400"/>
              <a:t>order by Per_Sales desc;</a:t>
            </a:r>
            <a:endParaRPr lang="en-US" sz="1400"/>
          </a:p>
          <a:p>
            <a:r>
              <a:rPr lang="en-US" sz="1400"/>
              <a:t>"""</a:t>
            </a:r>
            <a:endParaRPr lang="en-US" sz="1400"/>
          </a:p>
          <a:p>
            <a:endParaRPr lang="en-US" sz="1400"/>
          </a:p>
          <a:p>
            <a:r>
              <a:rPr lang="en-US" sz="1400"/>
              <a:t>cursor.execute(query)</a:t>
            </a:r>
            <a:endParaRPr lang="en-US" sz="1400"/>
          </a:p>
          <a:p>
            <a:endParaRPr lang="en-US" sz="1400"/>
          </a:p>
          <a:p>
            <a:r>
              <a:rPr lang="en-US" sz="1400"/>
              <a:t>data = cursor.fetchall()</a:t>
            </a:r>
            <a:endParaRPr lang="en-US" sz="1400"/>
          </a:p>
          <a:p>
            <a:r>
              <a:rPr lang="en-US" sz="1400"/>
              <a:t>df = pd.DataFrame(data,columns = ["category", "Per_Sales"])</a:t>
            </a:r>
            <a:endParaRPr lang="en-US" sz="1400"/>
          </a:p>
          <a:p>
            <a:r>
              <a:rPr lang="en-US" sz="1400"/>
              <a:t>df.head(5)</a:t>
            </a:r>
            <a:endParaRPr lang="en-US" sz="1400"/>
          </a:p>
          <a:p>
            <a:r>
              <a:rPr lang="en-US" sz="1400"/>
              <a:t>#pie chart</a:t>
            </a:r>
            <a:endParaRPr lang="en-US" sz="1400"/>
          </a:p>
          <a:p>
            <a:r>
              <a:rPr lang="en-US" sz="1400"/>
              <a:t>plt.pie(df["Per_Sales"],labels=df["category"])</a:t>
            </a:r>
            <a:endParaRPr lang="en-US" sz="1400"/>
          </a:p>
          <a:p>
            <a:r>
              <a:rPr lang="en-US" sz="1400"/>
              <a:t>plt.show</a:t>
            </a:r>
            <a:endParaRPr lang="en-US" sz="1400"/>
          </a:p>
        </p:txBody>
      </p:sp>
      <p:pic>
        <p:nvPicPr>
          <p:cNvPr id="4" name="Picture 3"/>
          <p:cNvPicPr>
            <a:picLocks noChangeAspect="1"/>
          </p:cNvPicPr>
          <p:nvPr/>
        </p:nvPicPr>
        <p:blipFill>
          <a:blip r:embed="rId1"/>
          <a:stretch>
            <a:fillRect/>
          </a:stretch>
        </p:blipFill>
        <p:spPr>
          <a:xfrm>
            <a:off x="6450965" y="2271395"/>
            <a:ext cx="5294630" cy="3657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370" y="-225425"/>
            <a:ext cx="11955780" cy="2064385"/>
          </a:xfrm>
        </p:spPr>
        <p:txBody>
          <a:bodyPr/>
          <a:p>
            <a:r>
              <a:rPr lang="en-US" b="1">
                <a:latin typeface="Bahnschrift SemiBold" panose="020B0502040204020203" charset="0"/>
                <a:cs typeface="Bahnschrift SemiBold" panose="020B0502040204020203" charset="0"/>
              </a:rPr>
              <a:t>9. Identify the correlation between product price and the number of times a product has been purchased.</a:t>
            </a:r>
            <a:endParaRPr lang="en-US"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412115" y="1365885"/>
            <a:ext cx="6553200" cy="5899785"/>
          </a:xfrm>
        </p:spPr>
        <p:txBody>
          <a:bodyPr/>
          <a:p>
            <a:r>
              <a:rPr lang="en-US" sz="1400"/>
              <a:t>import numpy as np</a:t>
            </a:r>
            <a:endParaRPr lang="en-US" sz="1400"/>
          </a:p>
          <a:p>
            <a:r>
              <a:rPr lang="en-US" sz="1400"/>
              <a:t>query = """select products.product_category, count(order_items.product_id),</a:t>
            </a:r>
            <a:endParaRPr lang="en-US" sz="1400"/>
          </a:p>
          <a:p>
            <a:r>
              <a:rPr lang="en-US" sz="1400"/>
              <a:t>round(avg(order_items.price),2)</a:t>
            </a:r>
            <a:endParaRPr lang="en-US" sz="1400"/>
          </a:p>
          <a:p>
            <a:r>
              <a:rPr lang="en-US" sz="1400"/>
              <a:t>from products join order_items</a:t>
            </a:r>
            <a:endParaRPr lang="en-US" sz="1400"/>
          </a:p>
          <a:p>
            <a:r>
              <a:rPr lang="en-US" sz="1400"/>
              <a:t>on products.product_id = order_items.product_id</a:t>
            </a:r>
            <a:endParaRPr lang="en-US" sz="1400"/>
          </a:p>
          <a:p>
            <a:r>
              <a:rPr lang="en-US" sz="1400"/>
              <a:t>group by products.product_category"""</a:t>
            </a:r>
            <a:endParaRPr lang="en-US" sz="1400"/>
          </a:p>
          <a:p>
            <a:r>
              <a:rPr lang="en-US" sz="1400"/>
              <a:t>cursor.execute(query)</a:t>
            </a:r>
            <a:endParaRPr lang="en-US" sz="1400"/>
          </a:p>
          <a:p>
            <a:r>
              <a:rPr lang="en-US" sz="1400"/>
              <a:t>data = cursor.fetchall()</a:t>
            </a:r>
            <a:endParaRPr lang="en-US" sz="1400"/>
          </a:p>
          <a:p>
            <a:r>
              <a:rPr lang="en-US" sz="1400"/>
              <a:t>df = pd.DataFrame(data,columns = ["Category", "order_count","price"])</a:t>
            </a:r>
            <a:endParaRPr lang="en-US" sz="1400"/>
          </a:p>
          <a:p>
            <a:r>
              <a:rPr lang="en-US" sz="1400"/>
              <a:t>df.head(5)</a:t>
            </a:r>
            <a:endParaRPr lang="en-US" sz="1400"/>
          </a:p>
          <a:p>
            <a:endParaRPr lang="en-US" sz="1400"/>
          </a:p>
          <a:p>
            <a:r>
              <a:rPr lang="en-US" sz="1400"/>
              <a:t># coorelation</a:t>
            </a:r>
            <a:endParaRPr lang="en-US" sz="1400"/>
          </a:p>
          <a:p>
            <a:r>
              <a:rPr lang="en-US" sz="1400"/>
              <a:t>arr1 = df["order_count"]</a:t>
            </a:r>
            <a:endParaRPr lang="en-US" sz="1400"/>
          </a:p>
          <a:p>
            <a:r>
              <a:rPr lang="en-US" sz="1400"/>
              <a:t>arr2 = df["price"]</a:t>
            </a:r>
            <a:endParaRPr lang="en-US" sz="1400"/>
          </a:p>
          <a:p>
            <a:r>
              <a:rPr lang="en-US" sz="1400"/>
              <a:t>np.corrcoef([arr1,arr2])</a:t>
            </a:r>
            <a:endParaRPr lang="en-US" sz="1400"/>
          </a:p>
          <a:p>
            <a:endParaRPr lang="en-US" sz="1400"/>
          </a:p>
          <a:p>
            <a:endParaRPr lang="en-US" sz="1400"/>
          </a:p>
          <a:p>
            <a:r>
              <a:rPr lang="en-US" sz="1400"/>
              <a:t>a = np.corrcoef([arr1,arr2])</a:t>
            </a:r>
            <a:endParaRPr lang="en-US" sz="1400"/>
          </a:p>
          <a:p>
            <a:r>
              <a:rPr lang="en-US" sz="1400"/>
              <a:t>print("the correlation is", a[0][-1])</a:t>
            </a:r>
            <a:endParaRPr lang="en-US" sz="1400"/>
          </a:p>
          <a:p>
            <a:endParaRPr lang="en-US" sz="1400"/>
          </a:p>
        </p:txBody>
      </p:sp>
      <p:pic>
        <p:nvPicPr>
          <p:cNvPr id="4" name="Picture 3"/>
          <p:cNvPicPr>
            <a:picLocks noChangeAspect="1"/>
          </p:cNvPicPr>
          <p:nvPr/>
        </p:nvPicPr>
        <p:blipFill>
          <a:blip r:embed="rId1"/>
          <a:stretch>
            <a:fillRect/>
          </a:stretch>
        </p:blipFill>
        <p:spPr>
          <a:xfrm>
            <a:off x="7248525" y="2006600"/>
            <a:ext cx="3124200" cy="1816100"/>
          </a:xfrm>
          <a:prstGeom prst="rect">
            <a:avLst/>
          </a:prstGeom>
        </p:spPr>
      </p:pic>
      <p:pic>
        <p:nvPicPr>
          <p:cNvPr id="5" name="Picture 4"/>
          <p:cNvPicPr>
            <a:picLocks noChangeAspect="1"/>
          </p:cNvPicPr>
          <p:nvPr/>
        </p:nvPicPr>
        <p:blipFill>
          <a:blip r:embed="rId2"/>
          <a:stretch>
            <a:fillRect/>
          </a:stretch>
        </p:blipFill>
        <p:spPr>
          <a:xfrm>
            <a:off x="7248525" y="4583430"/>
            <a:ext cx="2730500" cy="501650"/>
          </a:xfrm>
          <a:prstGeom prst="rect">
            <a:avLst/>
          </a:prstGeom>
        </p:spPr>
      </p:pic>
      <p:pic>
        <p:nvPicPr>
          <p:cNvPr id="6" name="Picture 5"/>
          <p:cNvPicPr>
            <a:picLocks noChangeAspect="1"/>
          </p:cNvPicPr>
          <p:nvPr/>
        </p:nvPicPr>
        <p:blipFill>
          <a:blip r:embed="rId3"/>
          <a:stretch>
            <a:fillRect/>
          </a:stretch>
        </p:blipFill>
        <p:spPr>
          <a:xfrm>
            <a:off x="7248525" y="5983605"/>
            <a:ext cx="2768600" cy="3429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370" y="-76200"/>
            <a:ext cx="11369040" cy="1586230"/>
          </a:xfrm>
        </p:spPr>
        <p:txBody>
          <a:bodyPr/>
          <a:p>
            <a:r>
              <a:rPr lang="en-US" sz="4000" b="1">
                <a:latin typeface="Bahnschrift SemiBold" panose="020B0502040204020203" charset="0"/>
                <a:cs typeface="Bahnschrift SemiBold" panose="020B0502040204020203" charset="0"/>
              </a:rPr>
              <a:t>5. Calculate the total revenue generated by each seller, and rank them by revenue.</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863600" y="1311910"/>
            <a:ext cx="5595620" cy="4047490"/>
          </a:xfrm>
        </p:spPr>
        <p:txBody>
          <a:bodyPr/>
          <a:p>
            <a:r>
              <a:rPr lang="en-US" sz="1400"/>
              <a:t>query = """ select *, </a:t>
            </a:r>
            <a:endParaRPr lang="en-US" sz="1400"/>
          </a:p>
          <a:p>
            <a:r>
              <a:rPr lang="en-US" sz="1400"/>
              <a:t>dense_rank() over(order by revenue desc) as rn </a:t>
            </a:r>
            <a:endParaRPr lang="en-US" sz="1400"/>
          </a:p>
          <a:p>
            <a:r>
              <a:rPr lang="en-US" sz="1400"/>
              <a:t>from</a:t>
            </a:r>
            <a:endParaRPr lang="en-US" sz="1400"/>
          </a:p>
          <a:p>
            <a:r>
              <a:rPr lang="en-US" sz="1400"/>
              <a:t>(select order_items.seller_id, sum(payments.payment_value)</a:t>
            </a:r>
            <a:endParaRPr lang="en-US" sz="1400"/>
          </a:p>
          <a:p>
            <a:r>
              <a:rPr lang="en-US" sz="1400"/>
              <a:t>revenue from order_items join payments</a:t>
            </a:r>
            <a:endParaRPr lang="en-US" sz="1400"/>
          </a:p>
          <a:p>
            <a:r>
              <a:rPr lang="en-US" sz="1400"/>
              <a:t>on order_items.order_id = payments.order_id</a:t>
            </a:r>
            <a:endParaRPr lang="en-US" sz="1400"/>
          </a:p>
          <a:p>
            <a:r>
              <a:rPr lang="en-US" sz="1400"/>
              <a:t>group by order_items.seller_id) as a """</a:t>
            </a:r>
            <a:endParaRPr lang="en-US" sz="1400"/>
          </a:p>
          <a:p>
            <a:endParaRPr lang="en-US" sz="1400"/>
          </a:p>
          <a:p>
            <a:r>
              <a:rPr lang="en-US" sz="1400"/>
              <a:t>cursor.execute(query)</a:t>
            </a:r>
            <a:endParaRPr lang="en-US" sz="1400"/>
          </a:p>
          <a:p>
            <a:r>
              <a:rPr lang="en-US" sz="1400"/>
              <a:t>data = cursor.fetchall()</a:t>
            </a:r>
            <a:endParaRPr lang="en-US" sz="1400"/>
          </a:p>
          <a:p>
            <a:r>
              <a:rPr lang="en-US" sz="1400"/>
              <a:t>df = pd.DataFrame(data, columns = ["seller_id", "revenue", "rank"])</a:t>
            </a:r>
            <a:endParaRPr lang="en-US" sz="1400"/>
          </a:p>
          <a:p>
            <a:r>
              <a:rPr lang="en-US" sz="1400"/>
              <a:t>df.head(5)</a:t>
            </a:r>
            <a:endParaRPr lang="en-US" sz="1400"/>
          </a:p>
        </p:txBody>
      </p:sp>
      <p:pic>
        <p:nvPicPr>
          <p:cNvPr id="4" name="Picture 3"/>
          <p:cNvPicPr>
            <a:picLocks noChangeAspect="1"/>
          </p:cNvPicPr>
          <p:nvPr/>
        </p:nvPicPr>
        <p:blipFill>
          <a:blip r:embed="rId1"/>
          <a:stretch>
            <a:fillRect/>
          </a:stretch>
        </p:blipFill>
        <p:spPr>
          <a:xfrm>
            <a:off x="6459220" y="1856105"/>
            <a:ext cx="4286250" cy="20713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0" y="-76200"/>
            <a:ext cx="3611245" cy="1586230"/>
          </a:xfrm>
        </p:spPr>
        <p:txBody>
          <a:bodyPr/>
          <a:p>
            <a:r>
              <a:rPr lang="en-US" sz="4000" b="1">
                <a:latin typeface="Bahnschrift SemiBold" panose="020B0502040204020203" charset="0"/>
                <a:cs typeface="Bahnschrift SemiBold" panose="020B0502040204020203" charset="0"/>
              </a:rPr>
              <a:t>BAR PLOT</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863600" y="1311910"/>
            <a:ext cx="5595620" cy="4047490"/>
          </a:xfrm>
        </p:spPr>
        <p:txBody>
          <a:bodyPr/>
          <a:p>
            <a:r>
              <a:rPr lang="en-US" sz="1400"/>
              <a:t>query = """ select *, dense_rank() over(order by revenue desc) as rn from</a:t>
            </a:r>
            <a:endParaRPr lang="en-US" sz="1400"/>
          </a:p>
          <a:p>
            <a:r>
              <a:rPr lang="en-US" sz="1400"/>
              <a:t>(select order_items.seller_id, sum(payments.payment_value)</a:t>
            </a:r>
            <a:endParaRPr lang="en-US" sz="1400"/>
          </a:p>
          <a:p>
            <a:r>
              <a:rPr lang="en-US" sz="1400"/>
              <a:t>revenue from order_items join payments</a:t>
            </a:r>
            <a:endParaRPr lang="en-US" sz="1400"/>
          </a:p>
          <a:p>
            <a:r>
              <a:rPr lang="en-US" sz="1400"/>
              <a:t>on order_items.order_id = payments.order_id</a:t>
            </a:r>
            <a:endParaRPr lang="en-US" sz="1400"/>
          </a:p>
          <a:p>
            <a:r>
              <a:rPr lang="en-US" sz="1400"/>
              <a:t>group by order_items.seller_id) as a """</a:t>
            </a:r>
            <a:endParaRPr lang="en-US" sz="1400"/>
          </a:p>
          <a:p>
            <a:endParaRPr lang="en-US" sz="1400"/>
          </a:p>
          <a:p>
            <a:r>
              <a:rPr lang="en-US" sz="1400"/>
              <a:t>cursor.execute(query)</a:t>
            </a:r>
            <a:endParaRPr lang="en-US" sz="1400"/>
          </a:p>
          <a:p>
            <a:r>
              <a:rPr lang="en-US" sz="1400"/>
              <a:t>data = cursor.fetchall()</a:t>
            </a:r>
            <a:endParaRPr lang="en-US" sz="1400"/>
          </a:p>
          <a:p>
            <a:r>
              <a:rPr lang="en-US" sz="1400"/>
              <a:t>df = pd.DataFrame(data, columns = ["seller_id", "revenue", "rank"])</a:t>
            </a:r>
            <a:endParaRPr lang="en-US" sz="1400"/>
          </a:p>
          <a:p>
            <a:r>
              <a:rPr lang="en-US" sz="1400"/>
              <a:t>df = df.head()</a:t>
            </a:r>
            <a:endParaRPr lang="en-US" sz="1400"/>
          </a:p>
          <a:p>
            <a:r>
              <a:rPr lang="en-US" sz="1400"/>
              <a:t>sns.barplot(x = "seller_id", y = "revenue", data = df)</a:t>
            </a:r>
            <a:endParaRPr lang="en-US" sz="1400"/>
          </a:p>
          <a:p>
            <a:r>
              <a:rPr lang="en-US" sz="1400"/>
              <a:t>plt.xticks(rotation = 90)</a:t>
            </a:r>
            <a:endParaRPr lang="en-US" sz="1400"/>
          </a:p>
          <a:p>
            <a:r>
              <a:rPr lang="en-US" sz="1400"/>
              <a:t>plt.show()</a:t>
            </a:r>
            <a:endParaRPr lang="en-US" sz="1400"/>
          </a:p>
        </p:txBody>
      </p:sp>
      <p:pic>
        <p:nvPicPr>
          <p:cNvPr id="5" name="Picture 4"/>
          <p:cNvPicPr>
            <a:picLocks noChangeAspect="1"/>
          </p:cNvPicPr>
          <p:nvPr/>
        </p:nvPicPr>
        <p:blipFill>
          <a:blip r:embed="rId1"/>
          <a:stretch>
            <a:fillRect/>
          </a:stretch>
        </p:blipFill>
        <p:spPr>
          <a:xfrm>
            <a:off x="6555105" y="1510030"/>
            <a:ext cx="5034915" cy="43529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370" y="-76200"/>
            <a:ext cx="11369040" cy="1586230"/>
          </a:xfrm>
        </p:spPr>
        <p:txBody>
          <a:bodyPr/>
          <a:p>
            <a:r>
              <a:rPr lang="en-US" sz="4000" b="1">
                <a:latin typeface="Bahnschrift SemiBold" panose="020B0502040204020203" charset="0"/>
                <a:cs typeface="Bahnschrift SemiBold" panose="020B0502040204020203" charset="0"/>
              </a:rPr>
              <a:t>11. Calculate the moving average of order values for each customer over their order history.</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863600" y="1711325"/>
            <a:ext cx="5595620" cy="4047490"/>
          </a:xfrm>
        </p:spPr>
        <p:txBody>
          <a:bodyPr/>
          <a:p>
            <a:r>
              <a:rPr lang="en-US" sz="1400">
                <a:sym typeface="+mn-ea"/>
              </a:rPr>
              <a:t>query = """ select *, </a:t>
            </a:r>
            <a:endParaRPr lang="en-US" sz="1400"/>
          </a:p>
          <a:p>
            <a:r>
              <a:rPr lang="en-US" sz="1400">
                <a:sym typeface="+mn-ea"/>
              </a:rPr>
              <a:t>dense_rank() over(order by revenue desc) as rn </a:t>
            </a:r>
            <a:endParaRPr lang="en-US" sz="1400"/>
          </a:p>
          <a:p>
            <a:r>
              <a:rPr lang="en-US" sz="1400">
                <a:sym typeface="+mn-ea"/>
              </a:rPr>
              <a:t>from</a:t>
            </a:r>
            <a:endParaRPr lang="en-US" sz="1400"/>
          </a:p>
          <a:p>
            <a:r>
              <a:rPr lang="en-US" sz="1400">
                <a:sym typeface="+mn-ea"/>
              </a:rPr>
              <a:t>(select order_items.seller_id, sum(payments.payment_value)</a:t>
            </a:r>
            <a:endParaRPr lang="en-US" sz="1400"/>
          </a:p>
          <a:p>
            <a:r>
              <a:rPr lang="en-US" sz="1400">
                <a:sym typeface="+mn-ea"/>
              </a:rPr>
              <a:t>revenue from order_items join payments</a:t>
            </a:r>
            <a:endParaRPr lang="en-US" sz="1400"/>
          </a:p>
          <a:p>
            <a:r>
              <a:rPr lang="en-US" sz="1400">
                <a:sym typeface="+mn-ea"/>
              </a:rPr>
              <a:t>on order_items.order_id = payments.order_id</a:t>
            </a:r>
            <a:endParaRPr lang="en-US" sz="1400"/>
          </a:p>
          <a:p>
            <a:r>
              <a:rPr lang="en-US" sz="1400">
                <a:sym typeface="+mn-ea"/>
              </a:rPr>
              <a:t>group by order_items.seller_id) as a """</a:t>
            </a:r>
            <a:endParaRPr lang="en-US" sz="1400"/>
          </a:p>
          <a:p>
            <a:endParaRPr lang="en-US" sz="1400"/>
          </a:p>
          <a:p>
            <a:r>
              <a:rPr lang="en-US" sz="1400">
                <a:sym typeface="+mn-ea"/>
              </a:rPr>
              <a:t>cursor.execute(query)</a:t>
            </a:r>
            <a:endParaRPr lang="en-US" sz="1400"/>
          </a:p>
          <a:p>
            <a:r>
              <a:rPr lang="en-US" sz="1400">
                <a:sym typeface="+mn-ea"/>
              </a:rPr>
              <a:t>data = cursor.fetchall()</a:t>
            </a:r>
            <a:endParaRPr lang="en-US" sz="1400"/>
          </a:p>
          <a:p>
            <a:r>
              <a:rPr lang="en-US" sz="1400">
                <a:sym typeface="+mn-ea"/>
              </a:rPr>
              <a:t>df = pd.DataFrame(data, columns = ["seller_id", "revenue", "rank"])</a:t>
            </a:r>
            <a:endParaRPr lang="en-US" sz="1400"/>
          </a:p>
          <a:p>
            <a:r>
              <a:rPr lang="en-US" sz="1400">
                <a:sym typeface="+mn-ea"/>
              </a:rPr>
              <a:t>df.head(5)</a:t>
            </a:r>
            <a:endParaRPr lang="en-US" sz="1400"/>
          </a:p>
        </p:txBody>
      </p:sp>
      <p:pic>
        <p:nvPicPr>
          <p:cNvPr id="5" name="Picture 4"/>
          <p:cNvPicPr>
            <a:picLocks noChangeAspect="1"/>
          </p:cNvPicPr>
          <p:nvPr/>
        </p:nvPicPr>
        <p:blipFill>
          <a:blip r:embed="rId1"/>
          <a:stretch>
            <a:fillRect/>
          </a:stretch>
        </p:blipFill>
        <p:spPr>
          <a:xfrm>
            <a:off x="6831330" y="2268855"/>
            <a:ext cx="4207510" cy="24574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370" y="-76200"/>
            <a:ext cx="11369040" cy="1586230"/>
          </a:xfrm>
        </p:spPr>
        <p:txBody>
          <a:bodyPr/>
          <a:p>
            <a:r>
              <a:rPr lang="en-US" sz="4000" b="1">
                <a:latin typeface="Bahnschrift SemiBold" panose="020B0502040204020203" charset="0"/>
                <a:cs typeface="Bahnschrift SemiBold" panose="020B0502040204020203" charset="0"/>
              </a:rPr>
              <a:t>12. Calculate the cumulative sales per month for each year.</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863600" y="1311910"/>
            <a:ext cx="5595620" cy="4047490"/>
          </a:xfrm>
        </p:spPr>
        <p:txBody>
          <a:bodyPr/>
          <a:p>
            <a:r>
              <a:rPr lang="en-US" sz="1400"/>
              <a:t>query = """select years, months , payment, sum(payment)</a:t>
            </a:r>
            <a:endParaRPr lang="en-US" sz="1400"/>
          </a:p>
          <a:p>
            <a:r>
              <a:rPr lang="en-US" sz="1400"/>
              <a:t>over(order by years, months) cumulative_sales from </a:t>
            </a:r>
            <a:endParaRPr lang="en-US" sz="1400"/>
          </a:p>
          <a:p>
            <a:r>
              <a:rPr lang="en-US" sz="1400"/>
              <a:t>(select year(orders.order_purchase_timestamp) as years,</a:t>
            </a:r>
            <a:endParaRPr lang="en-US" sz="1400"/>
          </a:p>
          <a:p>
            <a:r>
              <a:rPr lang="en-US" sz="1400"/>
              <a:t>month(orders.order_purchase_timestamp) as months,</a:t>
            </a:r>
            <a:endParaRPr lang="en-US" sz="1400"/>
          </a:p>
          <a:p>
            <a:r>
              <a:rPr lang="en-US" sz="1400"/>
              <a:t>round(sum(payments.payment_value),2) as payment from orders join payments</a:t>
            </a:r>
            <a:endParaRPr lang="en-US" sz="1400"/>
          </a:p>
          <a:p>
            <a:r>
              <a:rPr lang="en-US" sz="1400"/>
              <a:t>on orders.order_id = payments.order_id</a:t>
            </a:r>
            <a:endParaRPr lang="en-US" sz="1400"/>
          </a:p>
          <a:p>
            <a:r>
              <a:rPr lang="en-US" sz="1400"/>
              <a:t>group by years, months order by years, months) as a</a:t>
            </a:r>
            <a:endParaRPr lang="en-US" sz="1400"/>
          </a:p>
          <a:p>
            <a:r>
              <a:rPr lang="en-US" sz="1400"/>
              <a:t>"""</a:t>
            </a:r>
            <a:endParaRPr lang="en-US" sz="1400"/>
          </a:p>
          <a:p>
            <a:r>
              <a:rPr lang="en-US" sz="1400"/>
              <a:t>cursor.execute(query)</a:t>
            </a:r>
            <a:endParaRPr lang="en-US" sz="1400"/>
          </a:p>
          <a:p>
            <a:r>
              <a:rPr lang="en-US" sz="1400"/>
              <a:t>data = cursor.fetchall()</a:t>
            </a:r>
            <a:endParaRPr lang="en-US" sz="1400"/>
          </a:p>
          <a:p>
            <a:r>
              <a:rPr lang="en-US" sz="1400"/>
              <a:t>df = pd.DataFrame(data)</a:t>
            </a:r>
            <a:endParaRPr lang="en-US" sz="1400"/>
          </a:p>
          <a:p>
            <a:r>
              <a:rPr lang="en-US" sz="1400"/>
              <a:t>df</a:t>
            </a:r>
            <a:endParaRPr lang="en-US" sz="1400"/>
          </a:p>
        </p:txBody>
      </p:sp>
      <p:pic>
        <p:nvPicPr>
          <p:cNvPr id="5" name="Picture 4"/>
          <p:cNvPicPr>
            <a:picLocks noChangeAspect="1"/>
          </p:cNvPicPr>
          <p:nvPr/>
        </p:nvPicPr>
        <p:blipFill>
          <a:blip r:embed="rId1"/>
          <a:stretch>
            <a:fillRect/>
          </a:stretch>
        </p:blipFill>
        <p:spPr>
          <a:xfrm>
            <a:off x="7080885" y="1675130"/>
            <a:ext cx="2806700" cy="27305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370" y="-76200"/>
            <a:ext cx="11369040" cy="1586230"/>
          </a:xfrm>
        </p:spPr>
        <p:txBody>
          <a:bodyPr/>
          <a:p>
            <a:r>
              <a:rPr lang="en-US" sz="4000" b="1">
                <a:latin typeface="Bahnschrift SemiBold" panose="020B0502040204020203" charset="0"/>
                <a:cs typeface="Bahnschrift SemiBold" panose="020B0502040204020203" charset="0"/>
              </a:rPr>
              <a:t>13. Calculate the year-over-year growth rate of total sales.</a:t>
            </a:r>
            <a:endParaRPr lang="en-US" sz="40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863600" y="1311910"/>
            <a:ext cx="5595620" cy="4047490"/>
          </a:xfrm>
        </p:spPr>
        <p:txBody>
          <a:bodyPr/>
          <a:p>
            <a:r>
              <a:rPr lang="en-US" sz="1400"/>
              <a:t>query = """with a as(select year(orders.order_purchase_timestamp) as years,</a:t>
            </a:r>
            <a:endParaRPr lang="en-US" sz="1400"/>
          </a:p>
          <a:p>
            <a:r>
              <a:rPr lang="en-US" sz="1400"/>
              <a:t>round(sum(payments.payment_value),2) as payment from orders join payments</a:t>
            </a:r>
            <a:endParaRPr lang="en-US" sz="1400"/>
          </a:p>
          <a:p>
            <a:r>
              <a:rPr lang="en-US" sz="1400"/>
              <a:t>on orders.order_id = payments.order_id</a:t>
            </a:r>
            <a:endParaRPr lang="en-US" sz="1400"/>
          </a:p>
          <a:p>
            <a:r>
              <a:rPr lang="en-US" sz="1400"/>
              <a:t>group by years order by years)</a:t>
            </a:r>
            <a:endParaRPr lang="en-US" sz="1400"/>
          </a:p>
          <a:p>
            <a:endParaRPr lang="en-US" sz="1400"/>
          </a:p>
          <a:p>
            <a:r>
              <a:rPr lang="en-US" sz="1400"/>
              <a:t>select years,payment,lag(payment, 1) over(order by years) previuos_year, </a:t>
            </a:r>
            <a:endParaRPr lang="en-US" sz="1400"/>
          </a:p>
          <a:p>
            <a:r>
              <a:rPr lang="en-US" sz="1400"/>
              <a:t>((payment - lag(payment, 1) over(order by years))/lag(payment, 1) over(order by years)) * 100 from a"""</a:t>
            </a:r>
            <a:endParaRPr lang="en-US" sz="1400"/>
          </a:p>
          <a:p>
            <a:endParaRPr lang="en-US" sz="1400"/>
          </a:p>
          <a:p>
            <a:r>
              <a:rPr lang="en-US" sz="1400"/>
              <a:t>cursor.execute(query)</a:t>
            </a:r>
            <a:endParaRPr lang="en-US" sz="1400"/>
          </a:p>
          <a:p>
            <a:r>
              <a:rPr lang="en-US" sz="1400"/>
              <a:t>data = cursor.fetchall()</a:t>
            </a:r>
            <a:endParaRPr lang="en-US" sz="1400"/>
          </a:p>
          <a:p>
            <a:r>
              <a:rPr lang="en-US" sz="1400"/>
              <a:t>df = pd.DataFrame(data, columns = ["years","payment","previuos_year", "yoy % growth"])</a:t>
            </a:r>
            <a:endParaRPr lang="en-US" sz="1400"/>
          </a:p>
          <a:p>
            <a:r>
              <a:rPr lang="en-US" sz="1400"/>
              <a:t>df</a:t>
            </a:r>
            <a:endParaRPr lang="en-US" sz="1400"/>
          </a:p>
        </p:txBody>
      </p:sp>
      <p:pic>
        <p:nvPicPr>
          <p:cNvPr id="5" name="Picture 4"/>
          <p:cNvPicPr>
            <a:picLocks noChangeAspect="1"/>
          </p:cNvPicPr>
          <p:nvPr/>
        </p:nvPicPr>
        <p:blipFill>
          <a:blip r:embed="rId1"/>
          <a:stretch>
            <a:fillRect/>
          </a:stretch>
        </p:blipFill>
        <p:spPr>
          <a:xfrm>
            <a:off x="7036435" y="2423795"/>
            <a:ext cx="3695700" cy="13017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370" y="-76200"/>
            <a:ext cx="11369040" cy="1586230"/>
          </a:xfrm>
        </p:spPr>
        <p:txBody>
          <a:bodyPr/>
          <a:p>
            <a:r>
              <a:rPr lang="en-US" sz="3200" b="1">
                <a:latin typeface="Bahnschrift SemiBold" panose="020B0502040204020203" charset="0"/>
                <a:cs typeface="Bahnschrift SemiBold" panose="020B0502040204020203" charset="0"/>
              </a:rPr>
              <a:t>14. Calculate the retention rate of customers, defined as the percentage of customers who make another purchase within 6 months of their first purchase.</a:t>
            </a:r>
            <a:endParaRPr lang="en-US" sz="32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257810" y="2179955"/>
            <a:ext cx="8520430" cy="4047490"/>
          </a:xfrm>
        </p:spPr>
        <p:txBody>
          <a:bodyPr/>
          <a:p>
            <a:r>
              <a:rPr lang="en-US" sz="1400"/>
              <a:t>query = """with a as (select customers.customer_id,</a:t>
            </a:r>
            <a:endParaRPr lang="en-US" sz="1400"/>
          </a:p>
          <a:p>
            <a:r>
              <a:rPr lang="en-US" sz="1400"/>
              <a:t>min(orders.order_purchase_timestamp) first_order</a:t>
            </a:r>
            <a:endParaRPr lang="en-US" sz="1400"/>
          </a:p>
          <a:p>
            <a:r>
              <a:rPr lang="en-US" sz="1400"/>
              <a:t>from customers join orders</a:t>
            </a:r>
            <a:endParaRPr lang="en-US" sz="1400"/>
          </a:p>
          <a:p>
            <a:r>
              <a:rPr lang="en-US" sz="1400"/>
              <a:t>on customers.customer_id = orders.customer_id</a:t>
            </a:r>
            <a:endParaRPr lang="en-US" sz="1400"/>
          </a:p>
          <a:p>
            <a:r>
              <a:rPr lang="en-US" sz="1400"/>
              <a:t>group by customers.customer_id),</a:t>
            </a:r>
            <a:endParaRPr lang="en-US" sz="1400"/>
          </a:p>
          <a:p>
            <a:endParaRPr lang="en-US" sz="1400"/>
          </a:p>
          <a:p>
            <a:r>
              <a:rPr lang="en-US" sz="1400"/>
              <a:t>b as (select a.customer_id, count(distinct orders.order_purchase_timestamp) next_order</a:t>
            </a:r>
            <a:endParaRPr lang="en-US" sz="1400"/>
          </a:p>
          <a:p>
            <a:r>
              <a:rPr lang="en-US" sz="1400"/>
              <a:t>from a join orders</a:t>
            </a:r>
            <a:endParaRPr lang="en-US" sz="1400"/>
          </a:p>
          <a:p>
            <a:r>
              <a:rPr lang="en-US" sz="1400"/>
              <a:t>on orders.customer_id = a.customer_id</a:t>
            </a:r>
            <a:endParaRPr lang="en-US" sz="1400"/>
          </a:p>
          <a:p>
            <a:r>
              <a:rPr lang="en-US" sz="1400"/>
              <a:t>and orders.order_purchase_timestamp &gt; first_order</a:t>
            </a:r>
            <a:endParaRPr lang="en-US" sz="1400"/>
          </a:p>
          <a:p>
            <a:r>
              <a:rPr lang="en-US" sz="1400"/>
              <a:t>and orders.order_purchase_timestamp &lt; </a:t>
            </a:r>
            <a:endParaRPr lang="en-US" sz="1400"/>
          </a:p>
          <a:p>
            <a:r>
              <a:rPr lang="en-US" sz="1400"/>
              <a:t>date_add(first_order, interval 6 month)</a:t>
            </a:r>
            <a:endParaRPr lang="en-US" sz="1400"/>
          </a:p>
          <a:p>
            <a:r>
              <a:rPr lang="en-US" sz="1400"/>
              <a:t>group by a.customer_id) </a:t>
            </a:r>
            <a:endParaRPr lang="en-US" sz="1400"/>
          </a:p>
          <a:p>
            <a:endParaRPr lang="en-US" sz="1400"/>
          </a:p>
          <a:p>
            <a:r>
              <a:rPr lang="en-US" sz="1400"/>
              <a:t>select 100 * (count( distinct a.customer_id)/ count(distinct b.customer_id)) </a:t>
            </a:r>
            <a:endParaRPr lang="en-US" sz="1400"/>
          </a:p>
          <a:p>
            <a:r>
              <a:rPr lang="en-US" sz="1400"/>
              <a:t>from a left join b </a:t>
            </a:r>
            <a:endParaRPr lang="en-US" sz="1400"/>
          </a:p>
          <a:p>
            <a:r>
              <a:rPr lang="en-US" sz="1400"/>
              <a:t>on a.customer_id = b.customer_id ;"""</a:t>
            </a:r>
            <a:endParaRPr lang="en-US" sz="1400"/>
          </a:p>
          <a:p>
            <a:r>
              <a:rPr lang="en-US" sz="1400"/>
              <a:t>cursor.execute(query)</a:t>
            </a:r>
            <a:endParaRPr lang="en-US" sz="1400"/>
          </a:p>
          <a:p>
            <a:r>
              <a:rPr lang="en-US" sz="1400"/>
              <a:t>data = cursor.fetchall()</a:t>
            </a:r>
            <a:endParaRPr lang="en-US" sz="1400"/>
          </a:p>
          <a:p>
            <a:r>
              <a:rPr lang="en-US" sz="1400"/>
              <a:t>data</a:t>
            </a:r>
            <a:endParaRPr lang="en-US" sz="1400"/>
          </a:p>
        </p:txBody>
      </p:sp>
      <p:pic>
        <p:nvPicPr>
          <p:cNvPr id="5" name="Picture 4"/>
          <p:cNvPicPr>
            <a:picLocks noChangeAspect="1"/>
          </p:cNvPicPr>
          <p:nvPr/>
        </p:nvPicPr>
        <p:blipFill>
          <a:blip r:embed="rId1"/>
          <a:stretch>
            <a:fillRect/>
          </a:stretch>
        </p:blipFill>
        <p:spPr>
          <a:xfrm>
            <a:off x="8265795" y="3794760"/>
            <a:ext cx="1579880" cy="6388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6370" y="-76200"/>
            <a:ext cx="11369040" cy="1586230"/>
          </a:xfrm>
        </p:spPr>
        <p:txBody>
          <a:bodyPr/>
          <a:p>
            <a:r>
              <a:rPr lang="en-US" sz="3200" b="1">
                <a:latin typeface="Bahnschrift SemiBold" panose="020B0502040204020203" charset="0"/>
                <a:cs typeface="Bahnschrift SemiBold" panose="020B0502040204020203" charset="0"/>
              </a:rPr>
              <a:t>15. Identify the top 3 customers who spent the most money in each year.</a:t>
            </a:r>
            <a:endParaRPr lang="en-US" sz="3200" b="1">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325120" y="1997075"/>
            <a:ext cx="8520430" cy="4047490"/>
          </a:xfrm>
        </p:spPr>
        <p:txBody>
          <a:bodyPr/>
          <a:p>
            <a:r>
              <a:rPr lang="en-US" sz="1400"/>
              <a:t>query = """select years, customer_id, payment, d_rank</a:t>
            </a:r>
            <a:endParaRPr lang="en-US" sz="1400"/>
          </a:p>
          <a:p>
            <a:r>
              <a:rPr lang="en-US" sz="1400"/>
              <a:t>from</a:t>
            </a:r>
            <a:endParaRPr lang="en-US" sz="1400"/>
          </a:p>
          <a:p>
            <a:r>
              <a:rPr lang="en-US" sz="1400"/>
              <a:t>(select year(orders.order_purchase_timestamp) years,</a:t>
            </a:r>
            <a:endParaRPr lang="en-US" sz="1400"/>
          </a:p>
          <a:p>
            <a:r>
              <a:rPr lang="en-US" sz="1400"/>
              <a:t>orders.customer_id,</a:t>
            </a:r>
            <a:endParaRPr lang="en-US" sz="1400"/>
          </a:p>
          <a:p>
            <a:r>
              <a:rPr lang="en-US" sz="1400"/>
              <a:t>sum(payments.payment_value) payment,</a:t>
            </a:r>
            <a:endParaRPr lang="en-US" sz="1400"/>
          </a:p>
          <a:p>
            <a:r>
              <a:rPr lang="en-US" sz="1400"/>
              <a:t>dense_rank() over(partition by year(orders.order_purchase_timestamp)</a:t>
            </a:r>
            <a:endParaRPr lang="en-US" sz="1400"/>
          </a:p>
          <a:p>
            <a:r>
              <a:rPr lang="en-US" sz="1400"/>
              <a:t>order by sum(payments.payment_value) desc) d_rank</a:t>
            </a:r>
            <a:endParaRPr lang="en-US" sz="1400"/>
          </a:p>
          <a:p>
            <a:r>
              <a:rPr lang="en-US" sz="1400"/>
              <a:t>from orders join payments </a:t>
            </a:r>
            <a:endParaRPr lang="en-US" sz="1400"/>
          </a:p>
          <a:p>
            <a:r>
              <a:rPr lang="en-US" sz="1400"/>
              <a:t>on payments.order_id = orders.order_id</a:t>
            </a:r>
            <a:endParaRPr lang="en-US" sz="1400"/>
          </a:p>
          <a:p>
            <a:r>
              <a:rPr lang="en-US" sz="1400"/>
              <a:t>group by year(orders.order_purchase_timestamp),</a:t>
            </a:r>
            <a:endParaRPr lang="en-US" sz="1400"/>
          </a:p>
          <a:p>
            <a:r>
              <a:rPr lang="en-US" sz="1400"/>
              <a:t>orders.customer_id) as a</a:t>
            </a:r>
            <a:endParaRPr lang="en-US" sz="1400"/>
          </a:p>
          <a:p>
            <a:r>
              <a:rPr lang="en-US" sz="1400"/>
              <a:t>where d_rank &lt;= 3 ;"""</a:t>
            </a:r>
            <a:endParaRPr lang="en-US" sz="1400"/>
          </a:p>
          <a:p>
            <a:endParaRPr lang="en-US" sz="1400"/>
          </a:p>
          <a:p>
            <a:r>
              <a:rPr lang="en-US" sz="1400"/>
              <a:t>cursor.execute(query)</a:t>
            </a:r>
            <a:endParaRPr lang="en-US" sz="1400"/>
          </a:p>
          <a:p>
            <a:r>
              <a:rPr lang="en-US" sz="1400"/>
              <a:t>data = cursor.fetchall()</a:t>
            </a:r>
            <a:endParaRPr lang="en-US" sz="1400"/>
          </a:p>
          <a:p>
            <a:r>
              <a:rPr lang="en-US" sz="1400"/>
              <a:t>df = pd.DataFrame(data, columns = ["years","id","payment","rank"])</a:t>
            </a:r>
            <a:endParaRPr lang="en-US" sz="1400"/>
          </a:p>
          <a:p>
            <a:r>
              <a:rPr lang="en-US" sz="1400"/>
              <a:t>df</a:t>
            </a:r>
            <a:endParaRPr lang="en-US" sz="1400"/>
          </a:p>
          <a:p>
            <a:r>
              <a:rPr lang="en-US" sz="1400"/>
              <a:t>df['years'] = df['years'].astype(str)</a:t>
            </a:r>
            <a:endParaRPr lang="en-US" sz="1400"/>
          </a:p>
          <a:p>
            <a:endParaRPr lang="en-US" sz="1400"/>
          </a:p>
          <a:p>
            <a:r>
              <a:rPr lang="en-US" sz="1400"/>
              <a:t>sns.barplot(x = "id", y = "payment", data = df, hue = "years")</a:t>
            </a:r>
            <a:endParaRPr lang="en-US" sz="1400"/>
          </a:p>
          <a:p>
            <a:r>
              <a:rPr lang="en-US" sz="1400"/>
              <a:t>plt.xticks(rotation = 90)</a:t>
            </a:r>
            <a:endParaRPr lang="en-US" sz="1400"/>
          </a:p>
          <a:p>
            <a:r>
              <a:rPr lang="en-US" sz="1400"/>
              <a:t>plt.show()</a:t>
            </a:r>
            <a:endParaRPr lang="en-US" sz="1400"/>
          </a:p>
        </p:txBody>
      </p:sp>
      <p:pic>
        <p:nvPicPr>
          <p:cNvPr id="4" name="Picture 3"/>
          <p:cNvPicPr>
            <a:picLocks noChangeAspect="1"/>
          </p:cNvPicPr>
          <p:nvPr/>
        </p:nvPicPr>
        <p:blipFill>
          <a:blip r:embed="rId1"/>
          <a:stretch>
            <a:fillRect/>
          </a:stretch>
        </p:blipFill>
        <p:spPr>
          <a:xfrm>
            <a:off x="6869430" y="1323975"/>
            <a:ext cx="4746625" cy="38785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05130" y="0"/>
            <a:ext cx="4438015" cy="1586230"/>
          </a:xfrm>
        </p:spPr>
        <p:txBody>
          <a:bodyPr/>
          <a:p>
            <a:r>
              <a:rPr lang="en-US" sz="4000" b="1">
                <a:latin typeface="Bahnschrift SemiBold" panose="020B0502040204020203" charset="0"/>
                <a:cs typeface="Bahnschrift SemiBold" panose="020B0502040204020203" charset="0"/>
              </a:rPr>
              <a:t>Customers</a:t>
            </a:r>
            <a:endParaRPr lang="en-US" sz="4000" b="1">
              <a:latin typeface="Bahnschrift SemiBold" panose="020B0502040204020203" charset="0"/>
              <a:cs typeface="Bahnschrift SemiBold" panose="020B0502040204020203" charset="0"/>
            </a:endParaRPr>
          </a:p>
        </p:txBody>
      </p:sp>
      <p:graphicFrame>
        <p:nvGraphicFramePr>
          <p:cNvPr id="5" name="Table 4"/>
          <p:cNvGraphicFramePr/>
          <p:nvPr>
            <p:custDataLst>
              <p:tags r:id="rId1"/>
            </p:custDataLst>
          </p:nvPr>
        </p:nvGraphicFramePr>
        <p:xfrm>
          <a:off x="1902460" y="1586230"/>
          <a:ext cx="4958080" cy="3276600"/>
        </p:xfrm>
        <a:graphic>
          <a:graphicData uri="http://schemas.openxmlformats.org/drawingml/2006/table">
            <a:tbl>
              <a:tblPr/>
              <a:tblGrid>
                <a:gridCol w="1652270"/>
                <a:gridCol w="1314450"/>
                <a:gridCol w="848360"/>
                <a:gridCol w="574675"/>
                <a:gridCol w="568325"/>
              </a:tblGrid>
              <a:tr h="356870">
                <a:tc>
                  <a:txBody>
                    <a:bodyPr/>
                    <a:p>
                      <a:pPr marL="6350" indent="0" algn="l" fontAlgn="ctr"/>
                      <a:r>
                        <a:rPr sz="1000" b="0" i="0">
                          <a:solidFill>
                            <a:schemeClr val="tx1"/>
                          </a:solidFill>
                          <a:latin typeface="Calibri" panose="020F0502020204030204"/>
                          <a:ea typeface="Calibri" panose="020F0502020204030204"/>
                        </a:rPr>
                        <a:t>customer_id</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customer_unique_id</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customer_zip_code_prefix</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customer_city</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customer_state</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463550">
                <a:tc>
                  <a:txBody>
                    <a:bodyPr/>
                    <a:p>
                      <a:pPr marL="6350" indent="0" algn="l" fontAlgn="ctr"/>
                      <a:r>
                        <a:rPr sz="1000" b="0" i="0">
                          <a:solidFill>
                            <a:schemeClr val="tx1"/>
                          </a:solidFill>
                          <a:latin typeface="Calibri" panose="020F0502020204030204"/>
                          <a:ea typeface="Calibri" panose="020F0502020204030204"/>
                        </a:rPr>
                        <a:t>06b8999e2fba1a1fbc88172c00ba8bc7</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861eff4711a542e4b93843c6dd7febb0</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14409</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franca</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SP</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601980">
                <a:tc>
                  <a:txBody>
                    <a:bodyPr/>
                    <a:p>
                      <a:pPr marL="6350" indent="0" algn="l" fontAlgn="ctr"/>
                      <a:r>
                        <a:rPr sz="1000" b="0" i="0">
                          <a:solidFill>
                            <a:schemeClr val="tx1"/>
                          </a:solidFill>
                          <a:latin typeface="Calibri" panose="020F0502020204030204"/>
                          <a:ea typeface="Calibri" panose="020F0502020204030204"/>
                        </a:rPr>
                        <a:t>18955e83d337fd6b2def6b18a428ac77</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290c77bc529b7ac935b93aa66c333dc3</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9790</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sao bernardo do campo</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SP</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463550">
                <a:tc>
                  <a:txBody>
                    <a:bodyPr/>
                    <a:p>
                      <a:pPr marL="6350" indent="0" algn="l" fontAlgn="ctr"/>
                      <a:r>
                        <a:rPr sz="1000" b="0" i="0">
                          <a:solidFill>
                            <a:schemeClr val="tx1"/>
                          </a:solidFill>
                          <a:latin typeface="Calibri" panose="020F0502020204030204"/>
                          <a:ea typeface="Calibri" panose="020F0502020204030204"/>
                        </a:rPr>
                        <a:t>4e7b3e00288586ebd08712fdd0374a03</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060e732b5b29e8181a18229c7b0b2b5e</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1151</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sao paulo</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SP</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463550">
                <a:tc>
                  <a:txBody>
                    <a:bodyPr/>
                    <a:p>
                      <a:pPr marL="6350" indent="0" algn="l" fontAlgn="ctr"/>
                      <a:r>
                        <a:rPr sz="1000" b="0" i="0">
                          <a:solidFill>
                            <a:schemeClr val="tx1"/>
                          </a:solidFill>
                          <a:latin typeface="Calibri" panose="020F0502020204030204"/>
                          <a:ea typeface="Calibri" panose="020F0502020204030204"/>
                        </a:rPr>
                        <a:t>b2b6027bc5c5109e529d4dc6358b12c3</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259dac757896d24d7702b9acbbff3f3c</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8775</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mogi das cruzes</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SP</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463550">
                <a:tc>
                  <a:txBody>
                    <a:bodyPr/>
                    <a:p>
                      <a:pPr marL="6350" indent="0" algn="l" fontAlgn="ctr"/>
                      <a:r>
                        <a:rPr sz="1000" b="0" i="0">
                          <a:solidFill>
                            <a:schemeClr val="tx1"/>
                          </a:solidFill>
                          <a:latin typeface="Calibri" panose="020F0502020204030204"/>
                          <a:ea typeface="Calibri" panose="020F0502020204030204"/>
                        </a:rPr>
                        <a:t>4f2d8ab171c80ec8364f7c12e35b23ad</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345ecd01c38d18a9036ed96c73b8d066</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13056</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campinas</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SP</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463550">
                <a:tc>
                  <a:txBody>
                    <a:bodyPr/>
                    <a:p>
                      <a:pPr marL="6350" indent="0" algn="l" fontAlgn="ctr"/>
                      <a:r>
                        <a:rPr sz="1000" b="0" i="0">
                          <a:solidFill>
                            <a:schemeClr val="tx1"/>
                          </a:solidFill>
                          <a:latin typeface="Calibri" panose="020F0502020204030204"/>
                          <a:ea typeface="Calibri" panose="020F0502020204030204"/>
                        </a:rPr>
                        <a:t>879864dab9bc3047522c92c82e1212b8</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4c93744516667ad3b8f1fb645a3116a4</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89254</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jaragua do sul</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0" i="0">
                          <a:solidFill>
                            <a:schemeClr val="tx1"/>
                          </a:solidFill>
                          <a:latin typeface="Calibri" panose="020F0502020204030204"/>
                          <a:ea typeface="Calibri" panose="020F0502020204030204"/>
                        </a:rPr>
                        <a:t>SC</a:t>
                      </a:r>
                      <a:endParaRPr sz="10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05130" y="0"/>
            <a:ext cx="4438015" cy="1586230"/>
          </a:xfrm>
        </p:spPr>
        <p:txBody>
          <a:bodyPr/>
          <a:p>
            <a:r>
              <a:rPr lang="en-US" sz="4000" b="1">
                <a:latin typeface="Bahnschrift SemiBold" panose="020B0502040204020203" charset="0"/>
                <a:cs typeface="Bahnschrift SemiBold" panose="020B0502040204020203" charset="0"/>
              </a:rPr>
              <a:t>Geolocation</a:t>
            </a:r>
            <a:endParaRPr lang="en-US" sz="4000" b="1">
              <a:latin typeface="Bahnschrift SemiBold" panose="020B0502040204020203" charset="0"/>
              <a:cs typeface="Bahnschrift SemiBold" panose="020B0502040204020203" charset="0"/>
            </a:endParaRPr>
          </a:p>
        </p:txBody>
      </p:sp>
      <p:graphicFrame>
        <p:nvGraphicFramePr>
          <p:cNvPr id="3" name="Table 2"/>
          <p:cNvGraphicFramePr/>
          <p:nvPr>
            <p:custDataLst>
              <p:tags r:id="rId1"/>
            </p:custDataLst>
          </p:nvPr>
        </p:nvGraphicFramePr>
        <p:xfrm>
          <a:off x="2430780" y="1506855"/>
          <a:ext cx="5882005" cy="3256280"/>
        </p:xfrm>
        <a:graphic>
          <a:graphicData uri="http://schemas.openxmlformats.org/drawingml/2006/table">
            <a:tbl>
              <a:tblPr/>
              <a:tblGrid>
                <a:gridCol w="1854200"/>
                <a:gridCol w="1087120"/>
                <a:gridCol w="979805"/>
                <a:gridCol w="980440"/>
                <a:gridCol w="980440"/>
              </a:tblGrid>
              <a:tr h="417830">
                <a:tc>
                  <a:txBody>
                    <a:bodyPr/>
                    <a:p>
                      <a:pPr marL="6350" indent="0" algn="l" fontAlgn="ctr"/>
                      <a:r>
                        <a:rPr sz="1200" b="0" i="0">
                          <a:solidFill>
                            <a:schemeClr val="tx1"/>
                          </a:solidFill>
                          <a:latin typeface="Calibri" panose="020F0502020204030204"/>
                          <a:ea typeface="Calibri" panose="020F0502020204030204"/>
                        </a:rPr>
                        <a:t>geolocation_zip_code_prefix</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geolocation_lat</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geolocation_lng</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geolocation_city</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geolocation_state</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473075">
                <a:tc>
                  <a:txBody>
                    <a:bodyPr/>
                    <a:p>
                      <a:pPr marL="6350" indent="0" algn="l" fontAlgn="ctr"/>
                      <a:r>
                        <a:rPr sz="1200" b="0" i="0">
                          <a:solidFill>
                            <a:schemeClr val="tx1"/>
                          </a:solidFill>
                          <a:latin typeface="Calibri" panose="020F0502020204030204"/>
                          <a:ea typeface="Calibri" panose="020F0502020204030204"/>
                        </a:rPr>
                        <a:t>1037</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-23.54562128</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-46.63929205</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sao paulo</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SP</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473710">
                <a:tc>
                  <a:txBody>
                    <a:bodyPr/>
                    <a:p>
                      <a:pPr marL="6350" indent="0" algn="l" fontAlgn="ctr"/>
                      <a:r>
                        <a:rPr sz="1200" b="0" i="0">
                          <a:solidFill>
                            <a:schemeClr val="tx1"/>
                          </a:solidFill>
                          <a:latin typeface="Calibri" panose="020F0502020204030204"/>
                          <a:ea typeface="Calibri" panose="020F0502020204030204"/>
                        </a:rPr>
                        <a:t>1046</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-23.54608113</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-46.6448203</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sao paulo</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SP</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473075">
                <a:tc>
                  <a:txBody>
                    <a:bodyPr/>
                    <a:p>
                      <a:pPr marL="6350" indent="0" algn="l" fontAlgn="ctr"/>
                      <a:r>
                        <a:rPr sz="1200" b="0" i="0">
                          <a:solidFill>
                            <a:schemeClr val="tx1"/>
                          </a:solidFill>
                          <a:latin typeface="Calibri" panose="020F0502020204030204"/>
                          <a:ea typeface="Calibri" panose="020F0502020204030204"/>
                        </a:rPr>
                        <a:t>1046</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-23.54612897</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-46.64295148</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sao paulo</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SP</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472440">
                <a:tc>
                  <a:txBody>
                    <a:bodyPr/>
                    <a:p>
                      <a:pPr marL="6350" indent="0" algn="l" fontAlgn="ctr"/>
                      <a:r>
                        <a:rPr sz="1200" b="0" i="0">
                          <a:solidFill>
                            <a:schemeClr val="tx1"/>
                          </a:solidFill>
                          <a:latin typeface="Calibri" panose="020F0502020204030204"/>
                          <a:ea typeface="Calibri" panose="020F0502020204030204"/>
                        </a:rPr>
                        <a:t>1041</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-23.54439216</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-46.63949931</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sao paulo</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SP</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473075">
                <a:tc>
                  <a:txBody>
                    <a:bodyPr/>
                    <a:p>
                      <a:pPr marL="6350" indent="0" algn="l" fontAlgn="ctr"/>
                      <a:r>
                        <a:rPr sz="1200" b="0" i="0">
                          <a:solidFill>
                            <a:schemeClr val="tx1"/>
                          </a:solidFill>
                          <a:latin typeface="Calibri" panose="020F0502020204030204"/>
                          <a:ea typeface="Calibri" panose="020F0502020204030204"/>
                        </a:rPr>
                        <a:t>1035</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-23.54157796</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-46.64160722</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sao paulo</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SP</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473075">
                <a:tc>
                  <a:txBody>
                    <a:bodyPr/>
                    <a:p>
                      <a:pPr marL="6350" indent="0" algn="l" fontAlgn="ctr"/>
                      <a:r>
                        <a:rPr sz="1200" b="0" i="0">
                          <a:solidFill>
                            <a:schemeClr val="tx1"/>
                          </a:solidFill>
                          <a:latin typeface="Calibri" panose="020F0502020204030204"/>
                          <a:ea typeface="Calibri" panose="020F0502020204030204"/>
                        </a:rPr>
                        <a:t>1012</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-23.5477623</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-46.63536054</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são paulo</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200" b="0" i="0">
                          <a:solidFill>
                            <a:schemeClr val="tx1"/>
                          </a:solidFill>
                          <a:latin typeface="Calibri" panose="020F0502020204030204"/>
                          <a:ea typeface="Calibri" panose="020F0502020204030204"/>
                        </a:rPr>
                        <a:t>SP</a:t>
                      </a:r>
                      <a:endParaRPr sz="12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05130" y="0"/>
            <a:ext cx="4438015" cy="1586230"/>
          </a:xfrm>
        </p:spPr>
        <p:txBody>
          <a:bodyPr/>
          <a:p>
            <a:r>
              <a:rPr lang="en-US" sz="4000" b="1">
                <a:latin typeface="Bahnschrift SemiBold" panose="020B0502040204020203" charset="0"/>
                <a:cs typeface="Bahnschrift SemiBold" panose="020B0502040204020203" charset="0"/>
              </a:rPr>
              <a:t>Order_items</a:t>
            </a:r>
            <a:endParaRPr lang="en-US" sz="4000" b="1">
              <a:latin typeface="Bahnschrift SemiBold" panose="020B0502040204020203" charset="0"/>
              <a:cs typeface="Bahnschrift SemiBold" panose="020B0502040204020203" charset="0"/>
            </a:endParaRPr>
          </a:p>
        </p:txBody>
      </p:sp>
      <p:graphicFrame>
        <p:nvGraphicFramePr>
          <p:cNvPr id="3" name="Table 2"/>
          <p:cNvGraphicFramePr/>
          <p:nvPr>
            <p:custDataLst>
              <p:tags r:id="rId1"/>
            </p:custDataLst>
          </p:nvPr>
        </p:nvGraphicFramePr>
        <p:xfrm>
          <a:off x="2370455" y="1417955"/>
          <a:ext cx="6194425" cy="4723130"/>
        </p:xfrm>
        <a:graphic>
          <a:graphicData uri="http://schemas.openxmlformats.org/drawingml/2006/table">
            <a:tbl>
              <a:tblPr/>
              <a:tblGrid>
                <a:gridCol w="1772285"/>
                <a:gridCol w="550545"/>
                <a:gridCol w="774700"/>
                <a:gridCol w="774065"/>
                <a:gridCol w="1178560"/>
                <a:gridCol w="370205"/>
                <a:gridCol w="774065"/>
              </a:tblGrid>
              <a:tr h="387350">
                <a:tc>
                  <a:txBody>
                    <a:bodyPr/>
                    <a:p>
                      <a:pPr marL="6350" indent="0" algn="l" fontAlgn="ctr"/>
                      <a:r>
                        <a:rPr sz="1100" b="0" i="0">
                          <a:solidFill>
                            <a:schemeClr val="tx1"/>
                          </a:solidFill>
                          <a:latin typeface="Calibri" panose="020F0502020204030204"/>
                          <a:ea typeface="Calibri" panose="020F0502020204030204"/>
                        </a:rPr>
                        <a:t>order_id</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order_item_id</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product_id</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seller_id</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shipping_limit_date</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price</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freight_value</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722630">
                <a:tc>
                  <a:txBody>
                    <a:bodyPr/>
                    <a:p>
                      <a:pPr marL="6350" indent="0" algn="l" fontAlgn="ctr"/>
                      <a:r>
                        <a:rPr sz="1100" b="0" i="0">
                          <a:solidFill>
                            <a:schemeClr val="tx1"/>
                          </a:solidFill>
                          <a:latin typeface="Calibri" panose="020F0502020204030204"/>
                          <a:ea typeface="Calibri" panose="020F0502020204030204"/>
                        </a:rPr>
                        <a:t>00010242fe8c5a6d1ba2dd792cb16214</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1</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4244733e06e7ecb4970a6e2683c13e61</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48436dade18ac8b2bce089ec2a041202</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9/19/2017 9:45</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58.9</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13.29</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722630">
                <a:tc>
                  <a:txBody>
                    <a:bodyPr/>
                    <a:p>
                      <a:pPr marL="6350" indent="0" algn="l" fontAlgn="ctr"/>
                      <a:r>
                        <a:rPr sz="1100" b="0" i="0">
                          <a:solidFill>
                            <a:schemeClr val="tx1"/>
                          </a:solidFill>
                          <a:latin typeface="Calibri" panose="020F0502020204030204"/>
                          <a:ea typeface="Calibri" panose="020F0502020204030204"/>
                        </a:rPr>
                        <a:t>00018f77f2f0320c557190d7a144bdd3</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1</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e5f2d52b802189ee658865ca93d83a8f</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dd7ddc04e1b6c2c614352b383efe2d36</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5/3/2017 11:05</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239.9</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19.93</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722630">
                <a:tc>
                  <a:txBody>
                    <a:bodyPr/>
                    <a:p>
                      <a:pPr marL="6350" indent="0" algn="l" fontAlgn="ctr"/>
                      <a:r>
                        <a:rPr sz="1100" b="0" i="0">
                          <a:solidFill>
                            <a:schemeClr val="tx1"/>
                          </a:solidFill>
                          <a:latin typeface="Calibri" panose="020F0502020204030204"/>
                          <a:ea typeface="Calibri" panose="020F0502020204030204"/>
                        </a:rPr>
                        <a:t>000229ec398224ef6ca0657da4fc703e</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1</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c777355d18b72b67abbeef9df44fd0fd</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5b51032eddd242adc84c38acab88f23d</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1/18/2018 14:48</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199</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17.87</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722630">
                <a:tc>
                  <a:txBody>
                    <a:bodyPr/>
                    <a:p>
                      <a:pPr marL="6350" indent="0" algn="l" fontAlgn="ctr"/>
                      <a:r>
                        <a:rPr sz="1100" b="0" i="0">
                          <a:solidFill>
                            <a:schemeClr val="tx1"/>
                          </a:solidFill>
                          <a:latin typeface="Calibri" panose="020F0502020204030204"/>
                          <a:ea typeface="Calibri" panose="020F0502020204030204"/>
                        </a:rPr>
                        <a:t>00024acbcdf0a6daa1e931b038114c75</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1</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7634da152a4610f1595efa32f14722fc</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9d7a1d34a5052409006425275ba1c2b4</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8/15/2018 10:10</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12.99</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12.79</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722630">
                <a:tc>
                  <a:txBody>
                    <a:bodyPr/>
                    <a:p>
                      <a:pPr marL="6350" indent="0" algn="l" fontAlgn="ctr"/>
                      <a:r>
                        <a:rPr sz="1100" b="0" i="0">
                          <a:solidFill>
                            <a:schemeClr val="tx1"/>
                          </a:solidFill>
                          <a:latin typeface="Calibri" panose="020F0502020204030204"/>
                          <a:ea typeface="Calibri" panose="020F0502020204030204"/>
                        </a:rPr>
                        <a:t>00042b26cf59d7ce69dfabb4e55b4fd9</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1</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ac6c3623068f30de03045865e4e10089</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df560393f3a51e74553ab94004ba5c87</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2/13/2017 13:57</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199.9</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18.14</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722630">
                <a:tc>
                  <a:txBody>
                    <a:bodyPr/>
                    <a:p>
                      <a:pPr marL="6350" indent="0" algn="l" fontAlgn="ctr"/>
                      <a:r>
                        <a:rPr sz="1100" b="0" i="0">
                          <a:solidFill>
                            <a:schemeClr val="tx1"/>
                          </a:solidFill>
                          <a:latin typeface="Calibri" panose="020F0502020204030204"/>
                          <a:ea typeface="Calibri" panose="020F0502020204030204"/>
                        </a:rPr>
                        <a:t>00048cc3ae777c65dbb7d2a0634bc1ea</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1</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ef92defde845ab8450f9d70c526ef70f</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6426d21aca402a131fc0a5d0960a3c90</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5/23/2017 3:55</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21.9</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0" i="0">
                          <a:solidFill>
                            <a:schemeClr val="tx1"/>
                          </a:solidFill>
                          <a:latin typeface="Calibri" panose="020F0502020204030204"/>
                          <a:ea typeface="Calibri" panose="020F0502020204030204"/>
                        </a:rPr>
                        <a:t>12.69</a:t>
                      </a:r>
                      <a:endParaRPr sz="1100" b="0"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05130" y="0"/>
            <a:ext cx="4438015" cy="1586230"/>
          </a:xfrm>
        </p:spPr>
        <p:txBody>
          <a:bodyPr/>
          <a:p>
            <a:r>
              <a:rPr lang="en-US" sz="4000" b="1">
                <a:latin typeface="Bahnschrift SemiBold" panose="020B0502040204020203" charset="0"/>
                <a:cs typeface="Bahnschrift SemiBold" panose="020B0502040204020203" charset="0"/>
              </a:rPr>
              <a:t>orders</a:t>
            </a:r>
            <a:endParaRPr lang="en-US" sz="4000" b="1">
              <a:latin typeface="Bahnschrift SemiBold" panose="020B0502040204020203" charset="0"/>
              <a:cs typeface="Bahnschrift SemiBold" panose="020B0502040204020203" charset="0"/>
            </a:endParaRPr>
          </a:p>
        </p:txBody>
      </p:sp>
      <p:graphicFrame>
        <p:nvGraphicFramePr>
          <p:cNvPr id="3" name="Table 2"/>
          <p:cNvGraphicFramePr/>
          <p:nvPr>
            <p:custDataLst>
              <p:tags r:id="rId1"/>
            </p:custDataLst>
          </p:nvPr>
        </p:nvGraphicFramePr>
        <p:xfrm>
          <a:off x="1280160" y="1484630"/>
          <a:ext cx="7672070" cy="4643120"/>
        </p:xfrm>
        <a:graphic>
          <a:graphicData uri="http://schemas.openxmlformats.org/drawingml/2006/table">
            <a:tbl>
              <a:tblPr/>
              <a:tblGrid>
                <a:gridCol w="1704975"/>
                <a:gridCol w="852805"/>
                <a:gridCol w="851535"/>
                <a:gridCol w="853440"/>
                <a:gridCol w="851535"/>
                <a:gridCol w="852805"/>
                <a:gridCol w="852170"/>
                <a:gridCol w="852805"/>
              </a:tblGrid>
              <a:tr h="527050">
                <a:tc>
                  <a:txBody>
                    <a:bodyPr/>
                    <a:p>
                      <a:pPr marL="6350" indent="0" algn="l" fontAlgn="ctr"/>
                      <a:r>
                        <a:rPr sz="1000" b="1" i="0">
                          <a:solidFill>
                            <a:schemeClr val="tx1"/>
                          </a:solidFill>
                          <a:latin typeface="Calibri" panose="020F0502020204030204"/>
                          <a:ea typeface="Calibri" panose="020F0502020204030204"/>
                        </a:rPr>
                        <a:t>order_id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customer_id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order_status</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order_purchase_timestamp</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order_approved_at</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order_delivered_carrier_date</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order_delivered_customer_date</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order_estimated_delivery_date</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685800">
                <a:tc>
                  <a:txBody>
                    <a:bodyPr/>
                    <a:p>
                      <a:pPr marL="6350" indent="0" algn="l" fontAlgn="ctr"/>
                      <a:r>
                        <a:rPr sz="1000" b="1" i="0">
                          <a:solidFill>
                            <a:schemeClr val="tx1"/>
                          </a:solidFill>
                          <a:latin typeface="Calibri" panose="020F0502020204030204"/>
                          <a:ea typeface="Calibri" panose="020F0502020204030204"/>
                        </a:rPr>
                        <a:t>e481f51cbdc54678b7cc49136f2d6af7</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9ef432eb6251297304e76186b10a928d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delivered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10/2/2017 10:56</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10/2/2017 11:07</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10/4/2017 19:55</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10/10/2017 21:25</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10/18/2017 0:00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685800">
                <a:tc>
                  <a:txBody>
                    <a:bodyPr/>
                    <a:p>
                      <a:pPr marL="6350" indent="0" algn="l" fontAlgn="ctr"/>
                      <a:r>
                        <a:rPr sz="1000" b="1" i="0">
                          <a:solidFill>
                            <a:schemeClr val="tx1"/>
                          </a:solidFill>
                          <a:latin typeface="Calibri" panose="020F0502020204030204"/>
                          <a:ea typeface="Calibri" panose="020F0502020204030204"/>
                        </a:rPr>
                        <a:t>53cdb2fc8bc7dce0b6741e2150273451</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b0830fb4747a6c6d20dea0b8c802d7ef</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delivered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7/24/2018 20:41</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7/26/2018 3:24</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7/26/2018 14:31</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8/7/2018 15:27</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8/13/2018 0:00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685800">
                <a:tc>
                  <a:txBody>
                    <a:bodyPr/>
                    <a:p>
                      <a:pPr marL="6350" indent="0" algn="l" fontAlgn="ctr"/>
                      <a:r>
                        <a:rPr sz="1000" b="1" i="0">
                          <a:solidFill>
                            <a:schemeClr val="tx1"/>
                          </a:solidFill>
                          <a:latin typeface="Calibri" panose="020F0502020204030204"/>
                          <a:ea typeface="Calibri" panose="020F0502020204030204"/>
                        </a:rPr>
                        <a:t>47770eb9100c2d0c44946d9cf07ec65d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41ce2a54c0b03bf3443c3d931a367089</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delivered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8/8/2018 8:38</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8/8/2018 8:55</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8/8/2018 13:50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8/17/2018 18:06</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9/4/2018 0:00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687070">
                <a:tc>
                  <a:txBody>
                    <a:bodyPr/>
                    <a:p>
                      <a:pPr marL="6350" indent="0" algn="l" fontAlgn="ctr"/>
                      <a:r>
                        <a:rPr sz="1000" b="1" i="0">
                          <a:solidFill>
                            <a:schemeClr val="tx1"/>
                          </a:solidFill>
                          <a:latin typeface="Calibri" panose="020F0502020204030204"/>
                          <a:ea typeface="Calibri" panose="020F0502020204030204"/>
                        </a:rPr>
                        <a:t>949d5b44dbf5de918fe9c16f97b45f8a</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f88197465ea7920adcdbec7375364d82</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delivered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11/18/2017 19:28</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11/18/2017 19:45</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11/22/2017 13:39</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12/2/2017 0:28</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12/15/2017 0:00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685800">
                <a:tc>
                  <a:txBody>
                    <a:bodyPr/>
                    <a:p>
                      <a:pPr marL="6350" indent="0" algn="l" fontAlgn="ctr"/>
                      <a:r>
                        <a:rPr sz="1000" b="1" i="0">
                          <a:solidFill>
                            <a:schemeClr val="tx1"/>
                          </a:solidFill>
                          <a:latin typeface="Calibri" panose="020F0502020204030204"/>
                          <a:ea typeface="Calibri" panose="020F0502020204030204"/>
                        </a:rPr>
                        <a:t>ad21c59c0840e6cb83a9ceb5573f8159</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8ab97904e6daea8866dbdbc4fb7aad2c</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delivered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2/13/2018 21:18</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2/13/2018 22:20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2/14/2018 19:46</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2/16/2018 18:17</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2/26/2018 0:00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685800">
                <a:tc>
                  <a:txBody>
                    <a:bodyPr/>
                    <a:p>
                      <a:pPr marL="6350" indent="0" algn="l" fontAlgn="ctr"/>
                      <a:r>
                        <a:rPr sz="1000" b="1" i="0">
                          <a:solidFill>
                            <a:schemeClr val="tx1"/>
                          </a:solidFill>
                          <a:latin typeface="Calibri" panose="020F0502020204030204"/>
                          <a:ea typeface="Calibri" panose="020F0502020204030204"/>
                        </a:rPr>
                        <a:t>a4591c265e18cb1dcee52889e2d8acc3</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503740e9ca751ccdda7ba28e9ab8f608</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delivered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7/9/2017 21:57</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7/9/2017 22:10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7/11/2017 14:58</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7/26/2017 10:57</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8/1/2017 0:00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05130" y="0"/>
            <a:ext cx="4438015" cy="1586230"/>
          </a:xfrm>
        </p:spPr>
        <p:txBody>
          <a:bodyPr/>
          <a:p>
            <a:r>
              <a:rPr lang="en-US" sz="4000" b="1">
                <a:latin typeface="Bahnschrift SemiBold" panose="020B0502040204020203" charset="0"/>
                <a:cs typeface="Bahnschrift SemiBold" panose="020B0502040204020203" charset="0"/>
              </a:rPr>
              <a:t>payment</a:t>
            </a:r>
            <a:endParaRPr lang="en-US" sz="4000" b="1">
              <a:latin typeface="Bahnschrift SemiBold" panose="020B0502040204020203" charset="0"/>
              <a:cs typeface="Bahnschrift SemiBold" panose="020B0502040204020203" charset="0"/>
            </a:endParaRPr>
          </a:p>
        </p:txBody>
      </p:sp>
      <p:graphicFrame>
        <p:nvGraphicFramePr>
          <p:cNvPr id="5" name="Table 4"/>
          <p:cNvGraphicFramePr/>
          <p:nvPr>
            <p:custDataLst>
              <p:tags r:id="rId1"/>
            </p:custDataLst>
          </p:nvPr>
        </p:nvGraphicFramePr>
        <p:xfrm>
          <a:off x="1972310" y="1390650"/>
          <a:ext cx="5744210" cy="2787015"/>
        </p:xfrm>
        <a:graphic>
          <a:graphicData uri="http://schemas.openxmlformats.org/drawingml/2006/table">
            <a:tbl>
              <a:tblPr/>
              <a:tblGrid>
                <a:gridCol w="1914525"/>
                <a:gridCol w="957580"/>
                <a:gridCol w="957580"/>
                <a:gridCol w="956945"/>
                <a:gridCol w="957580"/>
              </a:tblGrid>
              <a:tr h="398145">
                <a:tc>
                  <a:txBody>
                    <a:bodyPr/>
                    <a:p>
                      <a:pPr marL="6350" indent="0" algn="l" fontAlgn="ctr"/>
                      <a:r>
                        <a:rPr sz="1100" b="1" i="0">
                          <a:solidFill>
                            <a:schemeClr val="tx1"/>
                          </a:solidFill>
                          <a:latin typeface="Calibri" panose="020F0502020204030204"/>
                          <a:ea typeface="Calibri" panose="020F0502020204030204"/>
                        </a:rPr>
                        <a:t>order_id</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payment_sequential</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payment_type</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payment_installments</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payment_value</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398145">
                <a:tc>
                  <a:txBody>
                    <a:bodyPr/>
                    <a:p>
                      <a:pPr marL="6350" indent="0" algn="l" fontAlgn="ctr"/>
                      <a:r>
                        <a:rPr sz="1100" b="1" i="0">
                          <a:solidFill>
                            <a:schemeClr val="tx1"/>
                          </a:solidFill>
                          <a:latin typeface="Calibri" panose="020F0502020204030204"/>
                          <a:ea typeface="Calibri" panose="020F0502020204030204"/>
                        </a:rPr>
                        <a:t>b81ef226f3fe1789b1e8b2acac839d17</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credit_card</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8</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99.33</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398145">
                <a:tc>
                  <a:txBody>
                    <a:bodyPr/>
                    <a:p>
                      <a:pPr marL="6350" indent="0" algn="l" fontAlgn="ctr"/>
                      <a:r>
                        <a:rPr sz="1100" b="1" i="0">
                          <a:solidFill>
                            <a:schemeClr val="tx1"/>
                          </a:solidFill>
                          <a:latin typeface="Calibri" panose="020F0502020204030204"/>
                          <a:ea typeface="Calibri" panose="020F0502020204030204"/>
                        </a:rPr>
                        <a:t>a9810da82917af2d9aefd1278f1dcfa0</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credit_card</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24.39</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398145">
                <a:tc>
                  <a:txBody>
                    <a:bodyPr/>
                    <a:p>
                      <a:pPr marL="6350" indent="0" algn="l" fontAlgn="ctr"/>
                      <a:r>
                        <a:rPr sz="1100" b="1" i="0">
                          <a:solidFill>
                            <a:schemeClr val="tx1"/>
                          </a:solidFill>
                          <a:latin typeface="Calibri" panose="020F0502020204030204"/>
                          <a:ea typeface="Calibri" panose="020F0502020204030204"/>
                        </a:rPr>
                        <a:t>25e8ea4e93396b6fa0d3dd708e76c1bd</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credit_card</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65.71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398145">
                <a:tc>
                  <a:txBody>
                    <a:bodyPr/>
                    <a:p>
                      <a:pPr marL="6350" indent="0" algn="l" fontAlgn="ctr"/>
                      <a:r>
                        <a:rPr sz="1100" b="1" i="0">
                          <a:solidFill>
                            <a:schemeClr val="tx1"/>
                          </a:solidFill>
                          <a:latin typeface="Calibri" panose="020F0502020204030204"/>
                          <a:ea typeface="Calibri" panose="020F0502020204030204"/>
                        </a:rPr>
                        <a:t>ba78997921bbcdc1373bb41e913ab953</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credit_card</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8</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107.78</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398145">
                <a:tc>
                  <a:txBody>
                    <a:bodyPr/>
                    <a:p>
                      <a:pPr marL="6350" indent="0" algn="l" fontAlgn="ctr"/>
                      <a:r>
                        <a:rPr sz="1100" b="1" i="0">
                          <a:solidFill>
                            <a:schemeClr val="tx1"/>
                          </a:solidFill>
                          <a:latin typeface="Calibri" panose="020F0502020204030204"/>
                          <a:ea typeface="Calibri" panose="020F0502020204030204"/>
                        </a:rPr>
                        <a:t>42fdf880ba16b47b59251dd489d4441a</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credit_card</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2</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128.45</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398145">
                <a:tc>
                  <a:txBody>
                    <a:bodyPr/>
                    <a:p>
                      <a:pPr marL="6350" indent="0" algn="l" fontAlgn="ctr"/>
                      <a:r>
                        <a:rPr sz="1100" b="1" i="0">
                          <a:solidFill>
                            <a:schemeClr val="tx1"/>
                          </a:solidFill>
                          <a:latin typeface="Calibri" panose="020F0502020204030204"/>
                          <a:ea typeface="Calibri" panose="020F0502020204030204"/>
                        </a:rPr>
                        <a:t>298fcdf1f73eb413e4d26d01b25bc1cd</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credit_card</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2</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96.12</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05130" y="0"/>
            <a:ext cx="4438015" cy="1586230"/>
          </a:xfrm>
        </p:spPr>
        <p:txBody>
          <a:bodyPr/>
          <a:p>
            <a:r>
              <a:rPr lang="en-US" sz="4000" b="1">
                <a:latin typeface="Bahnschrift SemiBold" panose="020B0502040204020203" charset="0"/>
                <a:cs typeface="Bahnschrift SemiBold" panose="020B0502040204020203" charset="0"/>
              </a:rPr>
              <a:t>Product</a:t>
            </a:r>
            <a:endParaRPr lang="en-US" sz="4000" b="1">
              <a:latin typeface="Bahnschrift SemiBold" panose="020B0502040204020203" charset="0"/>
              <a:cs typeface="Bahnschrift SemiBold" panose="020B0502040204020203" charset="0"/>
            </a:endParaRPr>
          </a:p>
        </p:txBody>
      </p:sp>
      <p:graphicFrame>
        <p:nvGraphicFramePr>
          <p:cNvPr id="4" name="Table 3"/>
          <p:cNvGraphicFramePr/>
          <p:nvPr>
            <p:custDataLst>
              <p:tags r:id="rId1"/>
            </p:custDataLst>
          </p:nvPr>
        </p:nvGraphicFramePr>
        <p:xfrm>
          <a:off x="1239520" y="1745615"/>
          <a:ext cx="8285480" cy="3206750"/>
        </p:xfrm>
        <a:graphic>
          <a:graphicData uri="http://schemas.openxmlformats.org/drawingml/2006/table">
            <a:tbl>
              <a:tblPr/>
              <a:tblGrid>
                <a:gridCol w="1657350"/>
                <a:gridCol w="828040"/>
                <a:gridCol w="828675"/>
                <a:gridCol w="828675"/>
                <a:gridCol w="828675"/>
                <a:gridCol w="828675"/>
                <a:gridCol w="828040"/>
                <a:gridCol w="828675"/>
                <a:gridCol w="828675"/>
              </a:tblGrid>
              <a:tr h="584200">
                <a:tc>
                  <a:txBody>
                    <a:bodyPr/>
                    <a:p>
                      <a:pPr marL="6350" indent="0" algn="l" fontAlgn="ctr"/>
                      <a:r>
                        <a:rPr sz="1100" b="1" i="0">
                          <a:solidFill>
                            <a:schemeClr val="tx1"/>
                          </a:solidFill>
                          <a:latin typeface="Calibri" panose="020F0502020204030204"/>
                          <a:ea typeface="Calibri" panose="020F0502020204030204"/>
                        </a:rPr>
                        <a:t>product_id</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product category</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product_name_length</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product_description_length</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product_photos_qty</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product_weight_g</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product_length_cm</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product_height_cm</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product_width_cm</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407670">
                <a:tc>
                  <a:txBody>
                    <a:bodyPr/>
                    <a:p>
                      <a:pPr marL="6350" indent="0" algn="l" fontAlgn="ctr"/>
                      <a:r>
                        <a:rPr sz="1100" b="1" i="0">
                          <a:solidFill>
                            <a:schemeClr val="tx1"/>
                          </a:solidFill>
                          <a:latin typeface="Calibri" panose="020F0502020204030204"/>
                          <a:ea typeface="Calibri" panose="020F0502020204030204"/>
                        </a:rPr>
                        <a:t>1e9e8ef04dbcff4541ed26657ea517e5</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perfumery</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40</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287</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225</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16</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10</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14</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407670">
                <a:tc>
                  <a:txBody>
                    <a:bodyPr/>
                    <a:p>
                      <a:pPr marL="6350" indent="0" algn="l" fontAlgn="ctr"/>
                      <a:r>
                        <a:rPr sz="1100" b="1" i="0">
                          <a:solidFill>
                            <a:schemeClr val="tx1"/>
                          </a:solidFill>
                          <a:latin typeface="Calibri" panose="020F0502020204030204"/>
                          <a:ea typeface="Calibri" panose="020F0502020204030204"/>
                        </a:rPr>
                        <a:t>3aa071139cb16b67ca9e5dea641aaa2f</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Art</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44</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276</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1000</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30</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18</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20</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407670">
                <a:tc>
                  <a:txBody>
                    <a:bodyPr/>
                    <a:p>
                      <a:pPr marL="6350" indent="0" algn="l" fontAlgn="ctr"/>
                      <a:r>
                        <a:rPr sz="1100" b="1" i="0">
                          <a:solidFill>
                            <a:schemeClr val="tx1"/>
                          </a:solidFill>
                          <a:latin typeface="Calibri" panose="020F0502020204030204"/>
                          <a:ea typeface="Calibri" panose="020F0502020204030204"/>
                        </a:rPr>
                        <a:t>96bd76ec8810374ed1b65e291975717f</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sport leisure</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46</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250</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154</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18</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9</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15</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407670">
                <a:tc>
                  <a:txBody>
                    <a:bodyPr/>
                    <a:p>
                      <a:pPr marL="6350" indent="0" algn="l" fontAlgn="ctr"/>
                      <a:r>
                        <a:rPr sz="1100" b="1" i="0">
                          <a:solidFill>
                            <a:schemeClr val="tx1"/>
                          </a:solidFill>
                          <a:latin typeface="Calibri" panose="020F0502020204030204"/>
                          <a:ea typeface="Calibri" panose="020F0502020204030204"/>
                        </a:rPr>
                        <a:t>cef67bcfe19066a932b7673e239eb23d</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babies</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27</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261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371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26</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4</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26</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407670">
                <a:tc>
                  <a:txBody>
                    <a:bodyPr/>
                    <a:p>
                      <a:pPr marL="6350" indent="0" algn="l" fontAlgn="ctr"/>
                      <a:r>
                        <a:rPr sz="1100" b="1" i="0">
                          <a:solidFill>
                            <a:schemeClr val="tx1"/>
                          </a:solidFill>
                          <a:latin typeface="Calibri" panose="020F0502020204030204"/>
                          <a:ea typeface="Calibri" panose="020F0502020204030204"/>
                        </a:rPr>
                        <a:t>9dc1a7de274444849c219cff195d0b71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housewares</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37</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402</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4</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625</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20</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17</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13</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584200">
                <a:tc>
                  <a:txBody>
                    <a:bodyPr/>
                    <a:p>
                      <a:pPr marL="6350" indent="0" algn="l" fontAlgn="ctr"/>
                      <a:r>
                        <a:rPr sz="1100" b="1" i="0">
                          <a:solidFill>
                            <a:schemeClr val="tx1"/>
                          </a:solidFill>
                          <a:latin typeface="Calibri" panose="020F0502020204030204"/>
                          <a:ea typeface="Calibri" panose="020F0502020204030204"/>
                        </a:rPr>
                        <a:t>41d3672d4792049fa1779bb35283ed13</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musical instruments</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60</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745</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200</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38</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5</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100" b="1" i="0">
                          <a:solidFill>
                            <a:schemeClr val="tx1"/>
                          </a:solidFill>
                          <a:latin typeface="Calibri" panose="020F0502020204030204"/>
                          <a:ea typeface="Calibri" panose="020F0502020204030204"/>
                        </a:rPr>
                        <a:t>11</a:t>
                      </a:r>
                      <a:endParaRPr sz="11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05130" y="0"/>
            <a:ext cx="4438015" cy="1586230"/>
          </a:xfrm>
        </p:spPr>
        <p:txBody>
          <a:bodyPr/>
          <a:p>
            <a:r>
              <a:rPr lang="en-US" sz="4000" b="1">
                <a:latin typeface="Bahnschrift SemiBold" panose="020B0502040204020203" charset="0"/>
                <a:cs typeface="Bahnschrift SemiBold" panose="020B0502040204020203" charset="0"/>
              </a:rPr>
              <a:t>Sellere</a:t>
            </a:r>
            <a:endParaRPr lang="en-US" sz="4000" b="1">
              <a:latin typeface="Bahnschrift SemiBold" panose="020B0502040204020203" charset="0"/>
              <a:cs typeface="Bahnschrift SemiBold" panose="020B0502040204020203" charset="0"/>
            </a:endParaRPr>
          </a:p>
        </p:txBody>
      </p:sp>
      <p:graphicFrame>
        <p:nvGraphicFramePr>
          <p:cNvPr id="3" name="Table 2"/>
          <p:cNvGraphicFramePr/>
          <p:nvPr>
            <p:custDataLst>
              <p:tags r:id="rId1"/>
            </p:custDataLst>
          </p:nvPr>
        </p:nvGraphicFramePr>
        <p:xfrm>
          <a:off x="1280160" y="1484630"/>
          <a:ext cx="7672070" cy="4643120"/>
        </p:xfrm>
        <a:graphic>
          <a:graphicData uri="http://schemas.openxmlformats.org/drawingml/2006/table">
            <a:tbl>
              <a:tblPr/>
              <a:tblGrid>
                <a:gridCol w="1704975"/>
                <a:gridCol w="852805"/>
                <a:gridCol w="851535"/>
                <a:gridCol w="853440"/>
                <a:gridCol w="851535"/>
                <a:gridCol w="852805"/>
                <a:gridCol w="852170"/>
                <a:gridCol w="852805"/>
              </a:tblGrid>
              <a:tr h="527050">
                <a:tc>
                  <a:txBody>
                    <a:bodyPr/>
                    <a:p>
                      <a:pPr marL="6350" indent="0" algn="l" fontAlgn="ctr"/>
                      <a:r>
                        <a:rPr sz="1000" b="1" i="0">
                          <a:solidFill>
                            <a:schemeClr val="tx1"/>
                          </a:solidFill>
                          <a:latin typeface="Calibri" panose="020F0502020204030204"/>
                          <a:ea typeface="Calibri" panose="020F0502020204030204"/>
                        </a:rPr>
                        <a:t>order_id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customer_id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order_status</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order_purchase_timestamp</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order_approved_at</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order_delivered_carrier_date</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order_delivered_customer_date</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order_estimated_delivery_date</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685800">
                <a:tc>
                  <a:txBody>
                    <a:bodyPr/>
                    <a:p>
                      <a:pPr marL="6350" indent="0" algn="l" fontAlgn="ctr"/>
                      <a:r>
                        <a:rPr sz="1000" b="1" i="0">
                          <a:solidFill>
                            <a:schemeClr val="tx1"/>
                          </a:solidFill>
                          <a:latin typeface="Calibri" panose="020F0502020204030204"/>
                          <a:ea typeface="Calibri" panose="020F0502020204030204"/>
                        </a:rPr>
                        <a:t>e481f51cbdc54678b7cc49136f2d6af7</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9ef432eb6251297304e76186b10a928d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delivered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10/2/2017 10:56</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10/2/2017 11:07</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10/4/2017 19:55</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10/10/2017 21:25</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10/18/2017 0:00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685800">
                <a:tc>
                  <a:txBody>
                    <a:bodyPr/>
                    <a:p>
                      <a:pPr marL="6350" indent="0" algn="l" fontAlgn="ctr"/>
                      <a:r>
                        <a:rPr sz="1000" b="1" i="0">
                          <a:solidFill>
                            <a:schemeClr val="tx1"/>
                          </a:solidFill>
                          <a:latin typeface="Calibri" panose="020F0502020204030204"/>
                          <a:ea typeface="Calibri" panose="020F0502020204030204"/>
                        </a:rPr>
                        <a:t>53cdb2fc8bc7dce0b6741e2150273451</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b0830fb4747a6c6d20dea0b8c802d7ef</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delivered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7/24/2018 20:41</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7/26/2018 3:24</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7/26/2018 14:31</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8/7/2018 15:27</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8/13/2018 0:00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685800">
                <a:tc>
                  <a:txBody>
                    <a:bodyPr/>
                    <a:p>
                      <a:pPr marL="6350" indent="0" algn="l" fontAlgn="ctr"/>
                      <a:r>
                        <a:rPr sz="1000" b="1" i="0">
                          <a:solidFill>
                            <a:schemeClr val="tx1"/>
                          </a:solidFill>
                          <a:latin typeface="Calibri" panose="020F0502020204030204"/>
                          <a:ea typeface="Calibri" panose="020F0502020204030204"/>
                        </a:rPr>
                        <a:t>47770eb9100c2d0c44946d9cf07ec65d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41ce2a54c0b03bf3443c3d931a367089</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delivered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8/8/2018 8:38</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8/8/2018 8:55</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8/8/2018 13:50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8/17/2018 18:06</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9/4/2018 0:00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687070">
                <a:tc>
                  <a:txBody>
                    <a:bodyPr/>
                    <a:p>
                      <a:pPr marL="6350" indent="0" algn="l" fontAlgn="ctr"/>
                      <a:r>
                        <a:rPr sz="1000" b="1" i="0">
                          <a:solidFill>
                            <a:schemeClr val="tx1"/>
                          </a:solidFill>
                          <a:latin typeface="Calibri" panose="020F0502020204030204"/>
                          <a:ea typeface="Calibri" panose="020F0502020204030204"/>
                        </a:rPr>
                        <a:t>949d5b44dbf5de918fe9c16f97b45f8a</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f88197465ea7920adcdbec7375364d82</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delivered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11/18/2017 19:28</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11/18/2017 19:45</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11/22/2017 13:39</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12/2/2017 0:28</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12/15/2017 0:00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685800">
                <a:tc>
                  <a:txBody>
                    <a:bodyPr/>
                    <a:p>
                      <a:pPr marL="6350" indent="0" algn="l" fontAlgn="ctr"/>
                      <a:r>
                        <a:rPr sz="1000" b="1" i="0">
                          <a:solidFill>
                            <a:schemeClr val="tx1"/>
                          </a:solidFill>
                          <a:latin typeface="Calibri" panose="020F0502020204030204"/>
                          <a:ea typeface="Calibri" panose="020F0502020204030204"/>
                        </a:rPr>
                        <a:t>ad21c59c0840e6cb83a9ceb5573f8159</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8ab97904e6daea8866dbdbc4fb7aad2c</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delivered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2/13/2018 21:18</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2/13/2018 22:20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2/14/2018 19:46</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2/16/2018 18:17</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2/26/2018 0:00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r h="685800">
                <a:tc>
                  <a:txBody>
                    <a:bodyPr/>
                    <a:p>
                      <a:pPr marL="6350" indent="0" algn="l" fontAlgn="ctr"/>
                      <a:r>
                        <a:rPr sz="1000" b="1" i="0">
                          <a:solidFill>
                            <a:schemeClr val="tx1"/>
                          </a:solidFill>
                          <a:latin typeface="Calibri" panose="020F0502020204030204"/>
                          <a:ea typeface="Calibri" panose="020F0502020204030204"/>
                        </a:rPr>
                        <a:t>a4591c265e18cb1dcee52889e2d8acc3</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503740e9ca751ccdda7ba28e9ab8f608</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delivered</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7/9/2017 21:57</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7/9/2017 22:10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7/11/2017 14:58</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7/26/2017 10:57</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c>
                  <a:txBody>
                    <a:bodyPr/>
                    <a:p>
                      <a:pPr marL="6350" indent="0" algn="l" fontAlgn="ctr"/>
                      <a:r>
                        <a:rPr sz="1000" b="1" i="0">
                          <a:solidFill>
                            <a:schemeClr val="tx1"/>
                          </a:solidFill>
                          <a:latin typeface="Calibri" panose="020F0502020204030204"/>
                          <a:ea typeface="Calibri" panose="020F0502020204030204"/>
                        </a:rPr>
                        <a:t>8/1/2017 0:00</a:t>
                      </a:r>
                      <a:endParaRPr sz="1000" b="1" i="0">
                        <a:solidFill>
                          <a:schemeClr val="tx1"/>
                        </a:solidFill>
                        <a:latin typeface="Calibri" panose="020F0502020204030204"/>
                        <a:ea typeface="Calibri" panose="020F0502020204030204"/>
                      </a:endParaRPr>
                    </a:p>
                  </a:txBody>
                  <a:tcPr marL="6667" marR="6667" marT="6667" anchor="ctr" anchorCtr="0">
                    <a:lnL>
                      <a:noFill/>
                    </a:lnL>
                    <a:lnR>
                      <a:noFill/>
                    </a:lnR>
                    <a:lnT>
                      <a:noFill/>
                    </a:lnT>
                    <a:lnB>
                      <a:noFill/>
                    </a:lnB>
                    <a:noFill/>
                  </a:tcPr>
                </a:tc>
              </a:tr>
            </a:tbl>
          </a:graphicData>
        </a:graphic>
      </p:graphicFrame>
    </p:spTree>
  </p:cSld>
  <p:clrMapOvr>
    <a:masterClrMapping/>
  </p:clrMapOvr>
</p:sld>
</file>

<file path=ppt/tags/tag1.xml><?xml version="1.0" encoding="utf-8"?>
<p:tagLst xmlns:p="http://schemas.openxmlformats.org/presentationml/2006/main">
  <p:tag name="TABLE_ENDDRAG_ORIGIN_RECT" val="390*255"/>
  <p:tag name="TABLE_ENDDRAG_RECT" val="149*124*390*255"/>
</p:tagLst>
</file>

<file path=ppt/tags/tag2.xml><?xml version="1.0" encoding="utf-8"?>
<p:tagLst xmlns:p="http://schemas.openxmlformats.org/presentationml/2006/main">
  <p:tag name="TABLE_ENDDRAG_ORIGIN_RECT" val="463*254"/>
  <p:tag name="TABLE_ENDDRAG_RECT" val="318*123*463*254"/>
</p:tagLst>
</file>

<file path=ppt/tags/tag3.xml><?xml version="1.0" encoding="utf-8"?>
<p:tagLst xmlns:p="http://schemas.openxmlformats.org/presentationml/2006/main">
  <p:tag name="TABLE_ENDDRAG_ORIGIN_RECT" val="487*342"/>
  <p:tag name="TABLE_ENDDRAG_RECT" val="273*118*487*342"/>
</p:tagLst>
</file>

<file path=ppt/tags/tag4.xml><?xml version="1.0" encoding="utf-8"?>
<p:tagLst xmlns:p="http://schemas.openxmlformats.org/presentationml/2006/main">
  <p:tag name="TABLE_ENDDRAG_ORIGIN_RECT" val="604*365"/>
  <p:tag name="TABLE_ENDDRAG_RECT" val="100*116*604*365"/>
</p:tagLst>
</file>

<file path=ppt/tags/tag5.xml><?xml version="1.0" encoding="utf-8"?>
<p:tagLst xmlns:p="http://schemas.openxmlformats.org/presentationml/2006/main">
  <p:tag name="TABLE_ENDDRAG_ORIGIN_RECT" val="452*219"/>
  <p:tag name="TABLE_ENDDRAG_RECT" val="189*157*452*219"/>
</p:tagLst>
</file>

<file path=ppt/tags/tag6.xml><?xml version="1.0" encoding="utf-8"?>
<p:tagLst xmlns:p="http://schemas.openxmlformats.org/presentationml/2006/main">
  <p:tag name="TABLE_ENDDRAG_ORIGIN_RECT" val="652*252"/>
  <p:tag name="TABLE_ENDDRAG_RECT" val="97*137*652*252"/>
</p:tagLst>
</file>

<file path=ppt/tags/tag7.xml><?xml version="1.0" encoding="utf-8"?>
<p:tagLst xmlns:p="http://schemas.openxmlformats.org/presentationml/2006/main">
  <p:tag name="TABLE_ENDDRAG_ORIGIN_RECT" val="604*365"/>
  <p:tag name="TABLE_ENDDRAG_RECT" val="100*116*604*365"/>
</p:tagLst>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16531</Words>
  <Application>WPS Presentation</Application>
  <PresentationFormat>Widescreen</PresentationFormat>
  <Paragraphs>1085</Paragraphs>
  <Slides>29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SimSun</vt:lpstr>
      <vt:lpstr>Wingdings</vt:lpstr>
      <vt:lpstr>Arial Unicode MS</vt:lpstr>
      <vt:lpstr>Calibri Light</vt:lpstr>
      <vt:lpstr>Calibri</vt:lpstr>
      <vt:lpstr>Microsoft YaHei</vt:lpstr>
      <vt:lpstr>Bahnschrift SemiBold</vt:lpstr>
      <vt:lpstr>Calibri</vt:lpstr>
      <vt:lpstr>Art_mountaineering</vt:lpstr>
      <vt:lpstr>PowerPoint 演示文稿</vt:lpstr>
      <vt:lpstr>Comprehensive E-commerce Sales Analysis using SQL</vt:lpstr>
      <vt:lpstr>Introduction</vt:lpstr>
      <vt:lpstr>Customers</vt:lpstr>
      <vt:lpstr>Customers</vt:lpstr>
      <vt:lpstr>Customers</vt:lpstr>
      <vt:lpstr>orders</vt:lpstr>
      <vt:lpstr>orders</vt:lpstr>
      <vt:lpstr>orders</vt:lpstr>
      <vt:lpstr>Comprehensive E-commerce Sales Analysis using SQL</vt:lpstr>
      <vt:lpstr>PYTHON TO SQL</vt:lpstr>
      <vt:lpstr>Lets Solve Queries</vt:lpstr>
      <vt:lpstr>Lets Solve Queries</vt:lpstr>
      <vt:lpstr>Lets Solve Queries</vt:lpstr>
      <vt:lpstr>Lets Solve Queries</vt:lpstr>
      <vt:lpstr>Lets Solve Queries</vt:lpstr>
      <vt:lpstr>Lets Solve Queries</vt:lpstr>
      <vt:lpstr>Lets Solve Queries</vt:lpstr>
      <vt:lpstr>Lets Solve Queries</vt:lpstr>
      <vt:lpstr>Lets Solve Queries</vt:lpstr>
      <vt:lpstr>Lets Solve Queries</vt:lpstr>
      <vt:lpstr>Lets Solve Queries</vt:lpstr>
      <vt:lpstr>Lets Solve Queries</vt:lpstr>
      <vt:lpstr>5. Calculate the total revenue generated by each seller, and rank them by revenue.</vt:lpstr>
      <vt:lpstr>5. Calculate the total revenue generated by each seller, and rank them by revenue.</vt:lpstr>
      <vt:lpstr>5. Calculate the total revenue generated by each seller, and rank them by revenue.</vt:lpstr>
      <vt:lpstr>5. Calculate the total revenue generated by each seller, and rank them by revenue.</vt:lpstr>
      <vt:lpstr>5. Calculate the total revenue generated by each seller, and rank them by revenue.</vt:lpstr>
      <vt:lpstr>14. Calculate the retention rate of customers, defined as the percentage of customers who make another purchase within 6 months of their first purchase.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E-commerce Sales Analysis using SQL</dc:title>
  <dc:creator>hst</dc:creator>
  <cp:lastModifiedBy>hst</cp:lastModifiedBy>
  <cp:revision>1</cp:revision>
  <dcterms:created xsi:type="dcterms:W3CDTF">2024-08-23T16:33:48Z</dcterms:created>
  <dcterms:modified xsi:type="dcterms:W3CDTF">2024-08-23T16:33:48Z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02ECC48E875942E5BE8EDA38DEF92230_11</vt:lpwstr>
  </property>
  <property fmtid="{D5CDD505-2E9C-101B-9397-08002B2CF9AE}" pid="3" name="KSOProductBuildVer">
    <vt:lpwstr>1033-12.2.0.17545</vt:lpwstr>
  </property>
</Properties>
</file>