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266" r:id="rId2"/>
    <p:sldId id="353" r:id="rId3"/>
    <p:sldId id="322" r:id="rId4"/>
    <p:sldId id="354" r:id="rId5"/>
    <p:sldId id="267" r:id="rId6"/>
    <p:sldId id="268" r:id="rId7"/>
    <p:sldId id="352" r:id="rId8"/>
    <p:sldId id="274" r:id="rId9"/>
    <p:sldId id="355" r:id="rId10"/>
    <p:sldId id="356" r:id="rId11"/>
    <p:sldId id="357" r:id="rId12"/>
    <p:sldId id="276" r:id="rId13"/>
    <p:sldId id="277" r:id="rId14"/>
    <p:sldId id="278" r:id="rId15"/>
    <p:sldId id="351" r:id="rId16"/>
    <p:sldId id="358" r:id="rId17"/>
    <p:sldId id="368" r:id="rId18"/>
    <p:sldId id="36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83333" autoAdjust="0"/>
  </p:normalViewPr>
  <p:slideViewPr>
    <p:cSldViewPr>
      <p:cViewPr varScale="1">
        <p:scale>
          <a:sx n="93" d="100"/>
          <a:sy n="93" d="100"/>
        </p:scale>
        <p:origin x="307" y="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5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D054C225-C496-49A0-9792-A3AD80492A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uk-UA"/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DC5CFA67-805F-4C08-B29E-99B393D731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uk-UA"/>
          </a:p>
        </p:txBody>
      </p:sp>
      <p:sp>
        <p:nvSpPr>
          <p:cNvPr id="295940" name="Rectangle 4">
            <a:extLst>
              <a:ext uri="{FF2B5EF4-FFF2-40B4-BE49-F238E27FC236}">
                <a16:creationId xmlns:a16="http://schemas.microsoft.com/office/drawing/2014/main" id="{C6021EC8-D507-4AA5-B234-9134631063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uk-UA"/>
          </a:p>
        </p:txBody>
      </p:sp>
      <p:sp>
        <p:nvSpPr>
          <p:cNvPr id="295941" name="Rectangle 5">
            <a:extLst>
              <a:ext uri="{FF2B5EF4-FFF2-40B4-BE49-F238E27FC236}">
                <a16:creationId xmlns:a16="http://schemas.microsoft.com/office/drawing/2014/main" id="{90E733DB-9433-4914-A8FF-53C1B6FBEF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DDF23B-F091-40A6-8EEF-B98025877BFB}" type="slidenum">
              <a:rPr lang="en-US" altLang="uk-UA"/>
              <a:pPr>
                <a:defRPr/>
              </a:pPr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28AB66-27BD-4166-8CB4-D082F8B01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uk-UA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6CC1E8F-4145-4E15-AE4F-2DEF22DC7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uk-UA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31FC827-4EC0-4E26-BBAB-43415D2CBE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ED1353C-1A62-4FBD-859A-BA937DF86D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noProof="0"/>
              <a:t>Click to edit Master text styles</a:t>
            </a:r>
          </a:p>
          <a:p>
            <a:pPr lvl="1"/>
            <a:r>
              <a:rPr lang="en-US" altLang="uk-UA" noProof="0"/>
              <a:t>Second level</a:t>
            </a:r>
          </a:p>
          <a:p>
            <a:pPr lvl="2"/>
            <a:r>
              <a:rPr lang="en-US" altLang="uk-UA" noProof="0"/>
              <a:t>Third level</a:t>
            </a:r>
          </a:p>
          <a:p>
            <a:pPr lvl="3"/>
            <a:r>
              <a:rPr lang="en-US" altLang="uk-UA" noProof="0"/>
              <a:t>Fourth level</a:t>
            </a:r>
          </a:p>
          <a:p>
            <a:pPr lvl="4"/>
            <a:r>
              <a:rPr lang="en-US" altLang="uk-U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9454824-DAF9-44E2-A655-BBF2605020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uk-UA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4AB61F5-5E6B-4E84-8B0C-328751B18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525D20-FFA7-4841-B8C8-B666A3C98DB3}" type="slidenum">
              <a:rPr lang="en-US" altLang="uk-UA"/>
              <a:pPr>
                <a:defRPr/>
              </a:pPr>
              <a:t>‹#›</a:t>
            </a:fld>
            <a:endParaRPr lang="en-US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E4AA0D4-AEE1-472E-BFFF-27D8BBC69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7CF271-3B87-4AD3-B65F-CCCBA3B39741}" type="slidenum">
              <a:rPr lang="en-US" altLang="uk-UA"/>
              <a:pPr/>
              <a:t>1</a:t>
            </a:fld>
            <a:endParaRPr lang="en-US" altLang="uk-UA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5B71972-4FD3-49EC-A86B-56BB027B9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8D23BAB-6520-4C80-9CCC-3DE2FF415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8B02295-25A8-40BA-B4EC-B63229FED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43FA4-F538-43B9-B253-67C6EA54ADC8}" type="slidenum">
              <a:rPr lang="en-US" altLang="uk-UA"/>
              <a:pPr/>
              <a:t>13</a:t>
            </a:fld>
            <a:endParaRPr lang="en-US" altLang="uk-UA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0B6F8AA-FCBC-4B6E-AACA-1DA77F63C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D3CAD4B-546F-4133-B8DB-14163F70D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8E98132-DC53-47ED-BACF-80E2F5126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99C235-46AE-42F8-A0A9-3BE988C4AD27}" type="slidenum">
              <a:rPr lang="en-US" altLang="uk-UA"/>
              <a:pPr/>
              <a:t>14</a:t>
            </a:fld>
            <a:endParaRPr lang="en-US" altLang="uk-UA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2E20DC6-ED51-4091-AE52-92FE1AE020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C786EA4-296F-4C55-A512-081CE8C49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9C81AD8-F31A-4C19-9622-A63C5EEFA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B9E5A6-78A4-4C71-9931-08951ABC2FE9}" type="slidenum">
              <a:rPr lang="en-US" altLang="uk-UA"/>
              <a:pPr/>
              <a:t>5</a:t>
            </a:fld>
            <a:endParaRPr lang="en-US" altLang="uk-UA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D57D4F-757C-4306-9269-65847967A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850190-6587-461A-8397-53A565F37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DCDC1EE-BB56-4208-A46F-24AA39864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73F93F-86EA-4AD4-A058-F786972F827C}" type="slidenum">
              <a:rPr lang="en-US" altLang="uk-UA"/>
              <a:pPr/>
              <a:t>6</a:t>
            </a:fld>
            <a:endParaRPr lang="en-US" altLang="uk-UA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C636B82-784B-4A54-8D0F-15639BA6F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38BF0B3-CB6F-454E-8C45-F9BAED15A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57EAAD-5164-460E-BBC1-3F989D242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993C8-6566-411E-B5FA-7F0FA9D8A38B}" type="slidenum">
              <a:rPr lang="en-US" altLang="uk-UA"/>
              <a:pPr/>
              <a:t>7</a:t>
            </a:fld>
            <a:endParaRPr lang="en-US" altLang="uk-UA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C5DE225-0BE6-454A-8A55-8247C3942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E0DDCC0-28B3-4524-88B0-CF6133701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9F46252-5A4D-48B3-9C8E-02B255FAD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C390DF-D953-4827-AFB0-8CA64E83DDF7}" type="slidenum">
              <a:rPr lang="en-US" altLang="uk-UA"/>
              <a:pPr/>
              <a:t>8</a:t>
            </a:fld>
            <a:endParaRPr lang="en-US" altLang="uk-UA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DA2B20E-C2F4-42A8-8587-C911E22BD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8712B0C-D375-4A66-B7A8-A4CC5CD5D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830E8C-CB88-4AE1-A4B9-46E11BBAF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6116C4-28FD-4DC9-B802-206B38C6FA38}" type="slidenum">
              <a:rPr lang="en-US" altLang="uk-UA"/>
              <a:pPr/>
              <a:t>9</a:t>
            </a:fld>
            <a:endParaRPr lang="en-US" altLang="uk-UA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CEB3033-03CE-4F50-BDDC-DE9B96E6C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7BB4E36-6A52-476F-A950-741279E25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alt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9336EE-057C-40DD-8524-E0134C7B8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3CC1CA-8693-4BD1-8E21-175D437686EC}" type="slidenum">
              <a:rPr lang="en-US" altLang="uk-UA"/>
              <a:pPr/>
              <a:t>10</a:t>
            </a:fld>
            <a:endParaRPr lang="en-US" altLang="uk-UA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66167BA-B6B1-4472-B1A6-C8F34F3FD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0AB730E-CCC9-4018-8857-A6E41F8CE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7296A0F-8517-446B-BA46-E5546AC76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BBA1AC-B44B-49A7-9819-D70A19701996}" type="slidenum">
              <a:rPr lang="en-US" altLang="uk-UA"/>
              <a:pPr/>
              <a:t>11</a:t>
            </a:fld>
            <a:endParaRPr lang="en-US" altLang="uk-UA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6BCE65E-F2FB-4264-A6A5-365762411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5DF17AB-9CF2-483B-B0C4-B3A4BE99A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1674FF4-01E3-42E9-85D8-66105434B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A2C0AE-8538-4742-80CA-9E3D61C16BD6}" type="slidenum">
              <a:rPr lang="en-US" altLang="uk-UA"/>
              <a:pPr/>
              <a:t>12</a:t>
            </a:fld>
            <a:endParaRPr lang="en-US" altLang="uk-UA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D5CEA8-4AD0-4DE5-A0A3-6C0DC1095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4C2A792-0EA3-4EDC-8082-4ED3850A6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22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88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7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5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4847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41556843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9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9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2806335-39D3-4594-B1AF-5EFF8E30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uk-UA" sz="4000"/>
              <a:t>М</a:t>
            </a:r>
            <a:r>
              <a:rPr lang="ru-RU" altLang="uk-UA" sz="4000"/>
              <a:t>етоди кластеризації на основі щільності</a:t>
            </a:r>
            <a:endParaRPr lang="en-US" altLang="uk-UA" sz="40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EAF74F-C637-4036-8B57-7A9E017FA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uk-UA" sz="3200" dirty="0"/>
              <a:t> </a:t>
            </a:r>
            <a:r>
              <a:rPr lang="ru-RU" altLang="uk-UA" sz="3200" dirty="0"/>
              <a:t>Переваги методів кластеризації на основі щільності?</a:t>
            </a:r>
            <a:endParaRPr lang="en-US" altLang="uk-UA" sz="3200" b="0" dirty="0">
              <a:solidFill>
                <a:srgbClr val="23238E"/>
              </a:solidFill>
            </a:endParaRPr>
          </a:p>
          <a:p>
            <a:pPr lvl="2" eaLnBrk="1" hangingPunct="1"/>
            <a:r>
              <a:rPr lang="en-US" altLang="uk-UA" sz="2800" b="0" dirty="0">
                <a:solidFill>
                  <a:srgbClr val="23238E"/>
                </a:solidFill>
              </a:rPr>
              <a:t> </a:t>
            </a:r>
            <a:r>
              <a:rPr lang="uk-UA" altLang="uk-UA" sz="2800" b="0" dirty="0">
                <a:solidFill>
                  <a:srgbClr val="23238E"/>
                </a:solidFill>
              </a:rPr>
              <a:t>кластери можуть бути довільної форми. </a:t>
            </a:r>
            <a:endParaRPr lang="en-AU" altLang="uk-UA" sz="2800" b="0" dirty="0">
              <a:solidFill>
                <a:srgbClr val="23238E"/>
              </a:solidFill>
            </a:endParaRPr>
          </a:p>
          <a:p>
            <a:pPr lvl="2" eaLnBrk="1" hangingPunct="1"/>
            <a:r>
              <a:rPr lang="en-US" altLang="uk-UA" sz="2800" b="0" dirty="0">
                <a:solidFill>
                  <a:srgbClr val="23238E"/>
                </a:solidFill>
              </a:rPr>
              <a:t> </a:t>
            </a:r>
            <a:r>
              <a:rPr lang="uk-UA" altLang="uk-UA" sz="2800" b="0" dirty="0">
                <a:solidFill>
                  <a:srgbClr val="23238E"/>
                </a:solidFill>
              </a:rPr>
              <a:t>кластери розділені областями з низькою щільністю</a:t>
            </a:r>
            <a:endParaRPr lang="en-US" altLang="uk-UA" sz="2800" b="0" dirty="0">
              <a:solidFill>
                <a:srgbClr val="23238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4DE9898-D812-4201-9C30-5CE083050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153400" cy="1447800"/>
          </a:xfrm>
        </p:spPr>
        <p:txBody>
          <a:bodyPr/>
          <a:lstStyle/>
          <a:p>
            <a:pPr eaLnBrk="1" hangingPunct="1"/>
            <a:r>
              <a:rPr lang="en-US" altLang="uk-UA" sz="4000" dirty="0"/>
              <a:t>DBSCAN </a:t>
            </a:r>
            <a:r>
              <a:rPr lang="uk-UA" altLang="uk-UA" sz="4000" dirty="0"/>
              <a:t>Алгоритм</a:t>
            </a:r>
            <a:r>
              <a:rPr lang="en-US" altLang="uk-UA" sz="4000" dirty="0"/>
              <a:t>: </a:t>
            </a:r>
            <a:r>
              <a:rPr lang="uk-UA" altLang="uk-UA" sz="4000" dirty="0"/>
              <a:t>Приклад</a:t>
            </a:r>
            <a:endParaRPr lang="de-DE" altLang="uk-UA" sz="40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CC2232-3495-4F3C-ABDB-837EAA669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/>
              <a:t>Параметри</a:t>
            </a:r>
            <a:endParaRPr lang="de-DE" altLang="uk-UA" dirty="0"/>
          </a:p>
          <a:p>
            <a:pPr lvl="2" eaLnBrk="1" hangingPunct="1"/>
            <a:r>
              <a:rPr lang="de-DE" altLang="uk-UA" dirty="0"/>
              <a:t> </a:t>
            </a:r>
            <a:r>
              <a:rPr lang="en-US" altLang="uk-UA" i="1" dirty="0">
                <a:latin typeface="Symbol" panose="05050102010706020507" pitchFamily="18" charset="2"/>
              </a:rPr>
              <a:t>e</a:t>
            </a:r>
            <a:r>
              <a:rPr lang="de-DE" altLang="uk-UA" dirty="0"/>
              <a:t> = 2 </a:t>
            </a:r>
          </a:p>
          <a:p>
            <a:pPr lvl="2" eaLnBrk="1" hangingPunct="1"/>
            <a:r>
              <a:rPr lang="de-DE" altLang="uk-UA" dirty="0"/>
              <a:t> </a:t>
            </a:r>
            <a:r>
              <a:rPr lang="de-DE" altLang="uk-UA" i="1" dirty="0"/>
              <a:t>MinPts</a:t>
            </a:r>
            <a:r>
              <a:rPr lang="de-DE" altLang="uk-UA" dirty="0"/>
              <a:t> = 3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de-DE" altLang="uk-UA" sz="500" dirty="0"/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CF0B49BF-180C-4D0F-B053-CB367A0A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uk-UA" altLang="uk-UA" sz="2400">
              <a:latin typeface="Times New Roman" panose="02020603050405020304" pitchFamily="18" charset="0"/>
            </a:endParaRP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C236109F-45E2-499A-B04F-8208270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51177F31-078B-44B9-B4B3-260150DB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12679C78-AC9D-4BE9-BF20-AAF64E9B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50FB9ED3-6F91-4DBC-8494-491E97511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B4FB82F5-A46C-4975-BE47-3324493B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D58CE400-16E9-42CE-9A82-954F9547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32638D0E-86A5-4774-9765-3B34F237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3634448F-E3EB-4A9E-9DD3-E8FDA99A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ED9FD2EE-B938-4AB1-8F46-E5ECE7A8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0734" name="Oval 14">
            <a:extLst>
              <a:ext uri="{FF2B5EF4-FFF2-40B4-BE49-F238E27FC236}">
                <a16:creationId xmlns:a16="http://schemas.microsoft.com/office/drawing/2014/main" id="{351197C2-A274-4DD3-98FB-8DAF9FC9B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pSp>
        <p:nvGrpSpPr>
          <p:cNvPr id="305167" name="Group 15">
            <a:extLst>
              <a:ext uri="{FF2B5EF4-FFF2-40B4-BE49-F238E27FC236}">
                <a16:creationId xmlns:a16="http://schemas.microsoft.com/office/drawing/2014/main" id="{68350779-65DD-4D0D-969F-FE283FE027A5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497263"/>
            <a:ext cx="730250" cy="671512"/>
            <a:chOff x="749" y="1885"/>
            <a:chExt cx="460" cy="423"/>
          </a:xfrm>
        </p:grpSpPr>
        <p:sp>
          <p:nvSpPr>
            <p:cNvPr id="30737" name="Oval 16">
              <a:extLst>
                <a:ext uri="{FF2B5EF4-FFF2-40B4-BE49-F238E27FC236}">
                  <a16:creationId xmlns:a16="http://schemas.microsoft.com/office/drawing/2014/main" id="{8A750C9B-2083-4A85-8201-604061B3C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0738" name="Oval 17">
              <a:extLst>
                <a:ext uri="{FF2B5EF4-FFF2-40B4-BE49-F238E27FC236}">
                  <a16:creationId xmlns:a16="http://schemas.microsoft.com/office/drawing/2014/main" id="{C4FE2053-6B4E-4F5F-9F9F-582F5D6B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1206F17-FE30-4705-8952-16539C440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01000" cy="1295400"/>
          </a:xfrm>
        </p:spPr>
        <p:txBody>
          <a:bodyPr/>
          <a:lstStyle/>
          <a:p>
            <a:pPr eaLnBrk="1" hangingPunct="1"/>
            <a:r>
              <a:rPr lang="en-US" altLang="uk-UA" sz="4000" dirty="0"/>
              <a:t>DBSCAN </a:t>
            </a:r>
            <a:r>
              <a:rPr lang="uk-UA" altLang="uk-UA" sz="4000" dirty="0"/>
              <a:t>Алгоритм</a:t>
            </a:r>
            <a:r>
              <a:rPr lang="en-US" altLang="uk-UA" sz="4000" dirty="0"/>
              <a:t>: </a:t>
            </a:r>
            <a:r>
              <a:rPr lang="uk-UA" altLang="uk-UA" sz="4000" dirty="0"/>
              <a:t>Приклад</a:t>
            </a:r>
            <a:endParaRPr lang="de-DE" altLang="uk-UA" sz="40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40238F0-4C8C-4A19-9E6F-D5411514C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pPr eaLnBrk="1" hangingPunct="1"/>
            <a:r>
              <a:rPr lang="uk-UA" altLang="uk-UA" dirty="0"/>
              <a:t>Параметри</a:t>
            </a:r>
            <a:endParaRPr lang="de-DE" altLang="uk-UA" dirty="0"/>
          </a:p>
          <a:p>
            <a:pPr lvl="2" eaLnBrk="1" hangingPunct="1"/>
            <a:r>
              <a:rPr lang="de-DE" altLang="uk-UA" dirty="0"/>
              <a:t> </a:t>
            </a:r>
            <a:r>
              <a:rPr lang="en-US" altLang="uk-UA" i="1" dirty="0">
                <a:latin typeface="Symbol" panose="05050102010706020507" pitchFamily="18" charset="2"/>
              </a:rPr>
              <a:t>e</a:t>
            </a:r>
            <a:r>
              <a:rPr lang="de-DE" altLang="uk-UA" dirty="0"/>
              <a:t> = 2 </a:t>
            </a:r>
          </a:p>
          <a:p>
            <a:pPr lvl="2" eaLnBrk="1" hangingPunct="1"/>
            <a:r>
              <a:rPr lang="de-DE" altLang="uk-UA" dirty="0"/>
              <a:t> </a:t>
            </a:r>
            <a:r>
              <a:rPr lang="de-DE" altLang="uk-UA" i="1" dirty="0"/>
              <a:t>MinPts</a:t>
            </a:r>
            <a:r>
              <a:rPr lang="de-DE" altLang="uk-UA" dirty="0"/>
              <a:t> = 3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B62EF170-829B-4748-968D-C56534EA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uk-UA" altLang="uk-UA" sz="2400">
              <a:latin typeface="Times New Roman" panose="02020603050405020304" pitchFamily="18" charset="0"/>
            </a:endParaRPr>
          </a:p>
        </p:txBody>
      </p:sp>
      <p:sp>
        <p:nvSpPr>
          <p:cNvPr id="32773" name="Oval 5">
            <a:extLst>
              <a:ext uri="{FF2B5EF4-FFF2-40B4-BE49-F238E27FC236}">
                <a16:creationId xmlns:a16="http://schemas.microsoft.com/office/drawing/2014/main" id="{9505D01F-B047-4152-82BE-DFB87F0F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1D4DFDF7-FF2E-4645-AC3B-F2426FAB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8D379A4A-7DBF-40D7-A1E5-4CA965D1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6D8EB627-B325-4023-A894-C3779D57D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77" name="Oval 9">
            <a:extLst>
              <a:ext uri="{FF2B5EF4-FFF2-40B4-BE49-F238E27FC236}">
                <a16:creationId xmlns:a16="http://schemas.microsoft.com/office/drawing/2014/main" id="{ADBA3AD7-AD05-4F5E-B308-29FC35C9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78" name="Oval 10">
            <a:extLst>
              <a:ext uri="{FF2B5EF4-FFF2-40B4-BE49-F238E27FC236}">
                <a16:creationId xmlns:a16="http://schemas.microsoft.com/office/drawing/2014/main" id="{C5E8BA47-EE19-45CD-9BE4-F35CF9D2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79" name="Oval 11">
            <a:extLst>
              <a:ext uri="{FF2B5EF4-FFF2-40B4-BE49-F238E27FC236}">
                <a16:creationId xmlns:a16="http://schemas.microsoft.com/office/drawing/2014/main" id="{BF12087F-8D0A-4F02-BE1E-7E381441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80" name="Oval 12">
            <a:extLst>
              <a:ext uri="{FF2B5EF4-FFF2-40B4-BE49-F238E27FC236}">
                <a16:creationId xmlns:a16="http://schemas.microsoft.com/office/drawing/2014/main" id="{86BAAE28-662F-475A-B68C-A69F5F07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81" name="Oval 13">
            <a:extLst>
              <a:ext uri="{FF2B5EF4-FFF2-40B4-BE49-F238E27FC236}">
                <a16:creationId xmlns:a16="http://schemas.microsoft.com/office/drawing/2014/main" id="{DB94F1F7-5DEA-43A4-94F6-B013D8A12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32782" name="Oval 14">
            <a:extLst>
              <a:ext uri="{FF2B5EF4-FFF2-40B4-BE49-F238E27FC236}">
                <a16:creationId xmlns:a16="http://schemas.microsoft.com/office/drawing/2014/main" id="{7042CE7D-BFCA-4A52-89D5-AEFF3E80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pSp>
        <p:nvGrpSpPr>
          <p:cNvPr id="307215" name="Group 15">
            <a:extLst>
              <a:ext uri="{FF2B5EF4-FFF2-40B4-BE49-F238E27FC236}">
                <a16:creationId xmlns:a16="http://schemas.microsoft.com/office/drawing/2014/main" id="{6789711D-D12C-48D8-A77C-8004511EAC90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2981326"/>
            <a:ext cx="730250" cy="671513"/>
            <a:chOff x="3203" y="1878"/>
            <a:chExt cx="460" cy="423"/>
          </a:xfrm>
        </p:grpSpPr>
        <p:grpSp>
          <p:nvGrpSpPr>
            <p:cNvPr id="32800" name="Group 16">
              <a:extLst>
                <a:ext uri="{FF2B5EF4-FFF2-40B4-BE49-F238E27FC236}">
                  <a16:creationId xmlns:a16="http://schemas.microsoft.com/office/drawing/2014/main" id="{3C23E605-D70E-4FB2-8F66-C5719F225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1878"/>
              <a:ext cx="460" cy="423"/>
              <a:chOff x="749" y="1885"/>
              <a:chExt cx="460" cy="423"/>
            </a:xfrm>
          </p:grpSpPr>
          <p:sp>
            <p:nvSpPr>
              <p:cNvPr id="32803" name="Oval 17">
                <a:extLst>
                  <a:ext uri="{FF2B5EF4-FFF2-40B4-BE49-F238E27FC236}">
                    <a16:creationId xmlns:a16="http://schemas.microsoft.com/office/drawing/2014/main" id="{5CB8BA5F-D0B7-4E08-8A0C-AAE93437A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32804" name="Oval 18">
                <a:extLst>
                  <a:ext uri="{FF2B5EF4-FFF2-40B4-BE49-F238E27FC236}">
                    <a16:creationId xmlns:a16="http://schemas.microsoft.com/office/drawing/2014/main" id="{0EC0F3FE-D027-46D5-947E-A412ED0F6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  <p:sp>
          <p:nvSpPr>
            <p:cNvPr id="32801" name="Oval 19">
              <a:extLst>
                <a:ext uri="{FF2B5EF4-FFF2-40B4-BE49-F238E27FC236}">
                  <a16:creationId xmlns:a16="http://schemas.microsoft.com/office/drawing/2014/main" id="{5879C7C2-E616-48D5-942D-5496400E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802" name="Oval 20">
              <a:extLst>
                <a:ext uri="{FF2B5EF4-FFF2-40B4-BE49-F238E27FC236}">
                  <a16:creationId xmlns:a16="http://schemas.microsoft.com/office/drawing/2014/main" id="{70584829-7843-455A-80A2-AD4E8D1D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73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grpSp>
        <p:nvGrpSpPr>
          <p:cNvPr id="307221" name="Group 21">
            <a:extLst>
              <a:ext uri="{FF2B5EF4-FFF2-40B4-BE49-F238E27FC236}">
                <a16:creationId xmlns:a16="http://schemas.microsoft.com/office/drawing/2014/main" id="{1D1AD543-F425-4567-B56C-091241F0262B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2827338"/>
            <a:ext cx="730250" cy="671512"/>
            <a:chOff x="749" y="1885"/>
            <a:chExt cx="460" cy="423"/>
          </a:xfrm>
        </p:grpSpPr>
        <p:sp>
          <p:nvSpPr>
            <p:cNvPr id="32798" name="Oval 22">
              <a:extLst>
                <a:ext uri="{FF2B5EF4-FFF2-40B4-BE49-F238E27FC236}">
                  <a16:creationId xmlns:a16="http://schemas.microsoft.com/office/drawing/2014/main" id="{5CF036A4-7CB8-4F2A-B28D-901ACCFA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799" name="Oval 23">
              <a:extLst>
                <a:ext uri="{FF2B5EF4-FFF2-40B4-BE49-F238E27FC236}">
                  <a16:creationId xmlns:a16="http://schemas.microsoft.com/office/drawing/2014/main" id="{65BD0985-19C2-4C99-988D-838D6F31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grpSp>
        <p:nvGrpSpPr>
          <p:cNvPr id="307224" name="Group 24">
            <a:extLst>
              <a:ext uri="{FF2B5EF4-FFF2-40B4-BE49-F238E27FC236}">
                <a16:creationId xmlns:a16="http://schemas.microsoft.com/office/drawing/2014/main" id="{AE51537A-EF80-4B78-9193-7DDBC1A3C10C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3078163"/>
            <a:ext cx="730250" cy="671512"/>
            <a:chOff x="3107" y="1939"/>
            <a:chExt cx="460" cy="423"/>
          </a:xfrm>
        </p:grpSpPr>
        <p:grpSp>
          <p:nvGrpSpPr>
            <p:cNvPr id="32793" name="Group 25">
              <a:extLst>
                <a:ext uri="{FF2B5EF4-FFF2-40B4-BE49-F238E27FC236}">
                  <a16:creationId xmlns:a16="http://schemas.microsoft.com/office/drawing/2014/main" id="{6F8A29CE-B53D-46E2-A208-EE37AE56D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939"/>
              <a:ext cx="460" cy="423"/>
              <a:chOff x="749" y="1885"/>
              <a:chExt cx="460" cy="423"/>
            </a:xfrm>
          </p:grpSpPr>
          <p:sp>
            <p:nvSpPr>
              <p:cNvPr id="32796" name="Oval 26">
                <a:extLst>
                  <a:ext uri="{FF2B5EF4-FFF2-40B4-BE49-F238E27FC236}">
                    <a16:creationId xmlns:a16="http://schemas.microsoft.com/office/drawing/2014/main" id="{B0E19794-2DEF-4BCC-B3F6-B39A706C6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32797" name="Oval 27">
                <a:extLst>
                  <a:ext uri="{FF2B5EF4-FFF2-40B4-BE49-F238E27FC236}">
                    <a16:creationId xmlns:a16="http://schemas.microsoft.com/office/drawing/2014/main" id="{3EA9EC1E-26A8-4B76-B76B-11393F401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  <p:sp>
          <p:nvSpPr>
            <p:cNvPr id="32794" name="Oval 28">
              <a:extLst>
                <a:ext uri="{FF2B5EF4-FFF2-40B4-BE49-F238E27FC236}">
                  <a16:creationId xmlns:a16="http://schemas.microsoft.com/office/drawing/2014/main" id="{9ABD0359-FA3F-4138-ABEE-75EC7F9D7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795" name="Oval 29">
              <a:extLst>
                <a:ext uri="{FF2B5EF4-FFF2-40B4-BE49-F238E27FC236}">
                  <a16:creationId xmlns:a16="http://schemas.microsoft.com/office/drawing/2014/main" id="{432706A5-3C10-4B7D-B69B-143F7242A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21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grpSp>
        <p:nvGrpSpPr>
          <p:cNvPr id="307230" name="Group 30">
            <a:extLst>
              <a:ext uri="{FF2B5EF4-FFF2-40B4-BE49-F238E27FC236}">
                <a16:creationId xmlns:a16="http://schemas.microsoft.com/office/drawing/2014/main" id="{554251D5-5835-4BE0-B4C1-FA6359CF40E6}"/>
              </a:ext>
            </a:extLst>
          </p:cNvPr>
          <p:cNvGrpSpPr>
            <a:grpSpLocks/>
          </p:cNvGrpSpPr>
          <p:nvPr/>
        </p:nvGrpSpPr>
        <p:grpSpPr bwMode="auto">
          <a:xfrm>
            <a:off x="6232525" y="3078163"/>
            <a:ext cx="730250" cy="671512"/>
            <a:chOff x="749" y="1885"/>
            <a:chExt cx="460" cy="423"/>
          </a:xfrm>
        </p:grpSpPr>
        <p:sp>
          <p:nvSpPr>
            <p:cNvPr id="32791" name="Oval 31">
              <a:extLst>
                <a:ext uri="{FF2B5EF4-FFF2-40B4-BE49-F238E27FC236}">
                  <a16:creationId xmlns:a16="http://schemas.microsoft.com/office/drawing/2014/main" id="{6384100A-7ACC-4EE9-AFF1-9F3B2753D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792" name="Oval 32">
              <a:extLst>
                <a:ext uri="{FF2B5EF4-FFF2-40B4-BE49-F238E27FC236}">
                  <a16:creationId xmlns:a16="http://schemas.microsoft.com/office/drawing/2014/main" id="{69EE35B0-C815-4922-A1DC-4672967D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grpSp>
        <p:nvGrpSpPr>
          <p:cNvPr id="307233" name="Group 33">
            <a:extLst>
              <a:ext uri="{FF2B5EF4-FFF2-40B4-BE49-F238E27FC236}">
                <a16:creationId xmlns:a16="http://schemas.microsoft.com/office/drawing/2014/main" id="{8073589D-72B2-48AD-B0F9-8A81D979A43B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2903538"/>
            <a:ext cx="730250" cy="671512"/>
            <a:chOff x="749" y="1885"/>
            <a:chExt cx="460" cy="423"/>
          </a:xfrm>
        </p:grpSpPr>
        <p:sp>
          <p:nvSpPr>
            <p:cNvPr id="32789" name="Oval 34">
              <a:extLst>
                <a:ext uri="{FF2B5EF4-FFF2-40B4-BE49-F238E27FC236}">
                  <a16:creationId xmlns:a16="http://schemas.microsoft.com/office/drawing/2014/main" id="{08D5E2C5-7675-405E-AEF8-3F1203924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790" name="Oval 35">
              <a:extLst>
                <a:ext uri="{FF2B5EF4-FFF2-40B4-BE49-F238E27FC236}">
                  <a16:creationId xmlns:a16="http://schemas.microsoft.com/office/drawing/2014/main" id="{D8ECDE99-AC0A-4553-B571-B010DF18E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94D1A63-2DFF-4EA7-BEA9-6DDAC4BDC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762000"/>
          </a:xfrm>
        </p:spPr>
        <p:txBody>
          <a:bodyPr/>
          <a:lstStyle/>
          <a:p>
            <a:pPr eaLnBrk="1" hangingPunct="1"/>
            <a:r>
              <a:rPr lang="uk-UA" altLang="uk-UA" sz="4000" dirty="0"/>
              <a:t>Приклад</a:t>
            </a:r>
            <a:endParaRPr lang="en-US" altLang="uk-UA" sz="4000" dirty="0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32838937-07C1-4D80-BE5C-E53F18C6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7179933A-9EF9-47CC-8A9E-662B1803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29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uk-UA" b="1" dirty="0"/>
              <a:t>Вхідні дані</a:t>
            </a:r>
            <a:endParaRPr lang="en-US" altLang="uk-UA" b="1" dirty="0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5AB63F8-A4C4-436A-A826-5982484E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327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uk-UA" b="1" dirty="0"/>
              <a:t>Типи точок</a:t>
            </a:r>
            <a:r>
              <a:rPr lang="en-US" altLang="uk-UA" b="1" dirty="0"/>
              <a:t>: </a:t>
            </a:r>
            <a:r>
              <a:rPr lang="uk-UA" altLang="uk-UA" b="1" dirty="0">
                <a:solidFill>
                  <a:schemeClr val="accent1"/>
                </a:solidFill>
              </a:rPr>
              <a:t>ядро</a:t>
            </a:r>
            <a:r>
              <a:rPr lang="en-US" altLang="uk-UA" b="1" dirty="0"/>
              <a:t>, </a:t>
            </a:r>
            <a:r>
              <a:rPr lang="uk-UA" altLang="uk-UA" b="1" dirty="0">
                <a:solidFill>
                  <a:srgbClr val="003399"/>
                </a:solidFill>
              </a:rPr>
              <a:t>границя</a:t>
            </a:r>
            <a:r>
              <a:rPr lang="en-US" altLang="uk-UA" b="1" dirty="0"/>
              <a:t> </a:t>
            </a:r>
            <a:r>
              <a:rPr lang="uk-UA" altLang="uk-UA" b="1" dirty="0"/>
              <a:t>та</a:t>
            </a:r>
            <a:r>
              <a:rPr lang="en-US" altLang="uk-UA" b="1" dirty="0"/>
              <a:t> </a:t>
            </a:r>
            <a:r>
              <a:rPr lang="uk-UA" altLang="uk-UA" b="1" dirty="0">
                <a:solidFill>
                  <a:srgbClr val="FF0000"/>
                </a:solidFill>
              </a:rPr>
              <a:t>аутсайдер</a:t>
            </a:r>
            <a:endParaRPr lang="en-US" altLang="uk-UA" b="1" dirty="0">
              <a:solidFill>
                <a:srgbClr val="FF0000"/>
              </a:solidFill>
            </a:endParaRPr>
          </a:p>
        </p:txBody>
      </p:sp>
      <p:pic>
        <p:nvPicPr>
          <p:cNvPr id="38918" name="Picture 6">
            <a:extLst>
              <a:ext uri="{FF2B5EF4-FFF2-40B4-BE49-F238E27FC236}">
                <a16:creationId xmlns:a16="http://schemas.microsoft.com/office/drawing/2014/main" id="{C7669253-48DA-49CA-9A60-C4BD0DC1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 Box 7">
            <a:extLst>
              <a:ext uri="{FF2B5EF4-FFF2-40B4-BE49-F238E27FC236}">
                <a16:creationId xmlns:a16="http://schemas.microsoft.com/office/drawing/2014/main" id="{E540C662-E677-4611-BC8A-EBC022C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360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uk-UA" b="1">
                <a:sym typeface="Symbol" panose="05050102010706020507" pitchFamily="18" charset="2"/>
              </a:rPr>
              <a:t></a:t>
            </a:r>
            <a:r>
              <a:rPr lang="en-US" altLang="uk-UA" b="1"/>
              <a:t> = 10, MinPts = 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EB61997-708A-40A2-8283-CE533A442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838200"/>
          </a:xfrm>
        </p:spPr>
        <p:txBody>
          <a:bodyPr/>
          <a:lstStyle/>
          <a:p>
            <a:pPr eaLnBrk="1" hangingPunct="1"/>
            <a:r>
              <a:rPr lang="uk-UA" altLang="uk-UA" sz="4000" dirty="0"/>
              <a:t>Приклад</a:t>
            </a:r>
            <a:endParaRPr lang="en-US" altLang="uk-UA" sz="4000" dirty="0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4036EA74-3000-47F5-89D0-9B472CE4A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Text Box 4">
            <a:extLst>
              <a:ext uri="{FF2B5EF4-FFF2-40B4-BE49-F238E27FC236}">
                <a16:creationId xmlns:a16="http://schemas.microsoft.com/office/drawing/2014/main" id="{013C78E0-33F2-4DDE-8AAC-857CFDFB7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uk-UA" b="1" dirty="0"/>
              <a:t>Вхідні дані</a:t>
            </a:r>
            <a:endParaRPr lang="en-US" altLang="uk-UA" b="1" dirty="0"/>
          </a:p>
        </p:txBody>
      </p:sp>
      <p:grpSp>
        <p:nvGrpSpPr>
          <p:cNvPr id="40965" name="Group 5">
            <a:extLst>
              <a:ext uri="{FF2B5EF4-FFF2-40B4-BE49-F238E27FC236}">
                <a16:creationId xmlns:a16="http://schemas.microsoft.com/office/drawing/2014/main" id="{214ED340-DAF1-473F-9DB2-EDF12C47B527}"/>
              </a:ext>
            </a:extLst>
          </p:cNvPr>
          <p:cNvGrpSpPr>
            <a:grpSpLocks/>
          </p:cNvGrpSpPr>
          <p:nvPr/>
        </p:nvGrpSpPr>
        <p:grpSpPr bwMode="auto">
          <a:xfrm>
            <a:off x="5795964" y="1004888"/>
            <a:ext cx="4872037" cy="3871912"/>
            <a:chOff x="2691" y="633"/>
            <a:chExt cx="3069" cy="2439"/>
          </a:xfrm>
        </p:grpSpPr>
        <p:pic>
          <p:nvPicPr>
            <p:cNvPr id="40967" name="Picture 6">
              <a:extLst>
                <a:ext uri="{FF2B5EF4-FFF2-40B4-BE49-F238E27FC236}">
                  <a16:creationId xmlns:a16="http://schemas.microsoft.com/office/drawing/2014/main" id="{E0F1D88D-807E-4113-8214-30AA92C18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8" name="Text Box 7">
              <a:extLst>
                <a:ext uri="{FF2B5EF4-FFF2-40B4-BE49-F238E27FC236}">
                  <a16:creationId xmlns:a16="http://schemas.microsoft.com/office/drawing/2014/main" id="{93E04DD7-FB91-45F8-A2DF-0674FFDD8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uk-UA" altLang="uk-UA" b="1" dirty="0"/>
                <a:t>Кластери</a:t>
              </a:r>
              <a:endParaRPr lang="en-US" altLang="uk-UA" b="1" dirty="0"/>
            </a:p>
          </p:txBody>
        </p:sp>
      </p:grpSp>
      <p:sp>
        <p:nvSpPr>
          <p:cNvPr id="40966" name="Text Box 8">
            <a:extLst>
              <a:ext uri="{FF2B5EF4-FFF2-40B4-BE49-F238E27FC236}">
                <a16:creationId xmlns:a16="http://schemas.microsoft.com/office/drawing/2014/main" id="{FE84C962-8746-4F88-8ECE-25C40CD8F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57800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uk-UA" b="1" dirty="0"/>
              <a:t> </a:t>
            </a:r>
            <a:r>
              <a:rPr lang="uk-UA" altLang="uk-UA" b="1" dirty="0"/>
              <a:t>Стійкий до шуму</a:t>
            </a:r>
            <a:endParaRPr lang="en-US" altLang="uk-UA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uk-UA" b="1" dirty="0"/>
              <a:t> </a:t>
            </a:r>
            <a:r>
              <a:rPr lang="uk-UA" altLang="uk-UA" b="1" dirty="0"/>
              <a:t>Кластери можуть бути різної форми</a:t>
            </a:r>
            <a:endParaRPr lang="en-US" altLang="uk-UA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1119070-5B5E-4328-A946-9BB2CBE24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914400"/>
          </a:xfrm>
        </p:spPr>
        <p:txBody>
          <a:bodyPr/>
          <a:lstStyle/>
          <a:p>
            <a:pPr eaLnBrk="1" hangingPunct="1"/>
            <a:r>
              <a:rPr lang="uk-UA" altLang="uk-UA" sz="3200" dirty="0"/>
              <a:t>Коли</a:t>
            </a:r>
            <a:r>
              <a:rPr lang="en-US" altLang="uk-UA" sz="3200" dirty="0"/>
              <a:t> DBSCAN</a:t>
            </a:r>
            <a:r>
              <a:rPr lang="uk-UA" altLang="uk-UA" sz="3200" dirty="0"/>
              <a:t> не доцільно юзати?</a:t>
            </a:r>
            <a:endParaRPr lang="en-US" altLang="uk-UA" sz="3200" dirty="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2560D9A5-9BF0-44B2-999F-1E43FBCD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uk-UA" b="1" dirty="0"/>
              <a:t>Вхідні дані</a:t>
            </a:r>
            <a:endParaRPr lang="en-US" altLang="uk-UA" b="1" dirty="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056B148-CF4D-4F88-BF76-B35003A90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28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pic>
        <p:nvPicPr>
          <p:cNvPr id="43013" name="Picture 5">
            <a:extLst>
              <a:ext uri="{FF2B5EF4-FFF2-40B4-BE49-F238E27FC236}">
                <a16:creationId xmlns:a16="http://schemas.microsoft.com/office/drawing/2014/main" id="{DFBE7C01-727C-40A2-90C6-145A667D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6">
            <a:extLst>
              <a:ext uri="{FF2B5EF4-FFF2-40B4-BE49-F238E27FC236}">
                <a16:creationId xmlns:a16="http://schemas.microsoft.com/office/drawing/2014/main" id="{C3379B75-6556-4B45-93C3-2BFFD763D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91A076D9-4468-4A8D-824C-D6B089EF1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04354"/>
              </p:ext>
            </p:extLst>
          </p:nvPr>
        </p:nvGraphicFramePr>
        <p:xfrm>
          <a:off x="7962903" y="634276"/>
          <a:ext cx="4038599" cy="27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3" y="634276"/>
                        <a:ext cx="4038599" cy="27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>
            <a:extLst>
              <a:ext uri="{FF2B5EF4-FFF2-40B4-BE49-F238E27FC236}">
                <a16:creationId xmlns:a16="http://schemas.microsoft.com/office/drawing/2014/main" id="{F8D654AF-3467-422D-A2D1-D90313C0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708" y="1680707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Eps=9.92).</a:t>
            </a:r>
            <a:r>
              <a:rPr lang="en-US" altLang="uk-UA" sz="900" dirty="0">
                <a:latin typeface="Times New Roman" panose="02020603050405020304" pitchFamily="18" charset="0"/>
              </a:rPr>
              <a:t> </a:t>
            </a:r>
            <a:endParaRPr lang="en-US" altLang="uk-UA" sz="2400" dirty="0">
              <a:latin typeface="Times New Roman" panose="02020603050405020304" pitchFamily="18" charset="0"/>
            </a:endParaRP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9642D8FA-BF61-4B72-8EB2-C5FC8078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aphicFrame>
        <p:nvGraphicFramePr>
          <p:cNvPr id="43018" name="Object 10">
            <a:extLst>
              <a:ext uri="{FF2B5EF4-FFF2-40B4-BE49-F238E27FC236}">
                <a16:creationId xmlns:a16="http://schemas.microsoft.com/office/drawing/2014/main" id="{73E8990F-04F0-4721-9893-F844B2DB0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06783"/>
              </p:ext>
            </p:extLst>
          </p:nvPr>
        </p:nvGraphicFramePr>
        <p:xfrm>
          <a:off x="7866646" y="3535976"/>
          <a:ext cx="4038599" cy="274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r:id="rId7" imgW="4686706" imgH="3177815" progId="MSPhotoEd.3">
                  <p:embed/>
                </p:oleObj>
              </mc:Choice>
              <mc:Fallback>
                <p:oleObj r:id="rId7" imgW="4686706" imgH="3177815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646" y="3535976"/>
                        <a:ext cx="4038599" cy="2744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1">
            <a:extLst>
              <a:ext uri="{FF2B5EF4-FFF2-40B4-BE49-F238E27FC236}">
                <a16:creationId xmlns:a16="http://schemas.microsoft.com/office/drawing/2014/main" id="{52110A78-CBBF-4802-9C6B-DDC146B7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982" y="4803085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Eps=9.75)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4959C263-6D20-4B34-B255-51CCBFDC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3085"/>
            <a:ext cx="44957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uk-UA" b="1" dirty="0"/>
              <a:t>Під кластери з різними щільностями важко (або не можливо) підібрати параметри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0AEA55B-09C3-45C7-B128-AF191F575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1066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DBSCAN:</a:t>
            </a:r>
            <a:r>
              <a:rPr lang="uk-UA" altLang="zh-CN" sz="3200" dirty="0">
                <a:ea typeface="SimSun" panose="02010600030101010101" pitchFamily="2" charset="-122"/>
              </a:rPr>
              <a:t> Чутливість до параметрів</a:t>
            </a:r>
            <a:endParaRPr lang="en-US" altLang="zh-CN" sz="3200" dirty="0">
              <a:ea typeface="SimSun" panose="02010600030101010101" pitchFamily="2" charset="-122"/>
            </a:endParaRP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1626835B-41AD-4608-BC28-9224CA6A42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8305800" cy="3124200"/>
          </a:xfrm>
        </p:spPr>
      </p:pic>
      <p:pic>
        <p:nvPicPr>
          <p:cNvPr id="45060" name="Picture 4">
            <a:extLst>
              <a:ext uri="{FF2B5EF4-FFF2-40B4-BE49-F238E27FC236}">
                <a16:creationId xmlns:a16="http://schemas.microsoft.com/office/drawing/2014/main" id="{9EEAE23A-3316-47F5-A4CC-A258C2B1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27588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E8EE73F8-2D1F-433C-AFBF-F4664822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55988"/>
            <a:ext cx="1524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0A80841-7E13-42EC-8974-28D77CD28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826" y="197405"/>
            <a:ext cx="86106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uk-UA" sz="4000" dirty="0"/>
              <a:t>Визначення параметрів</a:t>
            </a:r>
            <a:r>
              <a:rPr lang="en-US" altLang="uk-UA" sz="4000" dirty="0"/>
              <a:t> </a:t>
            </a:r>
            <a:r>
              <a:rPr lang="en-US" altLang="uk-UA" sz="4000" i="1" dirty="0">
                <a:latin typeface="Symbol" panose="05050102010706020507" pitchFamily="18" charset="2"/>
              </a:rPr>
              <a:t>e</a:t>
            </a:r>
            <a:r>
              <a:rPr lang="en-US" altLang="uk-UA" sz="4000" dirty="0"/>
              <a:t> </a:t>
            </a:r>
            <a:r>
              <a:rPr lang="uk-UA" altLang="uk-UA" sz="4000" dirty="0"/>
              <a:t>та</a:t>
            </a:r>
            <a:r>
              <a:rPr lang="en-US" altLang="uk-UA" sz="4000" dirty="0"/>
              <a:t> </a:t>
            </a:r>
            <a:r>
              <a:rPr lang="en-US" altLang="uk-UA" sz="4000" i="1" dirty="0" err="1"/>
              <a:t>MinPts</a:t>
            </a:r>
            <a:endParaRPr lang="en-US" altLang="uk-UA" sz="4000" i="1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B9FA91C-0D85-4CD1-96CC-CCB953B57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524000"/>
            <a:ext cx="87630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uk-UA" sz="2400" dirty="0"/>
              <a:t>Настанова</a:t>
            </a:r>
            <a:r>
              <a:rPr lang="en-US" altLang="uk-UA" sz="2400" dirty="0"/>
              <a:t>: </a:t>
            </a:r>
            <a:r>
              <a:rPr lang="uk-UA" altLang="uk-UA" sz="2400" dirty="0"/>
              <a:t>часто варто використовувати в якості параметрів точкову щільність найменш щільного кластера.</a:t>
            </a:r>
            <a:endParaRPr lang="en-US" altLang="uk-UA" sz="2400" dirty="0"/>
          </a:p>
          <a:p>
            <a:pPr eaLnBrk="1" hangingPunct="1">
              <a:lnSpc>
                <a:spcPct val="90000"/>
              </a:lnSpc>
            </a:pPr>
            <a:r>
              <a:rPr lang="uk-UA" altLang="uk-UA" sz="2400" dirty="0"/>
              <a:t>Слід просто подивитись на відстані до к-найближчих сусідів</a:t>
            </a:r>
            <a:endParaRPr lang="en-US" altLang="uk-UA" sz="2400" dirty="0"/>
          </a:p>
          <a:p>
            <a:pPr eaLnBrk="1" hangingPunct="1">
              <a:lnSpc>
                <a:spcPct val="90000"/>
              </a:lnSpc>
            </a:pPr>
            <a:endParaRPr lang="en-US" altLang="uk-UA" sz="2400" dirty="0"/>
          </a:p>
          <a:p>
            <a:pPr eaLnBrk="1" hangingPunct="1">
              <a:lnSpc>
                <a:spcPct val="90000"/>
              </a:lnSpc>
            </a:pPr>
            <a:endParaRPr lang="en-US" altLang="uk-UA" sz="2400" dirty="0"/>
          </a:p>
          <a:p>
            <a:pPr eaLnBrk="1" hangingPunct="1">
              <a:lnSpc>
                <a:spcPct val="90000"/>
              </a:lnSpc>
            </a:pPr>
            <a:endParaRPr lang="en-US" altLang="uk-UA" dirty="0"/>
          </a:p>
          <a:p>
            <a:pPr eaLnBrk="1" hangingPunct="1">
              <a:lnSpc>
                <a:spcPct val="90000"/>
              </a:lnSpc>
            </a:pPr>
            <a:endParaRPr lang="en-US" altLang="uk-UA" dirty="0"/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0120FF35-33B9-4805-BD28-A2B767BC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786" y="4270847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uk-UA" altLang="uk-UA" dirty="0">
                <a:latin typeface="Times New Roman" panose="02020603050405020304" pitchFamily="18" charset="0"/>
              </a:rPr>
              <a:t>к = 3</a:t>
            </a:r>
            <a:r>
              <a:rPr lang="en-US" altLang="uk-UA" dirty="0">
                <a:latin typeface="Times New Roman" panose="02020603050405020304" pitchFamily="18" charset="0"/>
              </a:rPr>
              <a:t> :</a:t>
            </a:r>
          </a:p>
        </p:txBody>
      </p:sp>
      <p:sp>
        <p:nvSpPr>
          <p:cNvPr id="46101" name="Text Box 21">
            <a:extLst>
              <a:ext uri="{FF2B5EF4-FFF2-40B4-BE49-F238E27FC236}">
                <a16:creationId xmlns:a16="http://schemas.microsoft.com/office/drawing/2014/main" id="{BA8411E3-F6DC-4E68-9BEB-9E322FC8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784" y="4880447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uk-UA" altLang="uk-UA" dirty="0">
                <a:latin typeface="Times New Roman" panose="02020603050405020304" pitchFamily="18" charset="0"/>
              </a:rPr>
              <a:t>к = </a:t>
            </a:r>
            <a:r>
              <a:rPr lang="en-US" altLang="uk-UA" dirty="0">
                <a:latin typeface="Times New Roman" panose="02020603050405020304" pitchFamily="18" charset="0"/>
              </a:rPr>
              <a:t>3 :</a:t>
            </a: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F842A01C-66EE-460B-B2ED-8BE06EA49D8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724900" y="4072409"/>
            <a:ext cx="0" cy="838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27FB9-B7DC-403D-ADE0-F5C717E4E1BB}"/>
              </a:ext>
            </a:extLst>
          </p:cNvPr>
          <p:cNvGrpSpPr/>
          <p:nvPr/>
        </p:nvGrpSpPr>
        <p:grpSpPr>
          <a:xfrm>
            <a:off x="2648870" y="3653870"/>
            <a:ext cx="3451545" cy="2133600"/>
            <a:chOff x="3368675" y="2971800"/>
            <a:chExt cx="2465389" cy="1524000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F6A6C91D-CA0D-4792-A795-0B3AA4E0D8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43476" y="4187826"/>
              <a:ext cx="85725" cy="873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85" name="Oval 5">
              <a:extLst>
                <a:ext uri="{FF2B5EF4-FFF2-40B4-BE49-F238E27FC236}">
                  <a16:creationId xmlns:a16="http://schemas.microsoft.com/office/drawing/2014/main" id="{94FB78BE-EAA2-4430-9DD0-3C134C8327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5201" y="3978276"/>
              <a:ext cx="87313" cy="857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86" name="Oval 6">
              <a:extLst>
                <a:ext uri="{FF2B5EF4-FFF2-40B4-BE49-F238E27FC236}">
                  <a16:creationId xmlns:a16="http://schemas.microsoft.com/office/drawing/2014/main" id="{C01B7FDC-779E-400E-A8C5-AB0D49728C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8339" y="3900489"/>
              <a:ext cx="85725" cy="857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BE5EA7DC-A9B6-4717-B05C-695719EC7F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5401" y="4003676"/>
              <a:ext cx="87313" cy="857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88" name="Oval 8">
              <a:extLst>
                <a:ext uri="{FF2B5EF4-FFF2-40B4-BE49-F238E27FC236}">
                  <a16:creationId xmlns:a16="http://schemas.microsoft.com/office/drawing/2014/main" id="{A1CFAD27-B667-4732-A612-2787212167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6838" y="3717926"/>
              <a:ext cx="87312" cy="873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89" name="Oval 9">
              <a:extLst>
                <a:ext uri="{FF2B5EF4-FFF2-40B4-BE49-F238E27FC236}">
                  <a16:creationId xmlns:a16="http://schemas.microsoft.com/office/drawing/2014/main" id="{FFDBA76F-5D8F-4610-B469-FC5E453646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2413" y="4041776"/>
              <a:ext cx="87312" cy="873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6E00417D-3FEE-4DDB-B4CC-4E3BF31665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2888" y="3648076"/>
              <a:ext cx="87312" cy="85725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1" name="Oval 11">
              <a:extLst>
                <a:ext uri="{FF2B5EF4-FFF2-40B4-BE49-F238E27FC236}">
                  <a16:creationId xmlns:a16="http://schemas.microsoft.com/office/drawing/2014/main" id="{5C33C5C7-819C-4902-97C2-EEC0F0501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53076" y="3757614"/>
              <a:ext cx="87313" cy="857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2" name="Oval 12">
              <a:extLst>
                <a:ext uri="{FF2B5EF4-FFF2-40B4-BE49-F238E27FC236}">
                  <a16:creationId xmlns:a16="http://schemas.microsoft.com/office/drawing/2014/main" id="{F1E88339-828F-44F5-858B-F6F7BC8415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5776" y="4106863"/>
              <a:ext cx="87313" cy="873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CA15C8BE-596F-4ED9-B311-B96B5F1B0F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8739" y="4275138"/>
              <a:ext cx="85725" cy="873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4" name="Oval 14">
              <a:extLst>
                <a:ext uri="{FF2B5EF4-FFF2-40B4-BE49-F238E27FC236}">
                  <a16:creationId xmlns:a16="http://schemas.microsoft.com/office/drawing/2014/main" id="{ADD81E9F-1E76-482C-AB2C-16C1D5DCF0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6276" y="3406776"/>
              <a:ext cx="85725" cy="873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E87634BC-229E-480A-9E50-B64A6B7C19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7650" y="3352800"/>
              <a:ext cx="361950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uk-UA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88FE0869-F31E-4B40-B4A9-51955DC44E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8675" y="2971800"/>
              <a:ext cx="1524000" cy="1524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7" name="Oval 17">
              <a:extLst>
                <a:ext uri="{FF2B5EF4-FFF2-40B4-BE49-F238E27FC236}">
                  <a16:creationId xmlns:a16="http://schemas.microsoft.com/office/drawing/2014/main" id="{3A2E15E1-D609-40A6-83EE-ED89C531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4" y="3778250"/>
              <a:ext cx="617537" cy="617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9510980A-DE4F-469E-B8AD-21F4E1424C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8125" y="3741738"/>
              <a:ext cx="361950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uk-UA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6099" name="Oval 19">
              <a:extLst>
                <a:ext uri="{FF2B5EF4-FFF2-40B4-BE49-F238E27FC236}">
                  <a16:creationId xmlns:a16="http://schemas.microsoft.com/office/drawing/2014/main" id="{CDDDEAE6-14B4-4C1D-850E-D3FCF3994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3801" y="3132138"/>
              <a:ext cx="85725" cy="873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46102" name="Line 22">
              <a:extLst>
                <a:ext uri="{FF2B5EF4-FFF2-40B4-BE49-F238E27FC236}">
                  <a16:creationId xmlns:a16="http://schemas.microsoft.com/office/drawing/2014/main" id="{F399FCC0-A2AD-4612-9281-036A1B5C93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757205">
              <a:off x="4302125" y="3633788"/>
              <a:ext cx="1588" cy="83820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uk-UA"/>
            </a:p>
          </p:txBody>
        </p:sp>
        <p:sp>
          <p:nvSpPr>
            <p:cNvPr id="46104" name="Line 24">
              <a:extLst>
                <a:ext uri="{FF2B5EF4-FFF2-40B4-BE49-F238E27FC236}">
                  <a16:creationId xmlns:a16="http://schemas.microsoft.com/office/drawing/2014/main" id="{3BE01A4C-CD4F-4E52-9BD3-158F1EB6B6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800226">
              <a:off x="5449889" y="4062413"/>
              <a:ext cx="1587" cy="3048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uk-UA"/>
            </a:p>
          </p:txBody>
        </p:sp>
      </p:grpSp>
      <p:sp>
        <p:nvSpPr>
          <p:cNvPr id="46105" name="Line 25">
            <a:extLst>
              <a:ext uri="{FF2B5EF4-FFF2-40B4-BE49-F238E27FC236}">
                <a16:creationId xmlns:a16="http://schemas.microsoft.com/office/drawing/2014/main" id="{7EB19443-F1DB-4161-9A5B-5E2381026CB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458200" y="4948709"/>
            <a:ext cx="0" cy="304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0D7E292-34D9-4CE0-A7F6-65B51EB12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9" y="197644"/>
            <a:ext cx="83058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uk-UA" sz="4000" dirty="0"/>
              <a:t>Визначення параметрів</a:t>
            </a:r>
            <a:r>
              <a:rPr lang="en-US" altLang="uk-UA" sz="4000" dirty="0"/>
              <a:t> </a:t>
            </a:r>
            <a:r>
              <a:rPr lang="en-US" altLang="uk-UA" sz="4000" i="1" dirty="0">
                <a:latin typeface="Symbol" panose="05050102010706020507" pitchFamily="18" charset="2"/>
              </a:rPr>
              <a:t>e</a:t>
            </a:r>
            <a:r>
              <a:rPr lang="en-US" altLang="uk-UA" sz="4000" dirty="0"/>
              <a:t> </a:t>
            </a:r>
            <a:r>
              <a:rPr lang="uk-UA" altLang="uk-UA" sz="4000" dirty="0"/>
              <a:t>та</a:t>
            </a:r>
            <a:r>
              <a:rPr lang="en-US" altLang="uk-UA" sz="4000" dirty="0"/>
              <a:t> </a:t>
            </a:r>
            <a:r>
              <a:rPr lang="en-US" altLang="uk-UA" sz="4000" i="1" dirty="0" err="1"/>
              <a:t>MinPts</a:t>
            </a:r>
            <a:endParaRPr lang="en-US" altLang="uk-UA" sz="4000" i="1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733A90-69A5-4783-AA55-8B52B41D9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524000"/>
            <a:ext cx="7772400" cy="4114800"/>
          </a:xfrm>
        </p:spPr>
        <p:txBody>
          <a:bodyPr/>
          <a:lstStyle/>
          <a:p>
            <a:pPr eaLnBrk="1" hangingPunct="1"/>
            <a:r>
              <a:rPr lang="uk-UA" altLang="uk-UA" dirty="0"/>
              <a:t>Проблемний приклад</a:t>
            </a:r>
            <a:endParaRPr lang="en-US" altLang="uk-UA" dirty="0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F7DC51F6-50A1-43AE-9A4B-93B1E9B4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4014788"/>
            <a:ext cx="1588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4992A78-096C-4835-BB13-78DDCE34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4014788"/>
            <a:ext cx="1588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5F4AF45D-44D6-43AF-86E2-0958C819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192588"/>
            <a:ext cx="1588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27763A9-18DA-40DA-A138-3CA46CEF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4319589"/>
            <a:ext cx="254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pic>
        <p:nvPicPr>
          <p:cNvPr id="48136" name="Picture 8">
            <a:extLst>
              <a:ext uri="{FF2B5EF4-FFF2-40B4-BE49-F238E27FC236}">
                <a16:creationId xmlns:a16="http://schemas.microsoft.com/office/drawing/2014/main" id="{1EB497BA-F1D4-4CBF-9DFA-D11E4D92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2209800"/>
            <a:ext cx="4110037" cy="371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7" name="Freeform 9">
            <a:extLst>
              <a:ext uri="{FF2B5EF4-FFF2-40B4-BE49-F238E27FC236}">
                <a16:creationId xmlns:a16="http://schemas.microsoft.com/office/drawing/2014/main" id="{26B37492-5547-4C1E-B3C6-C86435AFA78C}"/>
              </a:ext>
            </a:extLst>
          </p:cNvPr>
          <p:cNvSpPr>
            <a:spLocks/>
          </p:cNvSpPr>
          <p:nvPr/>
        </p:nvSpPr>
        <p:spPr bwMode="auto">
          <a:xfrm>
            <a:off x="3322638" y="4537076"/>
            <a:ext cx="1103312" cy="1171575"/>
          </a:xfrm>
          <a:custGeom>
            <a:avLst/>
            <a:gdLst>
              <a:gd name="T0" fmla="*/ 266460 w 530"/>
              <a:gd name="T1" fmla="*/ 35376 h 563"/>
              <a:gd name="T2" fmla="*/ 301850 w 530"/>
              <a:gd name="T3" fmla="*/ 35376 h 563"/>
              <a:gd name="T4" fmla="*/ 133230 w 530"/>
              <a:gd name="T5" fmla="*/ 101967 h 563"/>
              <a:gd name="T6" fmla="*/ 33308 w 530"/>
              <a:gd name="T7" fmla="*/ 335033 h 563"/>
              <a:gd name="T8" fmla="*/ 33308 w 530"/>
              <a:gd name="T9" fmla="*/ 335033 h 563"/>
              <a:gd name="T10" fmla="*/ 66615 w 530"/>
              <a:gd name="T11" fmla="*/ 636771 h 563"/>
              <a:gd name="T12" fmla="*/ 199845 w 530"/>
              <a:gd name="T13" fmla="*/ 869837 h 563"/>
              <a:gd name="T14" fmla="*/ 199845 w 530"/>
              <a:gd name="T15" fmla="*/ 869837 h 563"/>
              <a:gd name="T16" fmla="*/ 368465 w 530"/>
              <a:gd name="T17" fmla="*/ 1036313 h 563"/>
              <a:gd name="T18" fmla="*/ 634925 w 530"/>
              <a:gd name="T19" fmla="*/ 1138280 h 563"/>
              <a:gd name="T20" fmla="*/ 634925 w 530"/>
              <a:gd name="T21" fmla="*/ 1138280 h 563"/>
              <a:gd name="T22" fmla="*/ 870159 w 530"/>
              <a:gd name="T23" fmla="*/ 1071689 h 563"/>
              <a:gd name="T24" fmla="*/ 1036697 w 530"/>
              <a:gd name="T25" fmla="*/ 836542 h 563"/>
              <a:gd name="T26" fmla="*/ 1036697 w 530"/>
              <a:gd name="T27" fmla="*/ 836542 h 563"/>
              <a:gd name="T28" fmla="*/ 1070004 w 530"/>
              <a:gd name="T29" fmla="*/ 570180 h 563"/>
              <a:gd name="T30" fmla="*/ 1003389 w 530"/>
              <a:gd name="T31" fmla="*/ 268443 h 563"/>
              <a:gd name="T32" fmla="*/ 1036697 w 530"/>
              <a:gd name="T33" fmla="*/ 268443 h 563"/>
              <a:gd name="T34" fmla="*/ 1103312 w 530"/>
              <a:gd name="T35" fmla="*/ 570180 h 563"/>
              <a:gd name="T36" fmla="*/ 1103312 w 530"/>
              <a:gd name="T37" fmla="*/ 570180 h 563"/>
              <a:gd name="T38" fmla="*/ 1070004 w 530"/>
              <a:gd name="T39" fmla="*/ 836542 h 563"/>
              <a:gd name="T40" fmla="*/ 903467 w 530"/>
              <a:gd name="T41" fmla="*/ 1104985 h 563"/>
              <a:gd name="T42" fmla="*/ 870159 w 530"/>
              <a:gd name="T43" fmla="*/ 1104985 h 563"/>
              <a:gd name="T44" fmla="*/ 634925 w 530"/>
              <a:gd name="T45" fmla="*/ 1171575 h 563"/>
              <a:gd name="T46" fmla="*/ 368465 w 530"/>
              <a:gd name="T47" fmla="*/ 1071689 h 563"/>
              <a:gd name="T48" fmla="*/ 368465 w 530"/>
              <a:gd name="T49" fmla="*/ 1071689 h 563"/>
              <a:gd name="T50" fmla="*/ 166538 w 530"/>
              <a:gd name="T51" fmla="*/ 903132 h 563"/>
              <a:gd name="T52" fmla="*/ 33308 w 530"/>
              <a:gd name="T53" fmla="*/ 636771 h 563"/>
              <a:gd name="T54" fmla="*/ 33308 w 530"/>
              <a:gd name="T55" fmla="*/ 636771 h 563"/>
              <a:gd name="T56" fmla="*/ 0 w 530"/>
              <a:gd name="T57" fmla="*/ 335033 h 563"/>
              <a:gd name="T58" fmla="*/ 99923 w 530"/>
              <a:gd name="T59" fmla="*/ 101967 h 563"/>
              <a:gd name="T60" fmla="*/ 99923 w 530"/>
              <a:gd name="T61" fmla="*/ 101967 h 563"/>
              <a:gd name="T62" fmla="*/ 266460 w 530"/>
              <a:gd name="T63" fmla="*/ 0 h 563"/>
              <a:gd name="T64" fmla="*/ 668232 w 530"/>
              <a:gd name="T65" fmla="*/ 35376 h 56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30" h="563">
                <a:moveTo>
                  <a:pt x="321" y="33"/>
                </a:moveTo>
                <a:lnTo>
                  <a:pt x="128" y="17"/>
                </a:lnTo>
                <a:lnTo>
                  <a:pt x="145" y="17"/>
                </a:lnTo>
                <a:lnTo>
                  <a:pt x="64" y="65"/>
                </a:lnTo>
                <a:lnTo>
                  <a:pt x="64" y="49"/>
                </a:lnTo>
                <a:lnTo>
                  <a:pt x="16" y="161"/>
                </a:lnTo>
                <a:lnTo>
                  <a:pt x="32" y="306"/>
                </a:lnTo>
                <a:lnTo>
                  <a:pt x="96" y="418"/>
                </a:lnTo>
                <a:lnTo>
                  <a:pt x="193" y="498"/>
                </a:lnTo>
                <a:lnTo>
                  <a:pt x="177" y="498"/>
                </a:lnTo>
                <a:lnTo>
                  <a:pt x="305" y="547"/>
                </a:lnTo>
                <a:lnTo>
                  <a:pt x="418" y="515"/>
                </a:lnTo>
                <a:lnTo>
                  <a:pt x="498" y="402"/>
                </a:lnTo>
                <a:lnTo>
                  <a:pt x="514" y="274"/>
                </a:lnTo>
                <a:lnTo>
                  <a:pt x="482" y="129"/>
                </a:lnTo>
                <a:lnTo>
                  <a:pt x="482" y="145"/>
                </a:lnTo>
                <a:lnTo>
                  <a:pt x="498" y="129"/>
                </a:lnTo>
                <a:lnTo>
                  <a:pt x="530" y="274"/>
                </a:lnTo>
                <a:lnTo>
                  <a:pt x="514" y="402"/>
                </a:lnTo>
                <a:lnTo>
                  <a:pt x="514" y="418"/>
                </a:lnTo>
                <a:lnTo>
                  <a:pt x="434" y="531"/>
                </a:lnTo>
                <a:lnTo>
                  <a:pt x="418" y="531"/>
                </a:lnTo>
                <a:lnTo>
                  <a:pt x="305" y="563"/>
                </a:lnTo>
                <a:lnTo>
                  <a:pt x="177" y="515"/>
                </a:lnTo>
                <a:lnTo>
                  <a:pt x="80" y="434"/>
                </a:lnTo>
                <a:lnTo>
                  <a:pt x="80" y="418"/>
                </a:lnTo>
                <a:lnTo>
                  <a:pt x="16" y="306"/>
                </a:lnTo>
                <a:lnTo>
                  <a:pt x="0" y="161"/>
                </a:lnTo>
                <a:lnTo>
                  <a:pt x="48" y="49"/>
                </a:lnTo>
                <a:lnTo>
                  <a:pt x="128" y="0"/>
                </a:lnTo>
                <a:lnTo>
                  <a:pt x="321" y="17"/>
                </a:lnTo>
                <a:lnTo>
                  <a:pt x="321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38" name="Freeform 10">
            <a:extLst>
              <a:ext uri="{FF2B5EF4-FFF2-40B4-BE49-F238E27FC236}">
                <a16:creationId xmlns:a16="http://schemas.microsoft.com/office/drawing/2014/main" id="{95E335D8-6D4F-4A7B-BA7D-F114636A750E}"/>
              </a:ext>
            </a:extLst>
          </p:cNvPr>
          <p:cNvSpPr>
            <a:spLocks/>
          </p:cNvSpPr>
          <p:nvPr/>
        </p:nvSpPr>
        <p:spPr bwMode="auto">
          <a:xfrm>
            <a:off x="4192589" y="4640264"/>
            <a:ext cx="166687" cy="198437"/>
          </a:xfrm>
          <a:custGeom>
            <a:avLst/>
            <a:gdLst>
              <a:gd name="T0" fmla="*/ 133350 w 80"/>
              <a:gd name="T1" fmla="*/ 198437 h 96"/>
              <a:gd name="T2" fmla="*/ 0 w 80"/>
              <a:gd name="T3" fmla="*/ 33073 h 96"/>
              <a:gd name="T4" fmla="*/ 0 w 80"/>
              <a:gd name="T5" fmla="*/ 33073 h 96"/>
              <a:gd name="T6" fmla="*/ 0 w 80"/>
              <a:gd name="T7" fmla="*/ 0 h 96"/>
              <a:gd name="T8" fmla="*/ 33337 w 80"/>
              <a:gd name="T9" fmla="*/ 0 h 96"/>
              <a:gd name="T10" fmla="*/ 166687 w 80"/>
              <a:gd name="T11" fmla="*/ 165364 h 96"/>
              <a:gd name="T12" fmla="*/ 133350 w 80"/>
              <a:gd name="T13" fmla="*/ 198437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" h="96">
                <a:moveTo>
                  <a:pt x="64" y="96"/>
                </a:move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80" y="80"/>
                </a:lnTo>
                <a:lnTo>
                  <a:pt x="64" y="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39" name="Freeform 11">
            <a:extLst>
              <a:ext uri="{FF2B5EF4-FFF2-40B4-BE49-F238E27FC236}">
                <a16:creationId xmlns:a16="http://schemas.microsoft.com/office/drawing/2014/main" id="{6BE8D468-A078-4425-B583-CCEF29C105A6}"/>
              </a:ext>
            </a:extLst>
          </p:cNvPr>
          <p:cNvSpPr>
            <a:spLocks/>
          </p:cNvSpPr>
          <p:nvPr/>
        </p:nvSpPr>
        <p:spPr bwMode="auto">
          <a:xfrm>
            <a:off x="4024314" y="4573588"/>
            <a:ext cx="168275" cy="100012"/>
          </a:xfrm>
          <a:custGeom>
            <a:avLst/>
            <a:gdLst>
              <a:gd name="T0" fmla="*/ 168275 w 81"/>
              <a:gd name="T1" fmla="*/ 100012 h 48"/>
              <a:gd name="T2" fmla="*/ 168275 w 81"/>
              <a:gd name="T3" fmla="*/ 66675 h 48"/>
              <a:gd name="T4" fmla="*/ 0 w 81"/>
              <a:gd name="T5" fmla="*/ 0 h 48"/>
              <a:gd name="T6" fmla="*/ 0 w 81"/>
              <a:gd name="T7" fmla="*/ 33337 h 48"/>
              <a:gd name="T8" fmla="*/ 168275 w 81"/>
              <a:gd name="T9" fmla="*/ 100012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48">
                <a:moveTo>
                  <a:pt x="81" y="48"/>
                </a:moveTo>
                <a:lnTo>
                  <a:pt x="81" y="32"/>
                </a:lnTo>
                <a:lnTo>
                  <a:pt x="0" y="0"/>
                </a:lnTo>
                <a:lnTo>
                  <a:pt x="0" y="16"/>
                </a:lnTo>
                <a:lnTo>
                  <a:pt x="81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4E2224ED-3FF8-4C2E-8EF9-A5B95489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4805364"/>
            <a:ext cx="1588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41" name="Freeform 13">
            <a:extLst>
              <a:ext uri="{FF2B5EF4-FFF2-40B4-BE49-F238E27FC236}">
                <a16:creationId xmlns:a16="http://schemas.microsoft.com/office/drawing/2014/main" id="{E02B55BE-B719-4255-8A0F-909C982163FC}"/>
              </a:ext>
            </a:extLst>
          </p:cNvPr>
          <p:cNvSpPr>
            <a:spLocks/>
          </p:cNvSpPr>
          <p:nvPr/>
        </p:nvSpPr>
        <p:spPr bwMode="auto">
          <a:xfrm>
            <a:off x="2286000" y="4805364"/>
            <a:ext cx="736600" cy="733425"/>
          </a:xfrm>
          <a:custGeom>
            <a:avLst/>
            <a:gdLst>
              <a:gd name="T0" fmla="*/ 470259 w 354"/>
              <a:gd name="T1" fmla="*/ 33243 h 353"/>
              <a:gd name="T2" fmla="*/ 268422 w 354"/>
              <a:gd name="T3" fmla="*/ 33243 h 353"/>
              <a:gd name="T4" fmla="*/ 301715 w 354"/>
              <a:gd name="T5" fmla="*/ 33243 h 353"/>
              <a:gd name="T6" fmla="*/ 301715 w 354"/>
              <a:gd name="T7" fmla="*/ 33243 h 353"/>
              <a:gd name="T8" fmla="*/ 135251 w 354"/>
              <a:gd name="T9" fmla="*/ 132972 h 353"/>
              <a:gd name="T10" fmla="*/ 135251 w 354"/>
              <a:gd name="T11" fmla="*/ 132972 h 353"/>
              <a:gd name="T12" fmla="*/ 135251 w 354"/>
              <a:gd name="T13" fmla="*/ 132972 h 353"/>
              <a:gd name="T14" fmla="*/ 35373 w 354"/>
              <a:gd name="T15" fmla="*/ 301265 h 353"/>
              <a:gd name="T16" fmla="*/ 35373 w 354"/>
              <a:gd name="T17" fmla="*/ 268022 h 353"/>
              <a:gd name="T18" fmla="*/ 35373 w 354"/>
              <a:gd name="T19" fmla="*/ 268022 h 353"/>
              <a:gd name="T20" fmla="*/ 101959 w 354"/>
              <a:gd name="T21" fmla="*/ 500724 h 353"/>
              <a:gd name="T22" fmla="*/ 101959 w 354"/>
              <a:gd name="T23" fmla="*/ 500724 h 353"/>
              <a:gd name="T24" fmla="*/ 101959 w 354"/>
              <a:gd name="T25" fmla="*/ 500724 h 353"/>
              <a:gd name="T26" fmla="*/ 268422 w 354"/>
              <a:gd name="T27" fmla="*/ 666939 h 353"/>
              <a:gd name="T28" fmla="*/ 235129 w 354"/>
              <a:gd name="T29" fmla="*/ 666939 h 353"/>
              <a:gd name="T30" fmla="*/ 235129 w 354"/>
              <a:gd name="T31" fmla="*/ 666939 h 353"/>
              <a:gd name="T32" fmla="*/ 470259 w 354"/>
              <a:gd name="T33" fmla="*/ 700182 h 353"/>
              <a:gd name="T34" fmla="*/ 470259 w 354"/>
              <a:gd name="T35" fmla="*/ 700182 h 353"/>
              <a:gd name="T36" fmla="*/ 470259 w 354"/>
              <a:gd name="T37" fmla="*/ 700182 h 353"/>
              <a:gd name="T38" fmla="*/ 670015 w 354"/>
              <a:gd name="T39" fmla="*/ 600453 h 353"/>
              <a:gd name="T40" fmla="*/ 670015 w 354"/>
              <a:gd name="T41" fmla="*/ 600453 h 353"/>
              <a:gd name="T42" fmla="*/ 670015 w 354"/>
              <a:gd name="T43" fmla="*/ 600453 h 353"/>
              <a:gd name="T44" fmla="*/ 703307 w 354"/>
              <a:gd name="T45" fmla="*/ 334508 h 353"/>
              <a:gd name="T46" fmla="*/ 703307 w 354"/>
              <a:gd name="T47" fmla="*/ 334508 h 353"/>
              <a:gd name="T48" fmla="*/ 736600 w 354"/>
              <a:gd name="T49" fmla="*/ 334508 h 353"/>
              <a:gd name="T50" fmla="*/ 736600 w 354"/>
              <a:gd name="T51" fmla="*/ 334508 h 353"/>
              <a:gd name="T52" fmla="*/ 703307 w 354"/>
              <a:gd name="T53" fmla="*/ 600453 h 353"/>
              <a:gd name="T54" fmla="*/ 703307 w 354"/>
              <a:gd name="T55" fmla="*/ 600453 h 353"/>
              <a:gd name="T56" fmla="*/ 670015 w 354"/>
              <a:gd name="T57" fmla="*/ 633696 h 353"/>
              <a:gd name="T58" fmla="*/ 470259 w 354"/>
              <a:gd name="T59" fmla="*/ 733425 h 353"/>
              <a:gd name="T60" fmla="*/ 470259 w 354"/>
              <a:gd name="T61" fmla="*/ 733425 h 353"/>
              <a:gd name="T62" fmla="*/ 470259 w 354"/>
              <a:gd name="T63" fmla="*/ 733425 h 353"/>
              <a:gd name="T64" fmla="*/ 235129 w 354"/>
              <a:gd name="T65" fmla="*/ 700182 h 353"/>
              <a:gd name="T66" fmla="*/ 235129 w 354"/>
              <a:gd name="T67" fmla="*/ 700182 h 353"/>
              <a:gd name="T68" fmla="*/ 235129 w 354"/>
              <a:gd name="T69" fmla="*/ 700182 h 353"/>
              <a:gd name="T70" fmla="*/ 68666 w 354"/>
              <a:gd name="T71" fmla="*/ 533967 h 353"/>
              <a:gd name="T72" fmla="*/ 68666 w 354"/>
              <a:gd name="T73" fmla="*/ 533967 h 353"/>
              <a:gd name="T74" fmla="*/ 68666 w 354"/>
              <a:gd name="T75" fmla="*/ 500724 h 353"/>
              <a:gd name="T76" fmla="*/ 0 w 354"/>
              <a:gd name="T77" fmla="*/ 268022 h 353"/>
              <a:gd name="T78" fmla="*/ 0 w 354"/>
              <a:gd name="T79" fmla="*/ 268022 h 353"/>
              <a:gd name="T80" fmla="*/ 0 w 354"/>
              <a:gd name="T81" fmla="*/ 268022 h 353"/>
              <a:gd name="T82" fmla="*/ 101959 w 354"/>
              <a:gd name="T83" fmla="*/ 99729 h 353"/>
              <a:gd name="T84" fmla="*/ 101959 w 354"/>
              <a:gd name="T85" fmla="*/ 99729 h 353"/>
              <a:gd name="T86" fmla="*/ 101959 w 354"/>
              <a:gd name="T87" fmla="*/ 99729 h 353"/>
              <a:gd name="T88" fmla="*/ 268422 w 354"/>
              <a:gd name="T89" fmla="*/ 0 h 353"/>
              <a:gd name="T90" fmla="*/ 268422 w 354"/>
              <a:gd name="T91" fmla="*/ 0 h 353"/>
              <a:gd name="T92" fmla="*/ 268422 w 354"/>
              <a:gd name="T93" fmla="*/ 0 h 353"/>
              <a:gd name="T94" fmla="*/ 470259 w 354"/>
              <a:gd name="T95" fmla="*/ 0 h 353"/>
              <a:gd name="T96" fmla="*/ 470259 w 354"/>
              <a:gd name="T97" fmla="*/ 33243 h 35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54" h="353">
                <a:moveTo>
                  <a:pt x="226" y="16"/>
                </a:moveTo>
                <a:lnTo>
                  <a:pt x="129" y="16"/>
                </a:lnTo>
                <a:lnTo>
                  <a:pt x="145" y="16"/>
                </a:lnTo>
                <a:lnTo>
                  <a:pt x="65" y="64"/>
                </a:lnTo>
                <a:lnTo>
                  <a:pt x="17" y="145"/>
                </a:lnTo>
                <a:lnTo>
                  <a:pt x="17" y="129"/>
                </a:lnTo>
                <a:lnTo>
                  <a:pt x="49" y="241"/>
                </a:lnTo>
                <a:lnTo>
                  <a:pt x="129" y="321"/>
                </a:lnTo>
                <a:lnTo>
                  <a:pt x="113" y="321"/>
                </a:lnTo>
                <a:lnTo>
                  <a:pt x="226" y="337"/>
                </a:lnTo>
                <a:lnTo>
                  <a:pt x="322" y="289"/>
                </a:lnTo>
                <a:lnTo>
                  <a:pt x="338" y="161"/>
                </a:lnTo>
                <a:lnTo>
                  <a:pt x="354" y="161"/>
                </a:lnTo>
                <a:lnTo>
                  <a:pt x="338" y="289"/>
                </a:lnTo>
                <a:lnTo>
                  <a:pt x="322" y="305"/>
                </a:lnTo>
                <a:lnTo>
                  <a:pt x="226" y="353"/>
                </a:lnTo>
                <a:lnTo>
                  <a:pt x="113" y="337"/>
                </a:lnTo>
                <a:lnTo>
                  <a:pt x="33" y="257"/>
                </a:lnTo>
                <a:lnTo>
                  <a:pt x="33" y="241"/>
                </a:lnTo>
                <a:lnTo>
                  <a:pt x="0" y="129"/>
                </a:lnTo>
                <a:lnTo>
                  <a:pt x="49" y="48"/>
                </a:lnTo>
                <a:lnTo>
                  <a:pt x="129" y="0"/>
                </a:lnTo>
                <a:lnTo>
                  <a:pt x="226" y="0"/>
                </a:lnTo>
                <a:lnTo>
                  <a:pt x="226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2" name="Freeform 14">
            <a:extLst>
              <a:ext uri="{FF2B5EF4-FFF2-40B4-BE49-F238E27FC236}">
                <a16:creationId xmlns:a16="http://schemas.microsoft.com/office/drawing/2014/main" id="{F224B5C3-F290-4A31-8749-CAFC9BB08D39}"/>
              </a:ext>
            </a:extLst>
          </p:cNvPr>
          <p:cNvSpPr>
            <a:spLocks/>
          </p:cNvSpPr>
          <p:nvPr/>
        </p:nvSpPr>
        <p:spPr bwMode="auto">
          <a:xfrm>
            <a:off x="2922588" y="4905375"/>
            <a:ext cx="100012" cy="234950"/>
          </a:xfrm>
          <a:custGeom>
            <a:avLst/>
            <a:gdLst>
              <a:gd name="T0" fmla="*/ 66675 w 48"/>
              <a:gd name="T1" fmla="*/ 234950 h 113"/>
              <a:gd name="T2" fmla="*/ 0 w 48"/>
              <a:gd name="T3" fmla="*/ 0 h 113"/>
              <a:gd name="T4" fmla="*/ 0 w 48"/>
              <a:gd name="T5" fmla="*/ 33267 h 113"/>
              <a:gd name="T6" fmla="*/ 33337 w 48"/>
              <a:gd name="T7" fmla="*/ 0 h 113"/>
              <a:gd name="T8" fmla="*/ 33337 w 48"/>
              <a:gd name="T9" fmla="*/ 0 h 113"/>
              <a:gd name="T10" fmla="*/ 100012 w 48"/>
              <a:gd name="T11" fmla="*/ 234950 h 113"/>
              <a:gd name="T12" fmla="*/ 66675 w 48"/>
              <a:gd name="T13" fmla="*/ 234950 h 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" h="113">
                <a:moveTo>
                  <a:pt x="32" y="113"/>
                </a:moveTo>
                <a:lnTo>
                  <a:pt x="0" y="0"/>
                </a:lnTo>
                <a:lnTo>
                  <a:pt x="0" y="16"/>
                </a:lnTo>
                <a:lnTo>
                  <a:pt x="16" y="0"/>
                </a:lnTo>
                <a:lnTo>
                  <a:pt x="48" y="113"/>
                </a:lnTo>
                <a:lnTo>
                  <a:pt x="32" y="11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3" name="Freeform 15">
            <a:extLst>
              <a:ext uri="{FF2B5EF4-FFF2-40B4-BE49-F238E27FC236}">
                <a16:creationId xmlns:a16="http://schemas.microsoft.com/office/drawing/2014/main" id="{EEC12B74-8907-4EB0-ACA8-29B9FB23EF03}"/>
              </a:ext>
            </a:extLst>
          </p:cNvPr>
          <p:cNvSpPr>
            <a:spLocks/>
          </p:cNvSpPr>
          <p:nvPr/>
        </p:nvSpPr>
        <p:spPr bwMode="auto">
          <a:xfrm>
            <a:off x="2789239" y="4738689"/>
            <a:ext cx="33337" cy="33337"/>
          </a:xfrm>
          <a:custGeom>
            <a:avLst/>
            <a:gdLst>
              <a:gd name="T0" fmla="*/ 0 w 16"/>
              <a:gd name="T1" fmla="*/ 33337 h 16"/>
              <a:gd name="T2" fmla="*/ 0 w 16"/>
              <a:gd name="T3" fmla="*/ 33337 h 16"/>
              <a:gd name="T4" fmla="*/ 33337 w 16"/>
              <a:gd name="T5" fmla="*/ 0 h 16"/>
              <a:gd name="T6" fmla="*/ 33337 w 16"/>
              <a:gd name="T7" fmla="*/ 0 h 16"/>
              <a:gd name="T8" fmla="*/ 0 w 16"/>
              <a:gd name="T9" fmla="*/ 3333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6">
                <a:moveTo>
                  <a:pt x="0" y="16"/>
                </a:moveTo>
                <a:lnTo>
                  <a:pt x="0" y="16"/>
                </a:lnTo>
                <a:lnTo>
                  <a:pt x="16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4" name="Freeform 16">
            <a:extLst>
              <a:ext uri="{FF2B5EF4-FFF2-40B4-BE49-F238E27FC236}">
                <a16:creationId xmlns:a16="http://schemas.microsoft.com/office/drawing/2014/main" id="{7B8A025A-04D0-48E4-9E64-2C71361E78E9}"/>
              </a:ext>
            </a:extLst>
          </p:cNvPr>
          <p:cNvSpPr>
            <a:spLocks/>
          </p:cNvSpPr>
          <p:nvPr/>
        </p:nvSpPr>
        <p:spPr bwMode="auto">
          <a:xfrm>
            <a:off x="2789239" y="4738689"/>
            <a:ext cx="166687" cy="200025"/>
          </a:xfrm>
          <a:custGeom>
            <a:avLst/>
            <a:gdLst>
              <a:gd name="T0" fmla="*/ 133350 w 80"/>
              <a:gd name="T1" fmla="*/ 200025 h 96"/>
              <a:gd name="T2" fmla="*/ 166687 w 80"/>
              <a:gd name="T3" fmla="*/ 166688 h 96"/>
              <a:gd name="T4" fmla="*/ 33337 w 80"/>
              <a:gd name="T5" fmla="*/ 0 h 96"/>
              <a:gd name="T6" fmla="*/ 0 w 80"/>
              <a:gd name="T7" fmla="*/ 33338 h 96"/>
              <a:gd name="T8" fmla="*/ 133350 w 80"/>
              <a:gd name="T9" fmla="*/ 200025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" h="96">
                <a:moveTo>
                  <a:pt x="64" y="96"/>
                </a:moveTo>
                <a:lnTo>
                  <a:pt x="80" y="80"/>
                </a:lnTo>
                <a:lnTo>
                  <a:pt x="16" y="0"/>
                </a:lnTo>
                <a:lnTo>
                  <a:pt x="0" y="16"/>
                </a:lnTo>
                <a:lnTo>
                  <a:pt x="64" y="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5" name="Rectangle 17">
            <a:extLst>
              <a:ext uri="{FF2B5EF4-FFF2-40B4-BE49-F238E27FC236}">
                <a16:creationId xmlns:a16="http://schemas.microsoft.com/office/drawing/2014/main" id="{DC6E43D7-7962-4698-B820-D0AE5584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701925"/>
            <a:ext cx="1588" cy="333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46" name="Freeform 18">
            <a:extLst>
              <a:ext uri="{FF2B5EF4-FFF2-40B4-BE49-F238E27FC236}">
                <a16:creationId xmlns:a16="http://schemas.microsoft.com/office/drawing/2014/main" id="{F4DC7A32-A48B-48CD-ADA4-8CF779BD009A}"/>
              </a:ext>
            </a:extLst>
          </p:cNvPr>
          <p:cNvSpPr>
            <a:spLocks/>
          </p:cNvSpPr>
          <p:nvPr/>
        </p:nvSpPr>
        <p:spPr bwMode="auto">
          <a:xfrm>
            <a:off x="2320925" y="2635250"/>
            <a:ext cx="1201738" cy="1403350"/>
          </a:xfrm>
          <a:custGeom>
            <a:avLst/>
            <a:gdLst>
              <a:gd name="T0" fmla="*/ 501071 w 578"/>
              <a:gd name="T1" fmla="*/ 33265 h 675"/>
              <a:gd name="T2" fmla="*/ 501071 w 578"/>
              <a:gd name="T3" fmla="*/ 33265 h 675"/>
              <a:gd name="T4" fmla="*/ 332661 w 578"/>
              <a:gd name="T5" fmla="*/ 33265 h 675"/>
              <a:gd name="T6" fmla="*/ 199597 w 578"/>
              <a:gd name="T7" fmla="*/ 99794 h 675"/>
              <a:gd name="T8" fmla="*/ 232863 w 578"/>
              <a:gd name="T9" fmla="*/ 99794 h 675"/>
              <a:gd name="T10" fmla="*/ 133064 w 578"/>
              <a:gd name="T11" fmla="*/ 232852 h 675"/>
              <a:gd name="T12" fmla="*/ 33266 w 578"/>
              <a:gd name="T13" fmla="*/ 634106 h 675"/>
              <a:gd name="T14" fmla="*/ 33266 w 578"/>
              <a:gd name="T15" fmla="*/ 634106 h 675"/>
              <a:gd name="T16" fmla="*/ 133064 w 578"/>
              <a:gd name="T17" fmla="*/ 1035360 h 675"/>
              <a:gd name="T18" fmla="*/ 266129 w 578"/>
              <a:gd name="T19" fmla="*/ 1201683 h 675"/>
              <a:gd name="T20" fmla="*/ 266129 w 578"/>
              <a:gd name="T21" fmla="*/ 1201683 h 675"/>
              <a:gd name="T22" fmla="*/ 399193 w 578"/>
              <a:gd name="T23" fmla="*/ 1301477 h 675"/>
              <a:gd name="T24" fmla="*/ 767200 w 578"/>
              <a:gd name="T25" fmla="*/ 1368006 h 675"/>
              <a:gd name="T26" fmla="*/ 767200 w 578"/>
              <a:gd name="T27" fmla="*/ 1368006 h 675"/>
              <a:gd name="T28" fmla="*/ 935609 w 578"/>
              <a:gd name="T29" fmla="*/ 1301477 h 675"/>
              <a:gd name="T30" fmla="*/ 1068674 w 578"/>
              <a:gd name="T31" fmla="*/ 1201683 h 675"/>
              <a:gd name="T32" fmla="*/ 1068674 w 578"/>
              <a:gd name="T33" fmla="*/ 1201683 h 675"/>
              <a:gd name="T34" fmla="*/ 1135206 w 578"/>
              <a:gd name="T35" fmla="*/ 1035360 h 675"/>
              <a:gd name="T36" fmla="*/ 1168472 w 578"/>
              <a:gd name="T37" fmla="*/ 800429 h 675"/>
              <a:gd name="T38" fmla="*/ 1168472 w 578"/>
              <a:gd name="T39" fmla="*/ 800429 h 675"/>
              <a:gd name="T40" fmla="*/ 1068674 w 578"/>
              <a:gd name="T41" fmla="*/ 434519 h 675"/>
              <a:gd name="T42" fmla="*/ 1101940 w 578"/>
              <a:gd name="T43" fmla="*/ 401254 h 675"/>
              <a:gd name="T44" fmla="*/ 1201738 w 578"/>
              <a:gd name="T45" fmla="*/ 800429 h 675"/>
              <a:gd name="T46" fmla="*/ 1168472 w 578"/>
              <a:gd name="T47" fmla="*/ 1035360 h 675"/>
              <a:gd name="T48" fmla="*/ 1168472 w 578"/>
              <a:gd name="T49" fmla="*/ 1035360 h 675"/>
              <a:gd name="T50" fmla="*/ 1101940 w 578"/>
              <a:gd name="T51" fmla="*/ 1201683 h 675"/>
              <a:gd name="T52" fmla="*/ 968875 w 578"/>
              <a:gd name="T53" fmla="*/ 1334742 h 675"/>
              <a:gd name="T54" fmla="*/ 935609 w 578"/>
              <a:gd name="T55" fmla="*/ 1334742 h 675"/>
              <a:gd name="T56" fmla="*/ 767200 w 578"/>
              <a:gd name="T57" fmla="*/ 1403350 h 675"/>
              <a:gd name="T58" fmla="*/ 399193 w 578"/>
              <a:gd name="T59" fmla="*/ 1334742 h 675"/>
              <a:gd name="T60" fmla="*/ 399193 w 578"/>
              <a:gd name="T61" fmla="*/ 1334742 h 675"/>
              <a:gd name="T62" fmla="*/ 232863 w 578"/>
              <a:gd name="T63" fmla="*/ 1234948 h 675"/>
              <a:gd name="T64" fmla="*/ 99798 w 578"/>
              <a:gd name="T65" fmla="*/ 1068625 h 675"/>
              <a:gd name="T66" fmla="*/ 99798 w 578"/>
              <a:gd name="T67" fmla="*/ 1035360 h 675"/>
              <a:gd name="T68" fmla="*/ 0 w 578"/>
              <a:gd name="T69" fmla="*/ 634106 h 675"/>
              <a:gd name="T70" fmla="*/ 99798 w 578"/>
              <a:gd name="T71" fmla="*/ 232852 h 675"/>
              <a:gd name="T72" fmla="*/ 99798 w 578"/>
              <a:gd name="T73" fmla="*/ 232852 h 675"/>
              <a:gd name="T74" fmla="*/ 199597 w 578"/>
              <a:gd name="T75" fmla="*/ 66529 h 675"/>
              <a:gd name="T76" fmla="*/ 332661 w 578"/>
              <a:gd name="T77" fmla="*/ 0 h 675"/>
              <a:gd name="T78" fmla="*/ 332661 w 578"/>
              <a:gd name="T79" fmla="*/ 0 h 675"/>
              <a:gd name="T80" fmla="*/ 501071 w 578"/>
              <a:gd name="T81" fmla="*/ 0 h 675"/>
              <a:gd name="T82" fmla="*/ 700667 w 578"/>
              <a:gd name="T83" fmla="*/ 66529 h 67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78" h="675">
                <a:moveTo>
                  <a:pt x="337" y="48"/>
                </a:moveTo>
                <a:lnTo>
                  <a:pt x="241" y="16"/>
                </a:lnTo>
                <a:lnTo>
                  <a:pt x="160" y="16"/>
                </a:lnTo>
                <a:lnTo>
                  <a:pt x="96" y="48"/>
                </a:lnTo>
                <a:lnTo>
                  <a:pt x="112" y="48"/>
                </a:lnTo>
                <a:lnTo>
                  <a:pt x="64" y="128"/>
                </a:lnTo>
                <a:lnTo>
                  <a:pt x="64" y="112"/>
                </a:lnTo>
                <a:lnTo>
                  <a:pt x="16" y="305"/>
                </a:lnTo>
                <a:lnTo>
                  <a:pt x="64" y="498"/>
                </a:lnTo>
                <a:lnTo>
                  <a:pt x="128" y="578"/>
                </a:lnTo>
                <a:lnTo>
                  <a:pt x="209" y="626"/>
                </a:lnTo>
                <a:lnTo>
                  <a:pt x="192" y="626"/>
                </a:lnTo>
                <a:lnTo>
                  <a:pt x="369" y="658"/>
                </a:lnTo>
                <a:lnTo>
                  <a:pt x="450" y="626"/>
                </a:lnTo>
                <a:lnTo>
                  <a:pt x="514" y="578"/>
                </a:lnTo>
                <a:lnTo>
                  <a:pt x="546" y="498"/>
                </a:lnTo>
                <a:lnTo>
                  <a:pt x="562" y="385"/>
                </a:lnTo>
                <a:lnTo>
                  <a:pt x="514" y="193"/>
                </a:lnTo>
                <a:lnTo>
                  <a:pt x="514" y="209"/>
                </a:lnTo>
                <a:lnTo>
                  <a:pt x="530" y="193"/>
                </a:lnTo>
                <a:lnTo>
                  <a:pt x="578" y="385"/>
                </a:lnTo>
                <a:lnTo>
                  <a:pt x="562" y="498"/>
                </a:lnTo>
                <a:lnTo>
                  <a:pt x="530" y="578"/>
                </a:lnTo>
                <a:lnTo>
                  <a:pt x="530" y="594"/>
                </a:lnTo>
                <a:lnTo>
                  <a:pt x="466" y="642"/>
                </a:lnTo>
                <a:lnTo>
                  <a:pt x="450" y="642"/>
                </a:lnTo>
                <a:lnTo>
                  <a:pt x="369" y="675"/>
                </a:lnTo>
                <a:lnTo>
                  <a:pt x="192" y="642"/>
                </a:lnTo>
                <a:lnTo>
                  <a:pt x="112" y="594"/>
                </a:lnTo>
                <a:lnTo>
                  <a:pt x="48" y="514"/>
                </a:lnTo>
                <a:lnTo>
                  <a:pt x="48" y="498"/>
                </a:lnTo>
                <a:lnTo>
                  <a:pt x="0" y="305"/>
                </a:lnTo>
                <a:lnTo>
                  <a:pt x="48" y="112"/>
                </a:lnTo>
                <a:lnTo>
                  <a:pt x="96" y="32"/>
                </a:lnTo>
                <a:lnTo>
                  <a:pt x="160" y="0"/>
                </a:lnTo>
                <a:lnTo>
                  <a:pt x="241" y="0"/>
                </a:lnTo>
                <a:lnTo>
                  <a:pt x="337" y="32"/>
                </a:lnTo>
                <a:lnTo>
                  <a:pt x="337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48147" name="Freeform 19">
            <a:extLst>
              <a:ext uri="{FF2B5EF4-FFF2-40B4-BE49-F238E27FC236}">
                <a16:creationId xmlns:a16="http://schemas.microsoft.com/office/drawing/2014/main" id="{C439848B-0556-4349-92B8-9921061501AE}"/>
              </a:ext>
            </a:extLst>
          </p:cNvPr>
          <p:cNvSpPr>
            <a:spLocks/>
          </p:cNvSpPr>
          <p:nvPr/>
        </p:nvSpPr>
        <p:spPr bwMode="auto">
          <a:xfrm>
            <a:off x="3290888" y="2868613"/>
            <a:ext cx="131762" cy="201612"/>
          </a:xfrm>
          <a:custGeom>
            <a:avLst/>
            <a:gdLst>
              <a:gd name="T0" fmla="*/ 98822 w 64"/>
              <a:gd name="T1" fmla="*/ 201612 h 97"/>
              <a:gd name="T2" fmla="*/ 0 w 64"/>
              <a:gd name="T3" fmla="*/ 33256 h 97"/>
              <a:gd name="T4" fmla="*/ 0 w 64"/>
              <a:gd name="T5" fmla="*/ 33256 h 97"/>
              <a:gd name="T6" fmla="*/ 32941 w 64"/>
              <a:gd name="T7" fmla="*/ 0 h 97"/>
              <a:gd name="T8" fmla="*/ 32941 w 64"/>
              <a:gd name="T9" fmla="*/ 0 h 97"/>
              <a:gd name="T10" fmla="*/ 131762 w 64"/>
              <a:gd name="T11" fmla="*/ 168356 h 97"/>
              <a:gd name="T12" fmla="*/ 98822 w 64"/>
              <a:gd name="T13" fmla="*/ 201612 h 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97">
                <a:moveTo>
                  <a:pt x="48" y="97"/>
                </a:moveTo>
                <a:lnTo>
                  <a:pt x="0" y="16"/>
                </a:lnTo>
                <a:lnTo>
                  <a:pt x="16" y="0"/>
                </a:lnTo>
                <a:lnTo>
                  <a:pt x="64" y="81"/>
                </a:lnTo>
                <a:lnTo>
                  <a:pt x="48" y="9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8" name="Freeform 20">
            <a:extLst>
              <a:ext uri="{FF2B5EF4-FFF2-40B4-BE49-F238E27FC236}">
                <a16:creationId xmlns:a16="http://schemas.microsoft.com/office/drawing/2014/main" id="{BD0FF1E2-4FB0-41C6-AD47-9AC5B07BEB69}"/>
              </a:ext>
            </a:extLst>
          </p:cNvPr>
          <p:cNvSpPr>
            <a:spLocks/>
          </p:cNvSpPr>
          <p:nvPr/>
        </p:nvSpPr>
        <p:spPr bwMode="auto">
          <a:xfrm>
            <a:off x="3121025" y="2735264"/>
            <a:ext cx="33338" cy="33337"/>
          </a:xfrm>
          <a:custGeom>
            <a:avLst/>
            <a:gdLst>
              <a:gd name="T0" fmla="*/ 0 w 16"/>
              <a:gd name="T1" fmla="*/ 33337 h 16"/>
              <a:gd name="T2" fmla="*/ 0 w 16"/>
              <a:gd name="T3" fmla="*/ 33337 h 16"/>
              <a:gd name="T4" fmla="*/ 33338 w 16"/>
              <a:gd name="T5" fmla="*/ 0 h 16"/>
              <a:gd name="T6" fmla="*/ 33338 w 16"/>
              <a:gd name="T7" fmla="*/ 0 h 16"/>
              <a:gd name="T8" fmla="*/ 0 w 16"/>
              <a:gd name="T9" fmla="*/ 3333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6">
                <a:moveTo>
                  <a:pt x="0" y="16"/>
                </a:moveTo>
                <a:lnTo>
                  <a:pt x="0" y="16"/>
                </a:lnTo>
                <a:lnTo>
                  <a:pt x="16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49" name="Freeform 21">
            <a:extLst>
              <a:ext uri="{FF2B5EF4-FFF2-40B4-BE49-F238E27FC236}">
                <a16:creationId xmlns:a16="http://schemas.microsoft.com/office/drawing/2014/main" id="{4ABAF0CA-BF6C-4A99-9F98-474B77266748}"/>
              </a:ext>
            </a:extLst>
          </p:cNvPr>
          <p:cNvSpPr>
            <a:spLocks/>
          </p:cNvSpPr>
          <p:nvPr/>
        </p:nvSpPr>
        <p:spPr bwMode="auto">
          <a:xfrm>
            <a:off x="3121026" y="2735264"/>
            <a:ext cx="201613" cy="166687"/>
          </a:xfrm>
          <a:custGeom>
            <a:avLst/>
            <a:gdLst>
              <a:gd name="T0" fmla="*/ 168357 w 97"/>
              <a:gd name="T1" fmla="*/ 166687 h 80"/>
              <a:gd name="T2" fmla="*/ 201613 w 97"/>
              <a:gd name="T3" fmla="*/ 133350 h 80"/>
              <a:gd name="T4" fmla="*/ 33256 w 97"/>
              <a:gd name="T5" fmla="*/ 0 h 80"/>
              <a:gd name="T6" fmla="*/ 0 w 97"/>
              <a:gd name="T7" fmla="*/ 33337 h 80"/>
              <a:gd name="T8" fmla="*/ 168357 w 97"/>
              <a:gd name="T9" fmla="*/ 166687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" h="80">
                <a:moveTo>
                  <a:pt x="81" y="80"/>
                </a:moveTo>
                <a:lnTo>
                  <a:pt x="97" y="64"/>
                </a:lnTo>
                <a:lnTo>
                  <a:pt x="16" y="0"/>
                </a:lnTo>
                <a:lnTo>
                  <a:pt x="0" y="16"/>
                </a:lnTo>
                <a:lnTo>
                  <a:pt x="81" y="8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E6C13741-834C-4119-9F3C-FADA22D3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25368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ACA3477A-EBEF-4C96-8D39-BFEB23A1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573589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F1393702-0DFF-46D5-AF0C-E1DA18A4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466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E7815621-4777-4AAB-9D7A-64C31850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44386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18E5451B-FA44-4FD4-83D8-9834EAA9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570163"/>
            <a:ext cx="1588" cy="317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55" name="Freeform 27">
            <a:extLst>
              <a:ext uri="{FF2B5EF4-FFF2-40B4-BE49-F238E27FC236}">
                <a16:creationId xmlns:a16="http://schemas.microsoft.com/office/drawing/2014/main" id="{61A2D74D-64FB-4256-A514-ABFAA2ECC016}"/>
              </a:ext>
            </a:extLst>
          </p:cNvPr>
          <p:cNvSpPr>
            <a:spLocks/>
          </p:cNvSpPr>
          <p:nvPr/>
        </p:nvSpPr>
        <p:spPr bwMode="auto">
          <a:xfrm>
            <a:off x="4192589" y="2536825"/>
            <a:ext cx="2003425" cy="2501900"/>
          </a:xfrm>
          <a:custGeom>
            <a:avLst/>
            <a:gdLst>
              <a:gd name="T0" fmla="*/ 401101 w 964"/>
              <a:gd name="T1" fmla="*/ 33248 h 1204"/>
              <a:gd name="T2" fmla="*/ 401101 w 964"/>
              <a:gd name="T3" fmla="*/ 33248 h 1204"/>
              <a:gd name="T4" fmla="*/ 99756 w 964"/>
              <a:gd name="T5" fmla="*/ 99744 h 1204"/>
              <a:gd name="T6" fmla="*/ 33252 w 964"/>
              <a:gd name="T7" fmla="*/ 232735 h 1204"/>
              <a:gd name="T8" fmla="*/ 33252 w 964"/>
              <a:gd name="T9" fmla="*/ 232735 h 1204"/>
              <a:gd name="T10" fmla="*/ 33252 w 964"/>
              <a:gd name="T11" fmla="*/ 398974 h 1204"/>
              <a:gd name="T12" fmla="*/ 166259 w 964"/>
              <a:gd name="T13" fmla="*/ 600539 h 1204"/>
              <a:gd name="T14" fmla="*/ 166259 w 964"/>
              <a:gd name="T15" fmla="*/ 600539 h 1204"/>
              <a:gd name="T16" fmla="*/ 367849 w 964"/>
              <a:gd name="T17" fmla="*/ 766778 h 1204"/>
              <a:gd name="T18" fmla="*/ 500856 w 964"/>
              <a:gd name="T19" fmla="*/ 966265 h 1204"/>
              <a:gd name="T20" fmla="*/ 500856 w 964"/>
              <a:gd name="T21" fmla="*/ 966265 h 1204"/>
              <a:gd name="T22" fmla="*/ 534108 w 964"/>
              <a:gd name="T23" fmla="*/ 1201078 h 1204"/>
              <a:gd name="T24" fmla="*/ 500856 w 964"/>
              <a:gd name="T25" fmla="*/ 1568882 h 1204"/>
              <a:gd name="T26" fmla="*/ 500856 w 964"/>
              <a:gd name="T27" fmla="*/ 1568882 h 1204"/>
              <a:gd name="T28" fmla="*/ 567360 w 964"/>
              <a:gd name="T29" fmla="*/ 1901361 h 1204"/>
              <a:gd name="T30" fmla="*/ 735698 w 964"/>
              <a:gd name="T31" fmla="*/ 2235917 h 1204"/>
              <a:gd name="T32" fmla="*/ 735698 w 964"/>
              <a:gd name="T33" fmla="*/ 2235917 h 1204"/>
              <a:gd name="T34" fmla="*/ 1034964 w 964"/>
              <a:gd name="T35" fmla="*/ 2435404 h 1204"/>
              <a:gd name="T36" fmla="*/ 1203302 w 964"/>
              <a:gd name="T37" fmla="*/ 2468652 h 1204"/>
              <a:gd name="T38" fmla="*/ 1203302 w 964"/>
              <a:gd name="T39" fmla="*/ 2468652 h 1204"/>
              <a:gd name="T40" fmla="*/ 1369561 w 964"/>
              <a:gd name="T41" fmla="*/ 2368909 h 1204"/>
              <a:gd name="T42" fmla="*/ 1637654 w 964"/>
              <a:gd name="T43" fmla="*/ 2069678 h 1204"/>
              <a:gd name="T44" fmla="*/ 1637654 w 964"/>
              <a:gd name="T45" fmla="*/ 2069678 h 1204"/>
              <a:gd name="T46" fmla="*/ 1903669 w 964"/>
              <a:gd name="T47" fmla="*/ 1735122 h 1204"/>
              <a:gd name="T48" fmla="*/ 1970173 w 964"/>
              <a:gd name="T49" fmla="*/ 1568882 h 1204"/>
              <a:gd name="T50" fmla="*/ 1970173 w 964"/>
              <a:gd name="T51" fmla="*/ 1568882 h 1204"/>
              <a:gd name="T52" fmla="*/ 1870418 w 964"/>
              <a:gd name="T53" fmla="*/ 1400565 h 1204"/>
              <a:gd name="T54" fmla="*/ 1637654 w 964"/>
              <a:gd name="T55" fmla="*/ 1134583 h 1204"/>
              <a:gd name="T56" fmla="*/ 1637654 w 964"/>
              <a:gd name="T57" fmla="*/ 1101335 h 1204"/>
              <a:gd name="T58" fmla="*/ 1604403 w 964"/>
              <a:gd name="T59" fmla="*/ 800026 h 1204"/>
              <a:gd name="T60" fmla="*/ 1604403 w 964"/>
              <a:gd name="T61" fmla="*/ 199487 h 1204"/>
              <a:gd name="T62" fmla="*/ 1637654 w 964"/>
              <a:gd name="T63" fmla="*/ 199487 h 1204"/>
              <a:gd name="T64" fmla="*/ 1637654 w 964"/>
              <a:gd name="T65" fmla="*/ 800026 h 1204"/>
              <a:gd name="T66" fmla="*/ 1637654 w 964"/>
              <a:gd name="T67" fmla="*/ 800026 h 1204"/>
              <a:gd name="T68" fmla="*/ 1670906 w 964"/>
              <a:gd name="T69" fmla="*/ 1101335 h 1204"/>
              <a:gd name="T70" fmla="*/ 1903669 w 964"/>
              <a:gd name="T71" fmla="*/ 1367317 h 1204"/>
              <a:gd name="T72" fmla="*/ 1903669 w 964"/>
              <a:gd name="T73" fmla="*/ 1367317 h 1204"/>
              <a:gd name="T74" fmla="*/ 2003425 w 964"/>
              <a:gd name="T75" fmla="*/ 1568882 h 1204"/>
              <a:gd name="T76" fmla="*/ 1936921 w 964"/>
              <a:gd name="T77" fmla="*/ 1735122 h 1204"/>
              <a:gd name="T78" fmla="*/ 1936921 w 964"/>
              <a:gd name="T79" fmla="*/ 1768370 h 1204"/>
              <a:gd name="T80" fmla="*/ 1670906 w 964"/>
              <a:gd name="T81" fmla="*/ 2102926 h 1204"/>
              <a:gd name="T82" fmla="*/ 1402813 w 964"/>
              <a:gd name="T83" fmla="*/ 2402156 h 1204"/>
              <a:gd name="T84" fmla="*/ 1402813 w 964"/>
              <a:gd name="T85" fmla="*/ 2402156 h 1204"/>
              <a:gd name="T86" fmla="*/ 1236554 w 964"/>
              <a:gd name="T87" fmla="*/ 2501900 h 1204"/>
              <a:gd name="T88" fmla="*/ 1034964 w 964"/>
              <a:gd name="T89" fmla="*/ 2468652 h 1204"/>
              <a:gd name="T90" fmla="*/ 1034964 w 964"/>
              <a:gd name="T91" fmla="*/ 2468652 h 1204"/>
              <a:gd name="T92" fmla="*/ 700367 w 964"/>
              <a:gd name="T93" fmla="*/ 2269165 h 1204"/>
              <a:gd name="T94" fmla="*/ 534108 w 964"/>
              <a:gd name="T95" fmla="*/ 1901361 h 1204"/>
              <a:gd name="T96" fmla="*/ 534108 w 964"/>
              <a:gd name="T97" fmla="*/ 1901361 h 1204"/>
              <a:gd name="T98" fmla="*/ 467604 w 964"/>
              <a:gd name="T99" fmla="*/ 1568882 h 1204"/>
              <a:gd name="T100" fmla="*/ 500856 w 964"/>
              <a:gd name="T101" fmla="*/ 1201078 h 1204"/>
              <a:gd name="T102" fmla="*/ 500856 w 964"/>
              <a:gd name="T103" fmla="*/ 1201078 h 1204"/>
              <a:gd name="T104" fmla="*/ 467604 w 964"/>
              <a:gd name="T105" fmla="*/ 966265 h 1204"/>
              <a:gd name="T106" fmla="*/ 334597 w 964"/>
              <a:gd name="T107" fmla="*/ 800026 h 1204"/>
              <a:gd name="T108" fmla="*/ 334597 w 964"/>
              <a:gd name="T109" fmla="*/ 800026 h 1204"/>
              <a:gd name="T110" fmla="*/ 133007 w 964"/>
              <a:gd name="T111" fmla="*/ 633787 h 1204"/>
              <a:gd name="T112" fmla="*/ 0 w 964"/>
              <a:gd name="T113" fmla="*/ 432222 h 1204"/>
              <a:gd name="T114" fmla="*/ 0 w 964"/>
              <a:gd name="T115" fmla="*/ 398974 h 1204"/>
              <a:gd name="T116" fmla="*/ 0 w 964"/>
              <a:gd name="T117" fmla="*/ 232735 h 1204"/>
              <a:gd name="T118" fmla="*/ 66504 w 964"/>
              <a:gd name="T119" fmla="*/ 99744 h 1204"/>
              <a:gd name="T120" fmla="*/ 66504 w 964"/>
              <a:gd name="T121" fmla="*/ 99744 h 1204"/>
              <a:gd name="T122" fmla="*/ 401101 w 964"/>
              <a:gd name="T123" fmla="*/ 0 h 1204"/>
              <a:gd name="T124" fmla="*/ 1236554 w 964"/>
              <a:gd name="T125" fmla="*/ 33248 h 120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964" h="1204">
                <a:moveTo>
                  <a:pt x="595" y="32"/>
                </a:moveTo>
                <a:lnTo>
                  <a:pt x="193" y="16"/>
                </a:lnTo>
                <a:lnTo>
                  <a:pt x="32" y="64"/>
                </a:lnTo>
                <a:lnTo>
                  <a:pt x="48" y="48"/>
                </a:lnTo>
                <a:lnTo>
                  <a:pt x="16" y="112"/>
                </a:lnTo>
                <a:lnTo>
                  <a:pt x="16" y="192"/>
                </a:lnTo>
                <a:lnTo>
                  <a:pt x="80" y="289"/>
                </a:lnTo>
                <a:lnTo>
                  <a:pt x="177" y="369"/>
                </a:lnTo>
                <a:lnTo>
                  <a:pt x="241" y="465"/>
                </a:lnTo>
                <a:lnTo>
                  <a:pt x="257" y="578"/>
                </a:lnTo>
                <a:lnTo>
                  <a:pt x="241" y="755"/>
                </a:lnTo>
                <a:lnTo>
                  <a:pt x="273" y="915"/>
                </a:lnTo>
                <a:lnTo>
                  <a:pt x="354" y="1076"/>
                </a:lnTo>
                <a:lnTo>
                  <a:pt x="514" y="1172"/>
                </a:lnTo>
                <a:lnTo>
                  <a:pt x="498" y="1172"/>
                </a:lnTo>
                <a:lnTo>
                  <a:pt x="579" y="1188"/>
                </a:lnTo>
                <a:lnTo>
                  <a:pt x="659" y="1140"/>
                </a:lnTo>
                <a:lnTo>
                  <a:pt x="788" y="996"/>
                </a:lnTo>
                <a:lnTo>
                  <a:pt x="916" y="835"/>
                </a:lnTo>
                <a:lnTo>
                  <a:pt x="948" y="755"/>
                </a:lnTo>
                <a:lnTo>
                  <a:pt x="900" y="658"/>
                </a:lnTo>
                <a:lnTo>
                  <a:pt x="900" y="674"/>
                </a:lnTo>
                <a:lnTo>
                  <a:pt x="788" y="546"/>
                </a:lnTo>
                <a:lnTo>
                  <a:pt x="788" y="530"/>
                </a:lnTo>
                <a:lnTo>
                  <a:pt x="772" y="385"/>
                </a:lnTo>
                <a:lnTo>
                  <a:pt x="772" y="96"/>
                </a:lnTo>
                <a:lnTo>
                  <a:pt x="772" y="112"/>
                </a:lnTo>
                <a:lnTo>
                  <a:pt x="788" y="96"/>
                </a:lnTo>
                <a:lnTo>
                  <a:pt x="788" y="385"/>
                </a:lnTo>
                <a:lnTo>
                  <a:pt x="804" y="530"/>
                </a:lnTo>
                <a:lnTo>
                  <a:pt x="916" y="658"/>
                </a:lnTo>
                <a:lnTo>
                  <a:pt x="964" y="755"/>
                </a:lnTo>
                <a:lnTo>
                  <a:pt x="932" y="835"/>
                </a:lnTo>
                <a:lnTo>
                  <a:pt x="932" y="851"/>
                </a:lnTo>
                <a:lnTo>
                  <a:pt x="804" y="1012"/>
                </a:lnTo>
                <a:lnTo>
                  <a:pt x="675" y="1156"/>
                </a:lnTo>
                <a:lnTo>
                  <a:pt x="595" y="1204"/>
                </a:lnTo>
                <a:lnTo>
                  <a:pt x="579" y="1204"/>
                </a:lnTo>
                <a:lnTo>
                  <a:pt x="498" y="1188"/>
                </a:lnTo>
                <a:lnTo>
                  <a:pt x="337" y="1092"/>
                </a:lnTo>
                <a:lnTo>
                  <a:pt x="337" y="1076"/>
                </a:lnTo>
                <a:lnTo>
                  <a:pt x="257" y="915"/>
                </a:lnTo>
                <a:lnTo>
                  <a:pt x="225" y="755"/>
                </a:lnTo>
                <a:lnTo>
                  <a:pt x="241" y="578"/>
                </a:lnTo>
                <a:lnTo>
                  <a:pt x="225" y="465"/>
                </a:lnTo>
                <a:lnTo>
                  <a:pt x="225" y="482"/>
                </a:lnTo>
                <a:lnTo>
                  <a:pt x="161" y="385"/>
                </a:lnTo>
                <a:lnTo>
                  <a:pt x="64" y="305"/>
                </a:lnTo>
                <a:lnTo>
                  <a:pt x="0" y="208"/>
                </a:lnTo>
                <a:lnTo>
                  <a:pt x="0" y="192"/>
                </a:lnTo>
                <a:lnTo>
                  <a:pt x="0" y="112"/>
                </a:lnTo>
                <a:lnTo>
                  <a:pt x="32" y="48"/>
                </a:lnTo>
                <a:lnTo>
                  <a:pt x="193" y="0"/>
                </a:lnTo>
                <a:lnTo>
                  <a:pt x="595" y="16"/>
                </a:lnTo>
                <a:lnTo>
                  <a:pt x="595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56" name="Freeform 28">
            <a:extLst>
              <a:ext uri="{FF2B5EF4-FFF2-40B4-BE49-F238E27FC236}">
                <a16:creationId xmlns:a16="http://schemas.microsoft.com/office/drawing/2014/main" id="{6DCE7439-552B-4858-BBB0-45EF539CAB96}"/>
              </a:ext>
            </a:extLst>
          </p:cNvPr>
          <p:cNvSpPr>
            <a:spLocks/>
          </p:cNvSpPr>
          <p:nvPr/>
        </p:nvSpPr>
        <p:spPr bwMode="auto">
          <a:xfrm>
            <a:off x="5662614" y="2601914"/>
            <a:ext cx="168275" cy="166687"/>
          </a:xfrm>
          <a:custGeom>
            <a:avLst/>
            <a:gdLst>
              <a:gd name="T0" fmla="*/ 135035 w 81"/>
              <a:gd name="T1" fmla="*/ 166687 h 80"/>
              <a:gd name="T2" fmla="*/ 0 w 81"/>
              <a:gd name="T3" fmla="*/ 33337 h 80"/>
              <a:gd name="T4" fmla="*/ 0 w 81"/>
              <a:gd name="T5" fmla="*/ 33337 h 80"/>
              <a:gd name="T6" fmla="*/ 0 w 81"/>
              <a:gd name="T7" fmla="*/ 0 h 80"/>
              <a:gd name="T8" fmla="*/ 33240 w 81"/>
              <a:gd name="T9" fmla="*/ 0 h 80"/>
              <a:gd name="T10" fmla="*/ 168275 w 81"/>
              <a:gd name="T11" fmla="*/ 133350 h 80"/>
              <a:gd name="T12" fmla="*/ 135035 w 81"/>
              <a:gd name="T13" fmla="*/ 166687 h 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1" h="80">
                <a:moveTo>
                  <a:pt x="65" y="80"/>
                </a:move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81" y="64"/>
                </a:lnTo>
                <a:lnTo>
                  <a:pt x="65" y="8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72A1FEF6-EE1E-458A-9D98-3D4EB99BE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570163"/>
            <a:ext cx="1588" cy="317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58" name="Freeform 30">
            <a:extLst>
              <a:ext uri="{FF2B5EF4-FFF2-40B4-BE49-F238E27FC236}">
                <a16:creationId xmlns:a16="http://schemas.microsoft.com/office/drawing/2014/main" id="{96F142BF-E04E-4D76-972D-C5789923356D}"/>
              </a:ext>
            </a:extLst>
          </p:cNvPr>
          <p:cNvSpPr>
            <a:spLocks/>
          </p:cNvSpPr>
          <p:nvPr/>
        </p:nvSpPr>
        <p:spPr bwMode="auto">
          <a:xfrm>
            <a:off x="5429251" y="2570164"/>
            <a:ext cx="233363" cy="65087"/>
          </a:xfrm>
          <a:custGeom>
            <a:avLst/>
            <a:gdLst>
              <a:gd name="T0" fmla="*/ 233363 w 112"/>
              <a:gd name="T1" fmla="*/ 65087 h 32"/>
              <a:gd name="T2" fmla="*/ 233363 w 112"/>
              <a:gd name="T3" fmla="*/ 32544 h 32"/>
              <a:gd name="T4" fmla="*/ 0 w 112"/>
              <a:gd name="T5" fmla="*/ 0 h 32"/>
              <a:gd name="T6" fmla="*/ 0 w 112"/>
              <a:gd name="T7" fmla="*/ 32544 h 32"/>
              <a:gd name="T8" fmla="*/ 233363 w 112"/>
              <a:gd name="T9" fmla="*/ 6508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" h="32">
                <a:moveTo>
                  <a:pt x="112" y="32"/>
                </a:moveTo>
                <a:lnTo>
                  <a:pt x="112" y="16"/>
                </a:lnTo>
                <a:lnTo>
                  <a:pt x="0" y="0"/>
                </a:lnTo>
                <a:lnTo>
                  <a:pt x="0" y="16"/>
                </a:lnTo>
                <a:lnTo>
                  <a:pt x="112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59" name="Rectangle 31">
            <a:extLst>
              <a:ext uri="{FF2B5EF4-FFF2-40B4-BE49-F238E27FC236}">
                <a16:creationId xmlns:a16="http://schemas.microsoft.com/office/drawing/2014/main" id="{68BAC536-3617-42AD-AB9F-2DC6FC85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2868614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8160" name="Freeform 32">
            <a:extLst>
              <a:ext uri="{FF2B5EF4-FFF2-40B4-BE49-F238E27FC236}">
                <a16:creationId xmlns:a16="http://schemas.microsoft.com/office/drawing/2014/main" id="{C908A1E0-2A9B-4234-9171-AA36762F6C74}"/>
              </a:ext>
            </a:extLst>
          </p:cNvPr>
          <p:cNvSpPr>
            <a:spLocks/>
          </p:cNvSpPr>
          <p:nvPr/>
        </p:nvSpPr>
        <p:spPr bwMode="auto">
          <a:xfrm>
            <a:off x="3824289" y="4838700"/>
            <a:ext cx="33337" cy="33338"/>
          </a:xfrm>
          <a:custGeom>
            <a:avLst/>
            <a:gdLst>
              <a:gd name="T0" fmla="*/ 33337 w 16"/>
              <a:gd name="T1" fmla="*/ 33338 h 16"/>
              <a:gd name="T2" fmla="*/ 33337 w 16"/>
              <a:gd name="T3" fmla="*/ 33338 h 16"/>
              <a:gd name="T4" fmla="*/ 0 w 16"/>
              <a:gd name="T5" fmla="*/ 0 h 16"/>
              <a:gd name="T6" fmla="*/ 0 w 16"/>
              <a:gd name="T7" fmla="*/ 0 h 16"/>
              <a:gd name="T8" fmla="*/ 33337 w 16"/>
              <a:gd name="T9" fmla="*/ 33338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6">
                <a:moveTo>
                  <a:pt x="16" y="16"/>
                </a:moveTo>
                <a:lnTo>
                  <a:pt x="16" y="16"/>
                </a:lnTo>
                <a:lnTo>
                  <a:pt x="0" y="0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61" name="Freeform 33">
            <a:extLst>
              <a:ext uri="{FF2B5EF4-FFF2-40B4-BE49-F238E27FC236}">
                <a16:creationId xmlns:a16="http://schemas.microsoft.com/office/drawing/2014/main" id="{A6073687-C509-46B7-B0D4-0C9DF0E561E7}"/>
              </a:ext>
            </a:extLst>
          </p:cNvPr>
          <p:cNvSpPr>
            <a:spLocks/>
          </p:cNvSpPr>
          <p:nvPr/>
        </p:nvSpPr>
        <p:spPr bwMode="auto">
          <a:xfrm>
            <a:off x="3556000" y="4838700"/>
            <a:ext cx="603250" cy="635000"/>
          </a:xfrm>
          <a:custGeom>
            <a:avLst/>
            <a:gdLst>
              <a:gd name="T0" fmla="*/ 301625 w 290"/>
              <a:gd name="T1" fmla="*/ 33311 h 305"/>
              <a:gd name="T2" fmla="*/ 135211 w 290"/>
              <a:gd name="T3" fmla="*/ 133246 h 305"/>
              <a:gd name="T4" fmla="*/ 135211 w 290"/>
              <a:gd name="T5" fmla="*/ 99934 h 305"/>
              <a:gd name="T6" fmla="*/ 135211 w 290"/>
              <a:gd name="T7" fmla="*/ 99934 h 305"/>
              <a:gd name="T8" fmla="*/ 33283 w 290"/>
              <a:gd name="T9" fmla="*/ 301885 h 305"/>
              <a:gd name="T10" fmla="*/ 33283 w 290"/>
              <a:gd name="T11" fmla="*/ 301885 h 305"/>
              <a:gd name="T12" fmla="*/ 33283 w 290"/>
              <a:gd name="T13" fmla="*/ 301885 h 305"/>
              <a:gd name="T14" fmla="*/ 68646 w 290"/>
              <a:gd name="T15" fmla="*/ 468443 h 305"/>
              <a:gd name="T16" fmla="*/ 68646 w 290"/>
              <a:gd name="T17" fmla="*/ 468443 h 305"/>
              <a:gd name="T18" fmla="*/ 68646 w 290"/>
              <a:gd name="T19" fmla="*/ 468443 h 305"/>
              <a:gd name="T20" fmla="*/ 235059 w 290"/>
              <a:gd name="T21" fmla="*/ 601689 h 305"/>
              <a:gd name="T22" fmla="*/ 201777 w 290"/>
              <a:gd name="T23" fmla="*/ 601689 h 305"/>
              <a:gd name="T24" fmla="*/ 201777 w 290"/>
              <a:gd name="T25" fmla="*/ 601689 h 305"/>
              <a:gd name="T26" fmla="*/ 334908 w 290"/>
              <a:gd name="T27" fmla="*/ 601689 h 305"/>
              <a:gd name="T28" fmla="*/ 334908 w 290"/>
              <a:gd name="T29" fmla="*/ 601689 h 305"/>
              <a:gd name="T30" fmla="*/ 334908 w 290"/>
              <a:gd name="T31" fmla="*/ 601689 h 305"/>
              <a:gd name="T32" fmla="*/ 468039 w 290"/>
              <a:gd name="T33" fmla="*/ 501754 h 305"/>
              <a:gd name="T34" fmla="*/ 468039 w 290"/>
              <a:gd name="T35" fmla="*/ 501754 h 305"/>
              <a:gd name="T36" fmla="*/ 468039 w 290"/>
              <a:gd name="T37" fmla="*/ 501754 h 305"/>
              <a:gd name="T38" fmla="*/ 569967 w 290"/>
              <a:gd name="T39" fmla="*/ 235262 h 305"/>
              <a:gd name="T40" fmla="*/ 569967 w 290"/>
              <a:gd name="T41" fmla="*/ 235262 h 305"/>
              <a:gd name="T42" fmla="*/ 569967 w 290"/>
              <a:gd name="T43" fmla="*/ 235262 h 305"/>
              <a:gd name="T44" fmla="*/ 569967 w 290"/>
              <a:gd name="T45" fmla="*/ 99934 h 305"/>
              <a:gd name="T46" fmla="*/ 569967 w 290"/>
              <a:gd name="T47" fmla="*/ 133246 h 305"/>
              <a:gd name="T48" fmla="*/ 603250 w 290"/>
              <a:gd name="T49" fmla="*/ 99934 h 305"/>
              <a:gd name="T50" fmla="*/ 603250 w 290"/>
              <a:gd name="T51" fmla="*/ 99934 h 305"/>
              <a:gd name="T52" fmla="*/ 603250 w 290"/>
              <a:gd name="T53" fmla="*/ 235262 h 305"/>
              <a:gd name="T54" fmla="*/ 603250 w 290"/>
              <a:gd name="T55" fmla="*/ 235262 h 305"/>
              <a:gd name="T56" fmla="*/ 603250 w 290"/>
              <a:gd name="T57" fmla="*/ 235262 h 305"/>
              <a:gd name="T58" fmla="*/ 503402 w 290"/>
              <a:gd name="T59" fmla="*/ 501754 h 305"/>
              <a:gd name="T60" fmla="*/ 503402 w 290"/>
              <a:gd name="T61" fmla="*/ 501754 h 305"/>
              <a:gd name="T62" fmla="*/ 503402 w 290"/>
              <a:gd name="T63" fmla="*/ 535066 h 305"/>
              <a:gd name="T64" fmla="*/ 368191 w 290"/>
              <a:gd name="T65" fmla="*/ 635000 h 305"/>
              <a:gd name="T66" fmla="*/ 368191 w 290"/>
              <a:gd name="T67" fmla="*/ 635000 h 305"/>
              <a:gd name="T68" fmla="*/ 334908 w 290"/>
              <a:gd name="T69" fmla="*/ 635000 h 305"/>
              <a:gd name="T70" fmla="*/ 201777 w 290"/>
              <a:gd name="T71" fmla="*/ 635000 h 305"/>
              <a:gd name="T72" fmla="*/ 201777 w 290"/>
              <a:gd name="T73" fmla="*/ 635000 h 305"/>
              <a:gd name="T74" fmla="*/ 201777 w 290"/>
              <a:gd name="T75" fmla="*/ 635000 h 305"/>
              <a:gd name="T76" fmla="*/ 33283 w 290"/>
              <a:gd name="T77" fmla="*/ 501754 h 305"/>
              <a:gd name="T78" fmla="*/ 33283 w 290"/>
              <a:gd name="T79" fmla="*/ 501754 h 305"/>
              <a:gd name="T80" fmla="*/ 33283 w 290"/>
              <a:gd name="T81" fmla="*/ 468443 h 305"/>
              <a:gd name="T82" fmla="*/ 0 w 290"/>
              <a:gd name="T83" fmla="*/ 301885 h 305"/>
              <a:gd name="T84" fmla="*/ 0 w 290"/>
              <a:gd name="T85" fmla="*/ 301885 h 305"/>
              <a:gd name="T86" fmla="*/ 0 w 290"/>
              <a:gd name="T87" fmla="*/ 301885 h 305"/>
              <a:gd name="T88" fmla="*/ 101928 w 290"/>
              <a:gd name="T89" fmla="*/ 99934 h 305"/>
              <a:gd name="T90" fmla="*/ 101928 w 290"/>
              <a:gd name="T91" fmla="*/ 99934 h 305"/>
              <a:gd name="T92" fmla="*/ 101928 w 290"/>
              <a:gd name="T93" fmla="*/ 99934 h 305"/>
              <a:gd name="T94" fmla="*/ 268342 w 290"/>
              <a:gd name="T95" fmla="*/ 0 h 305"/>
              <a:gd name="T96" fmla="*/ 301625 w 290"/>
              <a:gd name="T97" fmla="*/ 33311 h 30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" h="305">
                <a:moveTo>
                  <a:pt x="145" y="16"/>
                </a:moveTo>
                <a:lnTo>
                  <a:pt x="65" y="64"/>
                </a:lnTo>
                <a:lnTo>
                  <a:pt x="65" y="48"/>
                </a:lnTo>
                <a:lnTo>
                  <a:pt x="16" y="145"/>
                </a:lnTo>
                <a:lnTo>
                  <a:pt x="33" y="225"/>
                </a:lnTo>
                <a:lnTo>
                  <a:pt x="113" y="289"/>
                </a:lnTo>
                <a:lnTo>
                  <a:pt x="97" y="289"/>
                </a:lnTo>
                <a:lnTo>
                  <a:pt x="161" y="289"/>
                </a:lnTo>
                <a:lnTo>
                  <a:pt x="225" y="241"/>
                </a:lnTo>
                <a:lnTo>
                  <a:pt x="274" y="113"/>
                </a:lnTo>
                <a:lnTo>
                  <a:pt x="274" y="48"/>
                </a:lnTo>
                <a:lnTo>
                  <a:pt x="274" y="64"/>
                </a:lnTo>
                <a:lnTo>
                  <a:pt x="290" y="48"/>
                </a:lnTo>
                <a:lnTo>
                  <a:pt x="290" y="113"/>
                </a:lnTo>
                <a:lnTo>
                  <a:pt x="242" y="241"/>
                </a:lnTo>
                <a:lnTo>
                  <a:pt x="242" y="257"/>
                </a:lnTo>
                <a:lnTo>
                  <a:pt x="177" y="305"/>
                </a:lnTo>
                <a:lnTo>
                  <a:pt x="161" y="305"/>
                </a:lnTo>
                <a:lnTo>
                  <a:pt x="97" y="305"/>
                </a:lnTo>
                <a:lnTo>
                  <a:pt x="16" y="241"/>
                </a:lnTo>
                <a:lnTo>
                  <a:pt x="16" y="225"/>
                </a:lnTo>
                <a:lnTo>
                  <a:pt x="0" y="145"/>
                </a:lnTo>
                <a:lnTo>
                  <a:pt x="49" y="48"/>
                </a:lnTo>
                <a:lnTo>
                  <a:pt x="129" y="0"/>
                </a:lnTo>
                <a:lnTo>
                  <a:pt x="145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62" name="Freeform 34">
            <a:extLst>
              <a:ext uri="{FF2B5EF4-FFF2-40B4-BE49-F238E27FC236}">
                <a16:creationId xmlns:a16="http://schemas.microsoft.com/office/drawing/2014/main" id="{E8648CCD-F663-49E3-8C9F-20AEAE57E70B}"/>
              </a:ext>
            </a:extLst>
          </p:cNvPr>
          <p:cNvSpPr>
            <a:spLocks/>
          </p:cNvSpPr>
          <p:nvPr/>
        </p:nvSpPr>
        <p:spPr bwMode="auto">
          <a:xfrm>
            <a:off x="4024314" y="4872038"/>
            <a:ext cx="134937" cy="100012"/>
          </a:xfrm>
          <a:custGeom>
            <a:avLst/>
            <a:gdLst>
              <a:gd name="T0" fmla="*/ 101722 w 65"/>
              <a:gd name="T1" fmla="*/ 100012 h 48"/>
              <a:gd name="T2" fmla="*/ 0 w 65"/>
              <a:gd name="T3" fmla="*/ 33337 h 48"/>
              <a:gd name="T4" fmla="*/ 0 w 65"/>
              <a:gd name="T5" fmla="*/ 33337 h 48"/>
              <a:gd name="T6" fmla="*/ 0 w 65"/>
              <a:gd name="T7" fmla="*/ 0 h 48"/>
              <a:gd name="T8" fmla="*/ 35291 w 65"/>
              <a:gd name="T9" fmla="*/ 0 h 48"/>
              <a:gd name="T10" fmla="*/ 134937 w 65"/>
              <a:gd name="T11" fmla="*/ 66675 h 48"/>
              <a:gd name="T12" fmla="*/ 101722 w 65"/>
              <a:gd name="T13" fmla="*/ 100012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5" h="48">
                <a:moveTo>
                  <a:pt x="49" y="48"/>
                </a:moveTo>
                <a:lnTo>
                  <a:pt x="0" y="16"/>
                </a:lnTo>
                <a:lnTo>
                  <a:pt x="0" y="0"/>
                </a:lnTo>
                <a:lnTo>
                  <a:pt x="17" y="0"/>
                </a:lnTo>
                <a:lnTo>
                  <a:pt x="65" y="32"/>
                </a:lnTo>
                <a:lnTo>
                  <a:pt x="49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63" name="Freeform 35">
            <a:extLst>
              <a:ext uri="{FF2B5EF4-FFF2-40B4-BE49-F238E27FC236}">
                <a16:creationId xmlns:a16="http://schemas.microsoft.com/office/drawing/2014/main" id="{AA3A054C-4ED6-46B3-9D80-6D80F80DFFE3}"/>
              </a:ext>
            </a:extLst>
          </p:cNvPr>
          <p:cNvSpPr>
            <a:spLocks/>
          </p:cNvSpPr>
          <p:nvPr/>
        </p:nvSpPr>
        <p:spPr bwMode="auto">
          <a:xfrm>
            <a:off x="3790951" y="4805363"/>
            <a:ext cx="233363" cy="100012"/>
          </a:xfrm>
          <a:custGeom>
            <a:avLst/>
            <a:gdLst>
              <a:gd name="T0" fmla="*/ 233363 w 112"/>
              <a:gd name="T1" fmla="*/ 100012 h 48"/>
              <a:gd name="T2" fmla="*/ 233363 w 112"/>
              <a:gd name="T3" fmla="*/ 66675 h 48"/>
              <a:gd name="T4" fmla="*/ 0 w 112"/>
              <a:gd name="T5" fmla="*/ 0 h 48"/>
              <a:gd name="T6" fmla="*/ 0 w 112"/>
              <a:gd name="T7" fmla="*/ 33337 h 48"/>
              <a:gd name="T8" fmla="*/ 233363 w 112"/>
              <a:gd name="T9" fmla="*/ 100012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" h="48">
                <a:moveTo>
                  <a:pt x="112" y="48"/>
                </a:moveTo>
                <a:lnTo>
                  <a:pt x="112" y="32"/>
                </a:lnTo>
                <a:lnTo>
                  <a:pt x="0" y="0"/>
                </a:lnTo>
                <a:lnTo>
                  <a:pt x="0" y="16"/>
                </a:lnTo>
                <a:lnTo>
                  <a:pt x="112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64" name="Rectangle 36">
            <a:extLst>
              <a:ext uri="{FF2B5EF4-FFF2-40B4-BE49-F238E27FC236}">
                <a16:creationId xmlns:a16="http://schemas.microsoft.com/office/drawing/2014/main" id="{9E053D09-9A5E-4F5A-BD41-362AE9CFD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4591050"/>
            <a:ext cx="24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AC5C84CA-02BB-404D-8D07-843DCABCA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9" y="2735264"/>
            <a:ext cx="3175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66" name="Freeform 38">
            <a:extLst>
              <a:ext uri="{FF2B5EF4-FFF2-40B4-BE49-F238E27FC236}">
                <a16:creationId xmlns:a16="http://schemas.microsoft.com/office/drawing/2014/main" id="{A6145237-5DE6-48D0-B37D-1EBDBEE32C2E}"/>
              </a:ext>
            </a:extLst>
          </p:cNvPr>
          <p:cNvSpPr>
            <a:spLocks/>
          </p:cNvSpPr>
          <p:nvPr/>
        </p:nvSpPr>
        <p:spPr bwMode="auto">
          <a:xfrm>
            <a:off x="4494213" y="2735264"/>
            <a:ext cx="766762" cy="700087"/>
          </a:xfrm>
          <a:custGeom>
            <a:avLst/>
            <a:gdLst>
              <a:gd name="T0" fmla="*/ 467538 w 369"/>
              <a:gd name="T1" fmla="*/ 33239 h 337"/>
              <a:gd name="T2" fmla="*/ 199483 w 369"/>
              <a:gd name="T3" fmla="*/ 33239 h 337"/>
              <a:gd name="T4" fmla="*/ 232730 w 369"/>
              <a:gd name="T5" fmla="*/ 33239 h 337"/>
              <a:gd name="T6" fmla="*/ 232730 w 369"/>
              <a:gd name="T7" fmla="*/ 33239 h 337"/>
              <a:gd name="T8" fmla="*/ 66494 w 369"/>
              <a:gd name="T9" fmla="*/ 166193 h 337"/>
              <a:gd name="T10" fmla="*/ 66494 w 369"/>
              <a:gd name="T11" fmla="*/ 132954 h 337"/>
              <a:gd name="T12" fmla="*/ 66494 w 369"/>
              <a:gd name="T13" fmla="*/ 132954 h 337"/>
              <a:gd name="T14" fmla="*/ 33247 w 369"/>
              <a:gd name="T15" fmla="*/ 301224 h 337"/>
              <a:gd name="T16" fmla="*/ 33247 w 369"/>
              <a:gd name="T17" fmla="*/ 301224 h 337"/>
              <a:gd name="T18" fmla="*/ 33247 w 369"/>
              <a:gd name="T19" fmla="*/ 301224 h 337"/>
              <a:gd name="T20" fmla="*/ 132989 w 369"/>
              <a:gd name="T21" fmla="*/ 533894 h 337"/>
              <a:gd name="T22" fmla="*/ 99741 w 369"/>
              <a:gd name="T23" fmla="*/ 533894 h 337"/>
              <a:gd name="T24" fmla="*/ 99741 w 369"/>
              <a:gd name="T25" fmla="*/ 533894 h 337"/>
              <a:gd name="T26" fmla="*/ 467538 w 369"/>
              <a:gd name="T27" fmla="*/ 666848 h 337"/>
              <a:gd name="T28" fmla="*/ 467538 w 369"/>
              <a:gd name="T29" fmla="*/ 666848 h 337"/>
              <a:gd name="T30" fmla="*/ 467538 w 369"/>
              <a:gd name="T31" fmla="*/ 666848 h 337"/>
              <a:gd name="T32" fmla="*/ 633773 w 369"/>
              <a:gd name="T33" fmla="*/ 633610 h 337"/>
              <a:gd name="T34" fmla="*/ 633773 w 369"/>
              <a:gd name="T35" fmla="*/ 633610 h 337"/>
              <a:gd name="T36" fmla="*/ 633773 w 369"/>
              <a:gd name="T37" fmla="*/ 633610 h 337"/>
              <a:gd name="T38" fmla="*/ 733515 w 369"/>
              <a:gd name="T39" fmla="*/ 500656 h 337"/>
              <a:gd name="T40" fmla="*/ 733515 w 369"/>
              <a:gd name="T41" fmla="*/ 500656 h 337"/>
              <a:gd name="T42" fmla="*/ 733515 w 369"/>
              <a:gd name="T43" fmla="*/ 500656 h 337"/>
              <a:gd name="T44" fmla="*/ 733515 w 369"/>
              <a:gd name="T45" fmla="*/ 132954 h 337"/>
              <a:gd name="T46" fmla="*/ 733515 w 369"/>
              <a:gd name="T47" fmla="*/ 166193 h 337"/>
              <a:gd name="T48" fmla="*/ 766762 w 369"/>
              <a:gd name="T49" fmla="*/ 132954 h 337"/>
              <a:gd name="T50" fmla="*/ 766762 w 369"/>
              <a:gd name="T51" fmla="*/ 132954 h 337"/>
              <a:gd name="T52" fmla="*/ 766762 w 369"/>
              <a:gd name="T53" fmla="*/ 500656 h 337"/>
              <a:gd name="T54" fmla="*/ 766762 w 369"/>
              <a:gd name="T55" fmla="*/ 500656 h 337"/>
              <a:gd name="T56" fmla="*/ 766762 w 369"/>
              <a:gd name="T57" fmla="*/ 533894 h 337"/>
              <a:gd name="T58" fmla="*/ 667021 w 369"/>
              <a:gd name="T59" fmla="*/ 666848 h 337"/>
              <a:gd name="T60" fmla="*/ 667021 w 369"/>
              <a:gd name="T61" fmla="*/ 666848 h 337"/>
              <a:gd name="T62" fmla="*/ 633773 w 369"/>
              <a:gd name="T63" fmla="*/ 666848 h 337"/>
              <a:gd name="T64" fmla="*/ 467538 w 369"/>
              <a:gd name="T65" fmla="*/ 700087 h 337"/>
              <a:gd name="T66" fmla="*/ 467538 w 369"/>
              <a:gd name="T67" fmla="*/ 700087 h 337"/>
              <a:gd name="T68" fmla="*/ 467538 w 369"/>
              <a:gd name="T69" fmla="*/ 700087 h 337"/>
              <a:gd name="T70" fmla="*/ 99741 w 369"/>
              <a:gd name="T71" fmla="*/ 567133 h 337"/>
              <a:gd name="T72" fmla="*/ 99741 w 369"/>
              <a:gd name="T73" fmla="*/ 567133 h 337"/>
              <a:gd name="T74" fmla="*/ 99741 w 369"/>
              <a:gd name="T75" fmla="*/ 533894 h 337"/>
              <a:gd name="T76" fmla="*/ 0 w 369"/>
              <a:gd name="T77" fmla="*/ 301224 h 337"/>
              <a:gd name="T78" fmla="*/ 0 w 369"/>
              <a:gd name="T79" fmla="*/ 301224 h 337"/>
              <a:gd name="T80" fmla="*/ 0 w 369"/>
              <a:gd name="T81" fmla="*/ 301224 h 337"/>
              <a:gd name="T82" fmla="*/ 33247 w 369"/>
              <a:gd name="T83" fmla="*/ 132954 h 337"/>
              <a:gd name="T84" fmla="*/ 33247 w 369"/>
              <a:gd name="T85" fmla="*/ 132954 h 337"/>
              <a:gd name="T86" fmla="*/ 33247 w 369"/>
              <a:gd name="T87" fmla="*/ 132954 h 337"/>
              <a:gd name="T88" fmla="*/ 199483 w 369"/>
              <a:gd name="T89" fmla="*/ 0 h 337"/>
              <a:gd name="T90" fmla="*/ 199483 w 369"/>
              <a:gd name="T91" fmla="*/ 0 h 337"/>
              <a:gd name="T92" fmla="*/ 199483 w 369"/>
              <a:gd name="T93" fmla="*/ 0 h 337"/>
              <a:gd name="T94" fmla="*/ 467538 w 369"/>
              <a:gd name="T95" fmla="*/ 0 h 337"/>
              <a:gd name="T96" fmla="*/ 467538 w 369"/>
              <a:gd name="T97" fmla="*/ 33239 h 33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69" h="337">
                <a:moveTo>
                  <a:pt x="225" y="16"/>
                </a:moveTo>
                <a:lnTo>
                  <a:pt x="96" y="16"/>
                </a:lnTo>
                <a:lnTo>
                  <a:pt x="112" y="16"/>
                </a:lnTo>
                <a:lnTo>
                  <a:pt x="32" y="80"/>
                </a:lnTo>
                <a:lnTo>
                  <a:pt x="32" y="64"/>
                </a:lnTo>
                <a:lnTo>
                  <a:pt x="16" y="145"/>
                </a:lnTo>
                <a:lnTo>
                  <a:pt x="64" y="257"/>
                </a:lnTo>
                <a:lnTo>
                  <a:pt x="48" y="257"/>
                </a:lnTo>
                <a:lnTo>
                  <a:pt x="225" y="321"/>
                </a:lnTo>
                <a:lnTo>
                  <a:pt x="305" y="305"/>
                </a:lnTo>
                <a:lnTo>
                  <a:pt x="353" y="241"/>
                </a:lnTo>
                <a:lnTo>
                  <a:pt x="353" y="64"/>
                </a:lnTo>
                <a:lnTo>
                  <a:pt x="353" y="80"/>
                </a:lnTo>
                <a:lnTo>
                  <a:pt x="369" y="64"/>
                </a:lnTo>
                <a:lnTo>
                  <a:pt x="369" y="241"/>
                </a:lnTo>
                <a:lnTo>
                  <a:pt x="369" y="257"/>
                </a:lnTo>
                <a:lnTo>
                  <a:pt x="321" y="321"/>
                </a:lnTo>
                <a:lnTo>
                  <a:pt x="305" y="321"/>
                </a:lnTo>
                <a:lnTo>
                  <a:pt x="225" y="337"/>
                </a:lnTo>
                <a:lnTo>
                  <a:pt x="48" y="273"/>
                </a:lnTo>
                <a:lnTo>
                  <a:pt x="48" y="257"/>
                </a:lnTo>
                <a:lnTo>
                  <a:pt x="0" y="145"/>
                </a:lnTo>
                <a:lnTo>
                  <a:pt x="16" y="64"/>
                </a:lnTo>
                <a:lnTo>
                  <a:pt x="96" y="0"/>
                </a:lnTo>
                <a:lnTo>
                  <a:pt x="225" y="0"/>
                </a:lnTo>
                <a:lnTo>
                  <a:pt x="225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67" name="Freeform 39">
            <a:extLst>
              <a:ext uri="{FF2B5EF4-FFF2-40B4-BE49-F238E27FC236}">
                <a16:creationId xmlns:a16="http://schemas.microsoft.com/office/drawing/2014/main" id="{3400F3D1-088C-4E32-B5A3-9AA17378090E}"/>
              </a:ext>
            </a:extLst>
          </p:cNvPr>
          <p:cNvSpPr>
            <a:spLocks/>
          </p:cNvSpPr>
          <p:nvPr/>
        </p:nvSpPr>
        <p:spPr bwMode="auto">
          <a:xfrm>
            <a:off x="5127625" y="2768600"/>
            <a:ext cx="133350" cy="133350"/>
          </a:xfrm>
          <a:custGeom>
            <a:avLst/>
            <a:gdLst>
              <a:gd name="T0" fmla="*/ 100013 w 64"/>
              <a:gd name="T1" fmla="*/ 133350 h 64"/>
              <a:gd name="T2" fmla="*/ 0 w 64"/>
              <a:gd name="T3" fmla="*/ 33338 h 64"/>
              <a:gd name="T4" fmla="*/ 0 w 64"/>
              <a:gd name="T5" fmla="*/ 33338 h 64"/>
              <a:gd name="T6" fmla="*/ 0 w 64"/>
              <a:gd name="T7" fmla="*/ 0 h 64"/>
              <a:gd name="T8" fmla="*/ 33338 w 64"/>
              <a:gd name="T9" fmla="*/ 0 h 64"/>
              <a:gd name="T10" fmla="*/ 133350 w 64"/>
              <a:gd name="T11" fmla="*/ 100013 h 64"/>
              <a:gd name="T12" fmla="*/ 100013 w 64"/>
              <a:gd name="T13" fmla="*/ 133350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48" y="64"/>
                </a:move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64" y="48"/>
                </a:lnTo>
                <a:lnTo>
                  <a:pt x="48" y="6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68" name="Rectangle 40">
            <a:extLst>
              <a:ext uri="{FF2B5EF4-FFF2-40B4-BE49-F238E27FC236}">
                <a16:creationId xmlns:a16="http://schemas.microsoft.com/office/drawing/2014/main" id="{C21C6A01-5031-4F41-BCA9-DA962D08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1" y="2735264"/>
            <a:ext cx="3175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69" name="Freeform 41">
            <a:extLst>
              <a:ext uri="{FF2B5EF4-FFF2-40B4-BE49-F238E27FC236}">
                <a16:creationId xmlns:a16="http://schemas.microsoft.com/office/drawing/2014/main" id="{F93F3E18-8F51-433A-9A29-DABD69545FCC}"/>
              </a:ext>
            </a:extLst>
          </p:cNvPr>
          <p:cNvSpPr>
            <a:spLocks/>
          </p:cNvSpPr>
          <p:nvPr/>
        </p:nvSpPr>
        <p:spPr bwMode="auto">
          <a:xfrm>
            <a:off x="4927601" y="2735264"/>
            <a:ext cx="200025" cy="66675"/>
          </a:xfrm>
          <a:custGeom>
            <a:avLst/>
            <a:gdLst>
              <a:gd name="T0" fmla="*/ 200025 w 96"/>
              <a:gd name="T1" fmla="*/ 66675 h 32"/>
              <a:gd name="T2" fmla="*/ 200025 w 96"/>
              <a:gd name="T3" fmla="*/ 33338 h 32"/>
              <a:gd name="T4" fmla="*/ 0 w 96"/>
              <a:gd name="T5" fmla="*/ 0 h 32"/>
              <a:gd name="T6" fmla="*/ 0 w 96"/>
              <a:gd name="T7" fmla="*/ 33338 h 32"/>
              <a:gd name="T8" fmla="*/ 200025 w 96"/>
              <a:gd name="T9" fmla="*/ 66675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" h="32">
                <a:moveTo>
                  <a:pt x="96" y="32"/>
                </a:moveTo>
                <a:lnTo>
                  <a:pt x="96" y="16"/>
                </a:lnTo>
                <a:lnTo>
                  <a:pt x="0" y="0"/>
                </a:lnTo>
                <a:lnTo>
                  <a:pt x="0" y="16"/>
                </a:lnTo>
                <a:lnTo>
                  <a:pt x="96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70" name="Rectangle 42">
            <a:extLst>
              <a:ext uri="{FF2B5EF4-FFF2-40B4-BE49-F238E27FC236}">
                <a16:creationId xmlns:a16="http://schemas.microsoft.com/office/drawing/2014/main" id="{C73DC9A0-3BB1-4A0A-B696-73FF4E6E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735264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8171" name="Rectangle 43">
            <a:extLst>
              <a:ext uri="{FF2B5EF4-FFF2-40B4-BE49-F238E27FC236}">
                <a16:creationId xmlns:a16="http://schemas.microsoft.com/office/drawing/2014/main" id="{08110488-A658-438C-8D77-84A91032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37306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48172" name="Rectangle 44">
            <a:extLst>
              <a:ext uri="{FF2B5EF4-FFF2-40B4-BE49-F238E27FC236}">
                <a16:creationId xmlns:a16="http://schemas.microsoft.com/office/drawing/2014/main" id="{82132FBA-C828-4A5C-A128-77B4826EF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872039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48173" name="Freeform 45">
            <a:extLst>
              <a:ext uri="{FF2B5EF4-FFF2-40B4-BE49-F238E27FC236}">
                <a16:creationId xmlns:a16="http://schemas.microsoft.com/office/drawing/2014/main" id="{41D3A517-696F-4594-BEF5-CEAB36C344BA}"/>
              </a:ext>
            </a:extLst>
          </p:cNvPr>
          <p:cNvSpPr>
            <a:spLocks/>
          </p:cNvSpPr>
          <p:nvPr/>
        </p:nvSpPr>
        <p:spPr bwMode="auto">
          <a:xfrm>
            <a:off x="2720976" y="4972050"/>
            <a:ext cx="34925" cy="33338"/>
          </a:xfrm>
          <a:custGeom>
            <a:avLst/>
            <a:gdLst>
              <a:gd name="T0" fmla="*/ 34925 w 17"/>
              <a:gd name="T1" fmla="*/ 33338 h 16"/>
              <a:gd name="T2" fmla="*/ 34925 w 17"/>
              <a:gd name="T3" fmla="*/ 33338 h 16"/>
              <a:gd name="T4" fmla="*/ 0 w 17"/>
              <a:gd name="T5" fmla="*/ 0 h 16"/>
              <a:gd name="T6" fmla="*/ 0 w 17"/>
              <a:gd name="T7" fmla="*/ 0 h 16"/>
              <a:gd name="T8" fmla="*/ 34925 w 17"/>
              <a:gd name="T9" fmla="*/ 33338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6">
                <a:moveTo>
                  <a:pt x="17" y="16"/>
                </a:moveTo>
                <a:lnTo>
                  <a:pt x="17" y="16"/>
                </a:lnTo>
                <a:lnTo>
                  <a:pt x="0" y="0"/>
                </a:lnTo>
                <a:lnTo>
                  <a:pt x="17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74" name="Freeform 46">
            <a:extLst>
              <a:ext uri="{FF2B5EF4-FFF2-40B4-BE49-F238E27FC236}">
                <a16:creationId xmlns:a16="http://schemas.microsoft.com/office/drawing/2014/main" id="{F8427212-AEAC-48B4-A309-D30FCD74B0D8}"/>
              </a:ext>
            </a:extLst>
          </p:cNvPr>
          <p:cNvSpPr>
            <a:spLocks/>
          </p:cNvSpPr>
          <p:nvPr/>
        </p:nvSpPr>
        <p:spPr bwMode="auto">
          <a:xfrm>
            <a:off x="2387600" y="4972051"/>
            <a:ext cx="534988" cy="468313"/>
          </a:xfrm>
          <a:custGeom>
            <a:avLst/>
            <a:gdLst>
              <a:gd name="T0" fmla="*/ 368455 w 257"/>
              <a:gd name="T1" fmla="*/ 33302 h 225"/>
              <a:gd name="T2" fmla="*/ 299760 w 257"/>
              <a:gd name="T3" fmla="*/ 135290 h 225"/>
              <a:gd name="T4" fmla="*/ 266453 w 257"/>
              <a:gd name="T5" fmla="*/ 135290 h 225"/>
              <a:gd name="T6" fmla="*/ 266453 w 257"/>
              <a:gd name="T7" fmla="*/ 135290 h 225"/>
              <a:gd name="T8" fmla="*/ 166533 w 257"/>
              <a:gd name="T9" fmla="*/ 168593 h 225"/>
              <a:gd name="T10" fmla="*/ 166533 w 257"/>
              <a:gd name="T11" fmla="*/ 168593 h 225"/>
              <a:gd name="T12" fmla="*/ 166533 w 257"/>
              <a:gd name="T13" fmla="*/ 168593 h 225"/>
              <a:gd name="T14" fmla="*/ 66613 w 257"/>
              <a:gd name="T15" fmla="*/ 168593 h 225"/>
              <a:gd name="T16" fmla="*/ 99920 w 257"/>
              <a:gd name="T17" fmla="*/ 168593 h 225"/>
              <a:gd name="T18" fmla="*/ 99920 w 257"/>
              <a:gd name="T19" fmla="*/ 168593 h 225"/>
              <a:gd name="T20" fmla="*/ 33307 w 257"/>
              <a:gd name="T21" fmla="*/ 268499 h 225"/>
              <a:gd name="T22" fmla="*/ 33307 w 257"/>
              <a:gd name="T23" fmla="*/ 235197 h 225"/>
              <a:gd name="T24" fmla="*/ 33307 w 257"/>
              <a:gd name="T25" fmla="*/ 235197 h 225"/>
              <a:gd name="T26" fmla="*/ 66613 w 257"/>
              <a:gd name="T27" fmla="*/ 368406 h 225"/>
              <a:gd name="T28" fmla="*/ 66613 w 257"/>
              <a:gd name="T29" fmla="*/ 368406 h 225"/>
              <a:gd name="T30" fmla="*/ 66613 w 257"/>
              <a:gd name="T31" fmla="*/ 368406 h 225"/>
              <a:gd name="T32" fmla="*/ 166533 w 257"/>
              <a:gd name="T33" fmla="*/ 435011 h 225"/>
              <a:gd name="T34" fmla="*/ 133227 w 257"/>
              <a:gd name="T35" fmla="*/ 435011 h 225"/>
              <a:gd name="T36" fmla="*/ 133227 w 257"/>
              <a:gd name="T37" fmla="*/ 435011 h 225"/>
              <a:gd name="T38" fmla="*/ 435068 w 257"/>
              <a:gd name="T39" fmla="*/ 435011 h 225"/>
              <a:gd name="T40" fmla="*/ 435068 w 257"/>
              <a:gd name="T41" fmla="*/ 435011 h 225"/>
              <a:gd name="T42" fmla="*/ 435068 w 257"/>
              <a:gd name="T43" fmla="*/ 435011 h 225"/>
              <a:gd name="T44" fmla="*/ 501681 w 257"/>
              <a:gd name="T45" fmla="*/ 335104 h 225"/>
              <a:gd name="T46" fmla="*/ 501681 w 257"/>
              <a:gd name="T47" fmla="*/ 335104 h 225"/>
              <a:gd name="T48" fmla="*/ 534988 w 257"/>
              <a:gd name="T49" fmla="*/ 335104 h 225"/>
              <a:gd name="T50" fmla="*/ 534988 w 257"/>
              <a:gd name="T51" fmla="*/ 368406 h 225"/>
              <a:gd name="T52" fmla="*/ 468375 w 257"/>
              <a:gd name="T53" fmla="*/ 468313 h 225"/>
              <a:gd name="T54" fmla="*/ 468375 w 257"/>
              <a:gd name="T55" fmla="*/ 468313 h 225"/>
              <a:gd name="T56" fmla="*/ 435068 w 257"/>
              <a:gd name="T57" fmla="*/ 468313 h 225"/>
              <a:gd name="T58" fmla="*/ 133227 w 257"/>
              <a:gd name="T59" fmla="*/ 468313 h 225"/>
              <a:gd name="T60" fmla="*/ 133227 w 257"/>
              <a:gd name="T61" fmla="*/ 468313 h 225"/>
              <a:gd name="T62" fmla="*/ 133227 w 257"/>
              <a:gd name="T63" fmla="*/ 468313 h 225"/>
              <a:gd name="T64" fmla="*/ 33307 w 257"/>
              <a:gd name="T65" fmla="*/ 401708 h 225"/>
              <a:gd name="T66" fmla="*/ 33307 w 257"/>
              <a:gd name="T67" fmla="*/ 401708 h 225"/>
              <a:gd name="T68" fmla="*/ 33307 w 257"/>
              <a:gd name="T69" fmla="*/ 368406 h 225"/>
              <a:gd name="T70" fmla="*/ 0 w 257"/>
              <a:gd name="T71" fmla="*/ 235197 h 225"/>
              <a:gd name="T72" fmla="*/ 0 w 257"/>
              <a:gd name="T73" fmla="*/ 235197 h 225"/>
              <a:gd name="T74" fmla="*/ 0 w 257"/>
              <a:gd name="T75" fmla="*/ 235197 h 225"/>
              <a:gd name="T76" fmla="*/ 66613 w 257"/>
              <a:gd name="T77" fmla="*/ 135290 h 225"/>
              <a:gd name="T78" fmla="*/ 66613 w 257"/>
              <a:gd name="T79" fmla="*/ 135290 h 225"/>
              <a:gd name="T80" fmla="*/ 66613 w 257"/>
              <a:gd name="T81" fmla="*/ 135290 h 225"/>
              <a:gd name="T82" fmla="*/ 166533 w 257"/>
              <a:gd name="T83" fmla="*/ 135290 h 225"/>
              <a:gd name="T84" fmla="*/ 166533 w 257"/>
              <a:gd name="T85" fmla="*/ 135290 h 225"/>
              <a:gd name="T86" fmla="*/ 166533 w 257"/>
              <a:gd name="T87" fmla="*/ 135290 h 225"/>
              <a:gd name="T88" fmla="*/ 266453 w 257"/>
              <a:gd name="T89" fmla="*/ 101988 h 225"/>
              <a:gd name="T90" fmla="*/ 266453 w 257"/>
              <a:gd name="T91" fmla="*/ 101988 h 225"/>
              <a:gd name="T92" fmla="*/ 266453 w 257"/>
              <a:gd name="T93" fmla="*/ 101988 h 225"/>
              <a:gd name="T94" fmla="*/ 333066 w 257"/>
              <a:gd name="T95" fmla="*/ 0 h 225"/>
              <a:gd name="T96" fmla="*/ 368455 w 257"/>
              <a:gd name="T97" fmla="*/ 33302 h 22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7" h="225">
                <a:moveTo>
                  <a:pt x="177" y="16"/>
                </a:moveTo>
                <a:lnTo>
                  <a:pt x="144" y="65"/>
                </a:lnTo>
                <a:lnTo>
                  <a:pt x="128" y="65"/>
                </a:lnTo>
                <a:lnTo>
                  <a:pt x="80" y="81"/>
                </a:lnTo>
                <a:lnTo>
                  <a:pt x="32" y="81"/>
                </a:lnTo>
                <a:lnTo>
                  <a:pt x="48" y="81"/>
                </a:lnTo>
                <a:lnTo>
                  <a:pt x="16" y="129"/>
                </a:lnTo>
                <a:lnTo>
                  <a:pt x="16" y="113"/>
                </a:lnTo>
                <a:lnTo>
                  <a:pt x="32" y="177"/>
                </a:lnTo>
                <a:lnTo>
                  <a:pt x="80" y="209"/>
                </a:lnTo>
                <a:lnTo>
                  <a:pt x="64" y="209"/>
                </a:lnTo>
                <a:lnTo>
                  <a:pt x="209" y="209"/>
                </a:lnTo>
                <a:lnTo>
                  <a:pt x="241" y="161"/>
                </a:lnTo>
                <a:lnTo>
                  <a:pt x="257" y="161"/>
                </a:lnTo>
                <a:lnTo>
                  <a:pt x="257" y="177"/>
                </a:lnTo>
                <a:lnTo>
                  <a:pt x="225" y="225"/>
                </a:lnTo>
                <a:lnTo>
                  <a:pt x="209" y="225"/>
                </a:lnTo>
                <a:lnTo>
                  <a:pt x="64" y="225"/>
                </a:lnTo>
                <a:lnTo>
                  <a:pt x="16" y="193"/>
                </a:lnTo>
                <a:lnTo>
                  <a:pt x="16" y="177"/>
                </a:lnTo>
                <a:lnTo>
                  <a:pt x="0" y="113"/>
                </a:lnTo>
                <a:lnTo>
                  <a:pt x="32" y="65"/>
                </a:lnTo>
                <a:lnTo>
                  <a:pt x="80" y="65"/>
                </a:lnTo>
                <a:lnTo>
                  <a:pt x="128" y="49"/>
                </a:lnTo>
                <a:lnTo>
                  <a:pt x="160" y="0"/>
                </a:lnTo>
                <a:lnTo>
                  <a:pt x="177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75" name="Freeform 47">
            <a:extLst>
              <a:ext uri="{FF2B5EF4-FFF2-40B4-BE49-F238E27FC236}">
                <a16:creationId xmlns:a16="http://schemas.microsoft.com/office/drawing/2014/main" id="{26D009D6-C2F9-4A95-8009-FDD6CF3DE0B6}"/>
              </a:ext>
            </a:extLst>
          </p:cNvPr>
          <p:cNvSpPr>
            <a:spLocks/>
          </p:cNvSpPr>
          <p:nvPr/>
        </p:nvSpPr>
        <p:spPr bwMode="auto">
          <a:xfrm>
            <a:off x="2889250" y="5207001"/>
            <a:ext cx="33338" cy="100013"/>
          </a:xfrm>
          <a:custGeom>
            <a:avLst/>
            <a:gdLst>
              <a:gd name="T0" fmla="*/ 0 w 16"/>
              <a:gd name="T1" fmla="*/ 100013 h 48"/>
              <a:gd name="T2" fmla="*/ 0 w 16"/>
              <a:gd name="T3" fmla="*/ 0 h 48"/>
              <a:gd name="T4" fmla="*/ 0 w 16"/>
              <a:gd name="T5" fmla="*/ 0 h 48"/>
              <a:gd name="T6" fmla="*/ 33338 w 16"/>
              <a:gd name="T7" fmla="*/ 0 h 48"/>
              <a:gd name="T8" fmla="*/ 33338 w 16"/>
              <a:gd name="T9" fmla="*/ 0 h 48"/>
              <a:gd name="T10" fmla="*/ 33338 w 16"/>
              <a:gd name="T11" fmla="*/ 100013 h 48"/>
              <a:gd name="T12" fmla="*/ 0 w 16"/>
              <a:gd name="T13" fmla="*/ 100013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" h="48">
                <a:moveTo>
                  <a:pt x="0" y="48"/>
                </a:moveTo>
                <a:lnTo>
                  <a:pt x="0" y="0"/>
                </a:lnTo>
                <a:lnTo>
                  <a:pt x="16" y="0"/>
                </a:lnTo>
                <a:lnTo>
                  <a:pt x="16" y="48"/>
                </a:lnTo>
                <a:lnTo>
                  <a:pt x="0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76" name="Freeform 48">
            <a:extLst>
              <a:ext uri="{FF2B5EF4-FFF2-40B4-BE49-F238E27FC236}">
                <a16:creationId xmlns:a16="http://schemas.microsoft.com/office/drawing/2014/main" id="{B86D6A4F-EE4D-4A54-82E6-2E0F9924629F}"/>
              </a:ext>
            </a:extLst>
          </p:cNvPr>
          <p:cNvSpPr>
            <a:spLocks/>
          </p:cNvSpPr>
          <p:nvPr/>
        </p:nvSpPr>
        <p:spPr bwMode="auto">
          <a:xfrm>
            <a:off x="2755900" y="4972050"/>
            <a:ext cx="166688" cy="234950"/>
          </a:xfrm>
          <a:custGeom>
            <a:avLst/>
            <a:gdLst>
              <a:gd name="T0" fmla="*/ 133350 w 80"/>
              <a:gd name="T1" fmla="*/ 234950 h 113"/>
              <a:gd name="T2" fmla="*/ 166688 w 80"/>
              <a:gd name="T3" fmla="*/ 234950 h 113"/>
              <a:gd name="T4" fmla="*/ 33338 w 80"/>
              <a:gd name="T5" fmla="*/ 0 h 113"/>
              <a:gd name="T6" fmla="*/ 0 w 80"/>
              <a:gd name="T7" fmla="*/ 0 h 113"/>
              <a:gd name="T8" fmla="*/ 133350 w 80"/>
              <a:gd name="T9" fmla="*/ 23495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" h="113">
                <a:moveTo>
                  <a:pt x="64" y="113"/>
                </a:moveTo>
                <a:lnTo>
                  <a:pt x="80" y="113"/>
                </a:lnTo>
                <a:lnTo>
                  <a:pt x="16" y="0"/>
                </a:lnTo>
                <a:lnTo>
                  <a:pt x="0" y="0"/>
                </a:lnTo>
                <a:lnTo>
                  <a:pt x="64" y="11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77" name="Rectangle 49">
            <a:extLst>
              <a:ext uri="{FF2B5EF4-FFF2-40B4-BE49-F238E27FC236}">
                <a16:creationId xmlns:a16="http://schemas.microsoft.com/office/drawing/2014/main" id="{14DF353E-00C5-485A-B529-0CEF57D7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4" y="3970339"/>
            <a:ext cx="1587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8178" name="Freeform 50">
            <a:extLst>
              <a:ext uri="{FF2B5EF4-FFF2-40B4-BE49-F238E27FC236}">
                <a16:creationId xmlns:a16="http://schemas.microsoft.com/office/drawing/2014/main" id="{1A7FBDBB-FABC-4CAF-BEB8-D41890C945C3}"/>
              </a:ext>
            </a:extLst>
          </p:cNvPr>
          <p:cNvSpPr>
            <a:spLocks/>
          </p:cNvSpPr>
          <p:nvPr/>
        </p:nvSpPr>
        <p:spPr bwMode="auto">
          <a:xfrm>
            <a:off x="4792664" y="3970338"/>
            <a:ext cx="1138237" cy="1035050"/>
          </a:xfrm>
          <a:custGeom>
            <a:avLst/>
            <a:gdLst>
              <a:gd name="T0" fmla="*/ 736629 w 547"/>
              <a:gd name="T1" fmla="*/ 33255 h 498"/>
              <a:gd name="T2" fmla="*/ 434902 w 547"/>
              <a:gd name="T3" fmla="*/ 33255 h 498"/>
              <a:gd name="T4" fmla="*/ 434902 w 547"/>
              <a:gd name="T5" fmla="*/ 33255 h 498"/>
              <a:gd name="T6" fmla="*/ 434902 w 547"/>
              <a:gd name="T7" fmla="*/ 33255 h 498"/>
              <a:gd name="T8" fmla="*/ 168551 w 547"/>
              <a:gd name="T9" fmla="*/ 68588 h 498"/>
              <a:gd name="T10" fmla="*/ 201845 w 547"/>
              <a:gd name="T11" fmla="*/ 68588 h 498"/>
              <a:gd name="T12" fmla="*/ 201845 w 547"/>
              <a:gd name="T13" fmla="*/ 68588 h 498"/>
              <a:gd name="T14" fmla="*/ 33294 w 547"/>
              <a:gd name="T15" fmla="*/ 201606 h 498"/>
              <a:gd name="T16" fmla="*/ 33294 w 547"/>
              <a:gd name="T17" fmla="*/ 168352 h 498"/>
              <a:gd name="T18" fmla="*/ 33294 w 547"/>
              <a:gd name="T19" fmla="*/ 168352 h 498"/>
              <a:gd name="T20" fmla="*/ 66588 w 547"/>
              <a:gd name="T21" fmla="*/ 467643 h 498"/>
              <a:gd name="T22" fmla="*/ 66588 w 547"/>
              <a:gd name="T23" fmla="*/ 467643 h 498"/>
              <a:gd name="T24" fmla="*/ 66588 w 547"/>
              <a:gd name="T25" fmla="*/ 467643 h 498"/>
              <a:gd name="T26" fmla="*/ 168551 w 547"/>
              <a:gd name="T27" fmla="*/ 702504 h 498"/>
              <a:gd name="T28" fmla="*/ 168551 w 547"/>
              <a:gd name="T29" fmla="*/ 702504 h 498"/>
              <a:gd name="T30" fmla="*/ 168551 w 547"/>
              <a:gd name="T31" fmla="*/ 702504 h 498"/>
              <a:gd name="T32" fmla="*/ 268432 w 547"/>
              <a:gd name="T33" fmla="*/ 902032 h 498"/>
              <a:gd name="T34" fmla="*/ 235139 w 547"/>
              <a:gd name="T35" fmla="*/ 902032 h 498"/>
              <a:gd name="T36" fmla="*/ 235139 w 547"/>
              <a:gd name="T37" fmla="*/ 902032 h 498"/>
              <a:gd name="T38" fmla="*/ 468196 w 547"/>
              <a:gd name="T39" fmla="*/ 1001795 h 498"/>
              <a:gd name="T40" fmla="*/ 468196 w 547"/>
              <a:gd name="T41" fmla="*/ 1001795 h 498"/>
              <a:gd name="T42" fmla="*/ 468196 w 547"/>
              <a:gd name="T43" fmla="*/ 1001795 h 498"/>
              <a:gd name="T44" fmla="*/ 670041 w 547"/>
              <a:gd name="T45" fmla="*/ 968541 h 498"/>
              <a:gd name="T46" fmla="*/ 670041 w 547"/>
              <a:gd name="T47" fmla="*/ 968541 h 498"/>
              <a:gd name="T48" fmla="*/ 670041 w 547"/>
              <a:gd name="T49" fmla="*/ 968541 h 498"/>
              <a:gd name="T50" fmla="*/ 1038355 w 547"/>
              <a:gd name="T51" fmla="*/ 669249 h 498"/>
              <a:gd name="T52" fmla="*/ 1038355 w 547"/>
              <a:gd name="T53" fmla="*/ 669249 h 498"/>
              <a:gd name="T54" fmla="*/ 1038355 w 547"/>
              <a:gd name="T55" fmla="*/ 669249 h 498"/>
              <a:gd name="T56" fmla="*/ 1104943 w 547"/>
              <a:gd name="T57" fmla="*/ 500898 h 498"/>
              <a:gd name="T58" fmla="*/ 1104943 w 547"/>
              <a:gd name="T59" fmla="*/ 534152 h 498"/>
              <a:gd name="T60" fmla="*/ 1138237 w 547"/>
              <a:gd name="T61" fmla="*/ 500898 h 498"/>
              <a:gd name="T62" fmla="*/ 1138237 w 547"/>
              <a:gd name="T63" fmla="*/ 500898 h 498"/>
              <a:gd name="T64" fmla="*/ 1071649 w 547"/>
              <a:gd name="T65" fmla="*/ 669249 h 498"/>
              <a:gd name="T66" fmla="*/ 1071649 w 547"/>
              <a:gd name="T67" fmla="*/ 669249 h 498"/>
              <a:gd name="T68" fmla="*/ 1071649 w 547"/>
              <a:gd name="T69" fmla="*/ 702504 h 498"/>
              <a:gd name="T70" fmla="*/ 703335 w 547"/>
              <a:gd name="T71" fmla="*/ 1001795 h 498"/>
              <a:gd name="T72" fmla="*/ 703335 w 547"/>
              <a:gd name="T73" fmla="*/ 1001795 h 498"/>
              <a:gd name="T74" fmla="*/ 670041 w 547"/>
              <a:gd name="T75" fmla="*/ 1001795 h 498"/>
              <a:gd name="T76" fmla="*/ 468196 w 547"/>
              <a:gd name="T77" fmla="*/ 1035050 h 498"/>
              <a:gd name="T78" fmla="*/ 468196 w 547"/>
              <a:gd name="T79" fmla="*/ 1035050 h 498"/>
              <a:gd name="T80" fmla="*/ 468196 w 547"/>
              <a:gd name="T81" fmla="*/ 1035050 h 498"/>
              <a:gd name="T82" fmla="*/ 235139 w 547"/>
              <a:gd name="T83" fmla="*/ 935286 h 498"/>
              <a:gd name="T84" fmla="*/ 235139 w 547"/>
              <a:gd name="T85" fmla="*/ 935286 h 498"/>
              <a:gd name="T86" fmla="*/ 235139 w 547"/>
              <a:gd name="T87" fmla="*/ 902032 h 498"/>
              <a:gd name="T88" fmla="*/ 135257 w 547"/>
              <a:gd name="T89" fmla="*/ 702504 h 498"/>
              <a:gd name="T90" fmla="*/ 135257 w 547"/>
              <a:gd name="T91" fmla="*/ 702504 h 498"/>
              <a:gd name="T92" fmla="*/ 135257 w 547"/>
              <a:gd name="T93" fmla="*/ 702504 h 498"/>
              <a:gd name="T94" fmla="*/ 33294 w 547"/>
              <a:gd name="T95" fmla="*/ 467643 h 498"/>
              <a:gd name="T96" fmla="*/ 33294 w 547"/>
              <a:gd name="T97" fmla="*/ 467643 h 498"/>
              <a:gd name="T98" fmla="*/ 33294 w 547"/>
              <a:gd name="T99" fmla="*/ 467643 h 498"/>
              <a:gd name="T100" fmla="*/ 0 w 547"/>
              <a:gd name="T101" fmla="*/ 168352 h 498"/>
              <a:gd name="T102" fmla="*/ 0 w 547"/>
              <a:gd name="T103" fmla="*/ 168352 h 498"/>
              <a:gd name="T104" fmla="*/ 0 w 547"/>
              <a:gd name="T105" fmla="*/ 168352 h 498"/>
              <a:gd name="T106" fmla="*/ 168551 w 547"/>
              <a:gd name="T107" fmla="*/ 33255 h 498"/>
              <a:gd name="T108" fmla="*/ 168551 w 547"/>
              <a:gd name="T109" fmla="*/ 33255 h 498"/>
              <a:gd name="T110" fmla="*/ 168551 w 547"/>
              <a:gd name="T111" fmla="*/ 33255 h 498"/>
              <a:gd name="T112" fmla="*/ 434902 w 547"/>
              <a:gd name="T113" fmla="*/ 0 h 498"/>
              <a:gd name="T114" fmla="*/ 434902 w 547"/>
              <a:gd name="T115" fmla="*/ 0 h 498"/>
              <a:gd name="T116" fmla="*/ 434902 w 547"/>
              <a:gd name="T117" fmla="*/ 0 h 498"/>
              <a:gd name="T118" fmla="*/ 736629 w 547"/>
              <a:gd name="T119" fmla="*/ 0 h 498"/>
              <a:gd name="T120" fmla="*/ 736629 w 547"/>
              <a:gd name="T121" fmla="*/ 33255 h 49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7" h="498">
                <a:moveTo>
                  <a:pt x="354" y="16"/>
                </a:moveTo>
                <a:lnTo>
                  <a:pt x="209" y="16"/>
                </a:lnTo>
                <a:lnTo>
                  <a:pt x="81" y="33"/>
                </a:lnTo>
                <a:lnTo>
                  <a:pt x="97" y="33"/>
                </a:lnTo>
                <a:lnTo>
                  <a:pt x="16" y="97"/>
                </a:lnTo>
                <a:lnTo>
                  <a:pt x="16" y="81"/>
                </a:lnTo>
                <a:lnTo>
                  <a:pt x="32" y="225"/>
                </a:lnTo>
                <a:lnTo>
                  <a:pt x="81" y="338"/>
                </a:lnTo>
                <a:lnTo>
                  <a:pt x="129" y="434"/>
                </a:lnTo>
                <a:lnTo>
                  <a:pt x="113" y="434"/>
                </a:lnTo>
                <a:lnTo>
                  <a:pt x="225" y="482"/>
                </a:lnTo>
                <a:lnTo>
                  <a:pt x="322" y="466"/>
                </a:lnTo>
                <a:lnTo>
                  <a:pt x="499" y="322"/>
                </a:lnTo>
                <a:lnTo>
                  <a:pt x="531" y="241"/>
                </a:lnTo>
                <a:lnTo>
                  <a:pt x="531" y="257"/>
                </a:lnTo>
                <a:lnTo>
                  <a:pt x="547" y="241"/>
                </a:lnTo>
                <a:lnTo>
                  <a:pt x="515" y="322"/>
                </a:lnTo>
                <a:lnTo>
                  <a:pt x="515" y="338"/>
                </a:lnTo>
                <a:lnTo>
                  <a:pt x="338" y="482"/>
                </a:lnTo>
                <a:lnTo>
                  <a:pt x="322" y="482"/>
                </a:lnTo>
                <a:lnTo>
                  <a:pt x="225" y="498"/>
                </a:lnTo>
                <a:lnTo>
                  <a:pt x="113" y="450"/>
                </a:lnTo>
                <a:lnTo>
                  <a:pt x="113" y="434"/>
                </a:lnTo>
                <a:lnTo>
                  <a:pt x="65" y="338"/>
                </a:lnTo>
                <a:lnTo>
                  <a:pt x="16" y="225"/>
                </a:lnTo>
                <a:lnTo>
                  <a:pt x="0" y="81"/>
                </a:lnTo>
                <a:lnTo>
                  <a:pt x="81" y="16"/>
                </a:lnTo>
                <a:lnTo>
                  <a:pt x="209" y="0"/>
                </a:lnTo>
                <a:lnTo>
                  <a:pt x="354" y="0"/>
                </a:lnTo>
                <a:lnTo>
                  <a:pt x="354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79" name="Freeform 51">
            <a:extLst>
              <a:ext uri="{FF2B5EF4-FFF2-40B4-BE49-F238E27FC236}">
                <a16:creationId xmlns:a16="http://schemas.microsoft.com/office/drawing/2014/main" id="{6D17B093-B36D-4579-9E2C-474001273217}"/>
              </a:ext>
            </a:extLst>
          </p:cNvPr>
          <p:cNvSpPr>
            <a:spLocks/>
          </p:cNvSpPr>
          <p:nvPr/>
        </p:nvSpPr>
        <p:spPr bwMode="auto">
          <a:xfrm>
            <a:off x="5797550" y="4305300"/>
            <a:ext cx="133350" cy="198438"/>
          </a:xfrm>
          <a:custGeom>
            <a:avLst/>
            <a:gdLst>
              <a:gd name="T0" fmla="*/ 100013 w 64"/>
              <a:gd name="T1" fmla="*/ 198438 h 96"/>
              <a:gd name="T2" fmla="*/ 0 w 64"/>
              <a:gd name="T3" fmla="*/ 33073 h 96"/>
              <a:gd name="T4" fmla="*/ 0 w 64"/>
              <a:gd name="T5" fmla="*/ 33073 h 96"/>
              <a:gd name="T6" fmla="*/ 33338 w 64"/>
              <a:gd name="T7" fmla="*/ 0 h 96"/>
              <a:gd name="T8" fmla="*/ 33338 w 64"/>
              <a:gd name="T9" fmla="*/ 0 h 96"/>
              <a:gd name="T10" fmla="*/ 133350 w 64"/>
              <a:gd name="T11" fmla="*/ 165365 h 96"/>
              <a:gd name="T12" fmla="*/ 100013 w 64"/>
              <a:gd name="T13" fmla="*/ 198438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96">
                <a:moveTo>
                  <a:pt x="48" y="96"/>
                </a:moveTo>
                <a:lnTo>
                  <a:pt x="0" y="16"/>
                </a:lnTo>
                <a:lnTo>
                  <a:pt x="16" y="0"/>
                </a:lnTo>
                <a:lnTo>
                  <a:pt x="64" y="80"/>
                </a:lnTo>
                <a:lnTo>
                  <a:pt x="48" y="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80" name="Freeform 52">
            <a:extLst>
              <a:ext uri="{FF2B5EF4-FFF2-40B4-BE49-F238E27FC236}">
                <a16:creationId xmlns:a16="http://schemas.microsoft.com/office/drawing/2014/main" id="{82BF0980-A618-4B84-A935-6F9DE25E32F8}"/>
              </a:ext>
            </a:extLst>
          </p:cNvPr>
          <p:cNvSpPr>
            <a:spLocks/>
          </p:cNvSpPr>
          <p:nvPr/>
        </p:nvSpPr>
        <p:spPr bwMode="auto">
          <a:xfrm>
            <a:off x="5495925" y="3970339"/>
            <a:ext cx="33338" cy="33337"/>
          </a:xfrm>
          <a:custGeom>
            <a:avLst/>
            <a:gdLst>
              <a:gd name="T0" fmla="*/ 0 w 16"/>
              <a:gd name="T1" fmla="*/ 33337 h 16"/>
              <a:gd name="T2" fmla="*/ 0 w 16"/>
              <a:gd name="T3" fmla="*/ 33337 h 16"/>
              <a:gd name="T4" fmla="*/ 33338 w 16"/>
              <a:gd name="T5" fmla="*/ 0 h 16"/>
              <a:gd name="T6" fmla="*/ 33338 w 16"/>
              <a:gd name="T7" fmla="*/ 0 h 16"/>
              <a:gd name="T8" fmla="*/ 0 w 16"/>
              <a:gd name="T9" fmla="*/ 3333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6">
                <a:moveTo>
                  <a:pt x="0" y="16"/>
                </a:moveTo>
                <a:lnTo>
                  <a:pt x="0" y="16"/>
                </a:lnTo>
                <a:lnTo>
                  <a:pt x="16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81" name="Freeform 53">
            <a:extLst>
              <a:ext uri="{FF2B5EF4-FFF2-40B4-BE49-F238E27FC236}">
                <a16:creationId xmlns:a16="http://schemas.microsoft.com/office/drawing/2014/main" id="{DA1DAD80-0DA2-4E7D-81B8-4311A4EEB9A2}"/>
              </a:ext>
            </a:extLst>
          </p:cNvPr>
          <p:cNvSpPr>
            <a:spLocks/>
          </p:cNvSpPr>
          <p:nvPr/>
        </p:nvSpPr>
        <p:spPr bwMode="auto">
          <a:xfrm>
            <a:off x="5495926" y="3970338"/>
            <a:ext cx="334963" cy="368300"/>
          </a:xfrm>
          <a:custGeom>
            <a:avLst/>
            <a:gdLst>
              <a:gd name="T0" fmla="*/ 301675 w 161"/>
              <a:gd name="T1" fmla="*/ 368300 h 177"/>
              <a:gd name="T2" fmla="*/ 334963 w 161"/>
              <a:gd name="T3" fmla="*/ 335007 h 177"/>
              <a:gd name="T4" fmla="*/ 33288 w 161"/>
              <a:gd name="T5" fmla="*/ 0 h 177"/>
              <a:gd name="T6" fmla="*/ 0 w 161"/>
              <a:gd name="T7" fmla="*/ 33293 h 177"/>
              <a:gd name="T8" fmla="*/ 301675 w 161"/>
              <a:gd name="T9" fmla="*/ 36830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1" h="177">
                <a:moveTo>
                  <a:pt x="145" y="177"/>
                </a:moveTo>
                <a:lnTo>
                  <a:pt x="161" y="161"/>
                </a:lnTo>
                <a:lnTo>
                  <a:pt x="16" y="0"/>
                </a:lnTo>
                <a:lnTo>
                  <a:pt x="0" y="16"/>
                </a:lnTo>
                <a:lnTo>
                  <a:pt x="145" y="17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82" name="Rectangle 54">
            <a:extLst>
              <a:ext uri="{FF2B5EF4-FFF2-40B4-BE49-F238E27FC236}">
                <a16:creationId xmlns:a16="http://schemas.microsoft.com/office/drawing/2014/main" id="{7074D046-E12D-4BCE-BF75-E9BA56CB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960939"/>
            <a:ext cx="27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48183" name="Rectangle 55">
            <a:extLst>
              <a:ext uri="{FF2B5EF4-FFF2-40B4-BE49-F238E27FC236}">
                <a16:creationId xmlns:a16="http://schemas.microsoft.com/office/drawing/2014/main" id="{E221F5F2-5A73-4FFF-8751-19E323BC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25462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48184" name="Rectangle 56">
            <a:extLst>
              <a:ext uri="{FF2B5EF4-FFF2-40B4-BE49-F238E27FC236}">
                <a16:creationId xmlns:a16="http://schemas.microsoft.com/office/drawing/2014/main" id="{EBFF4EB3-35BA-471C-A489-DEB5C750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G1</a:t>
            </a:r>
          </a:p>
        </p:txBody>
      </p:sp>
      <p:sp>
        <p:nvSpPr>
          <p:cNvPr id="48185" name="Rectangle 57">
            <a:extLst>
              <a:ext uri="{FF2B5EF4-FFF2-40B4-BE49-F238E27FC236}">
                <a16:creationId xmlns:a16="http://schemas.microsoft.com/office/drawing/2014/main" id="{C3258975-C4F6-4644-9F60-2C0152BD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525964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G2</a:t>
            </a:r>
          </a:p>
        </p:txBody>
      </p:sp>
      <p:sp>
        <p:nvSpPr>
          <p:cNvPr id="48186" name="Rectangle 58">
            <a:extLst>
              <a:ext uri="{FF2B5EF4-FFF2-40B4-BE49-F238E27FC236}">
                <a16:creationId xmlns:a16="http://schemas.microsoft.com/office/drawing/2014/main" id="{687CDA6E-7EED-4699-96AD-9CB21DE1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4249739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uk-UA" b="1">
                <a:solidFill>
                  <a:schemeClr val="hlink"/>
                </a:solidFill>
                <a:latin typeface="Times New Roman" panose="02020603050405020304" pitchFamily="18" charset="0"/>
              </a:rPr>
              <a:t>G3</a:t>
            </a:r>
          </a:p>
        </p:txBody>
      </p:sp>
      <p:pic>
        <p:nvPicPr>
          <p:cNvPr id="48187" name="Picture 59">
            <a:extLst>
              <a:ext uri="{FF2B5EF4-FFF2-40B4-BE49-F238E27FC236}">
                <a16:creationId xmlns:a16="http://schemas.microsoft.com/office/drawing/2014/main" id="{0BB831D9-3783-4A2B-B7C5-640568B5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4" y="2833689"/>
            <a:ext cx="2066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188" name="Group 60">
            <a:extLst>
              <a:ext uri="{FF2B5EF4-FFF2-40B4-BE49-F238E27FC236}">
                <a16:creationId xmlns:a16="http://schemas.microsoft.com/office/drawing/2014/main" id="{5EA8AB8A-522F-467B-8FE0-1A3E44D3332E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2757488"/>
            <a:ext cx="2362200" cy="2362200"/>
            <a:chOff x="3312" y="1920"/>
            <a:chExt cx="1488" cy="1488"/>
          </a:xfrm>
        </p:grpSpPr>
        <p:sp>
          <p:nvSpPr>
            <p:cNvPr id="48199" name="Line 61">
              <a:extLst>
                <a:ext uri="{FF2B5EF4-FFF2-40B4-BE49-F238E27FC236}">
                  <a16:creationId xmlns:a16="http://schemas.microsoft.com/office/drawing/2014/main" id="{8C30186B-F1C2-4117-A585-8BFC5C59D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2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48200" name="Line 62">
              <a:extLst>
                <a:ext uri="{FF2B5EF4-FFF2-40B4-BE49-F238E27FC236}">
                  <a16:creationId xmlns:a16="http://schemas.microsoft.com/office/drawing/2014/main" id="{FAEA2B27-95F2-408D-BFD0-62DA60CB9A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6" y="266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48189" name="Text Box 63">
            <a:extLst>
              <a:ext uri="{FF2B5EF4-FFF2-40B4-BE49-F238E27FC236}">
                <a16:creationId xmlns:a16="http://schemas.microsoft.com/office/drawing/2014/main" id="{24943DC1-C8AD-44DD-8E74-01F660C36AD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31685" y="3833297"/>
            <a:ext cx="1485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uk-UA" dirty="0">
                <a:latin typeface="Times New Roman" panose="02020603050405020304" pitchFamily="18" charset="0"/>
              </a:rPr>
              <a:t>к=</a:t>
            </a:r>
            <a:r>
              <a:rPr lang="de-DE" altLang="uk-UA" dirty="0">
                <a:latin typeface="Times New Roman" panose="02020603050405020304" pitchFamily="18" charset="0"/>
              </a:rPr>
              <a:t>3</a:t>
            </a:r>
            <a:r>
              <a:rPr lang="uk-UA" altLang="uk-UA" dirty="0">
                <a:latin typeface="Times New Roman" panose="02020603050405020304" pitchFamily="18" charset="0"/>
              </a:rPr>
              <a:t>, відстань</a:t>
            </a:r>
            <a:endParaRPr lang="de-DE" altLang="uk-UA" dirty="0">
              <a:latin typeface="Times New Roman" panose="02020603050405020304" pitchFamily="18" charset="0"/>
            </a:endParaRPr>
          </a:p>
        </p:txBody>
      </p:sp>
      <p:sp>
        <p:nvSpPr>
          <p:cNvPr id="48190" name="Text Box 64">
            <a:extLst>
              <a:ext uri="{FF2B5EF4-FFF2-40B4-BE49-F238E27FC236}">
                <a16:creationId xmlns:a16="http://schemas.microsoft.com/office/drawing/2014/main" id="{E0FD8A5C-70EB-4AC6-BF02-FE8E8E6D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419" y="5138777"/>
            <a:ext cx="19593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uk-UA" dirty="0">
                <a:latin typeface="Times New Roman" panose="02020603050405020304" pitchFamily="18" charset="0"/>
              </a:rPr>
              <a:t>Кількість об’єктів</a:t>
            </a:r>
            <a:endParaRPr lang="de-DE" altLang="uk-UA" dirty="0">
              <a:latin typeface="Times New Roman" panose="02020603050405020304" pitchFamily="18" charset="0"/>
            </a:endParaRPr>
          </a:p>
        </p:txBody>
      </p:sp>
      <p:sp>
        <p:nvSpPr>
          <p:cNvPr id="48191" name="Line 65">
            <a:extLst>
              <a:ext uri="{FF2B5EF4-FFF2-40B4-BE49-F238E27FC236}">
                <a16:creationId xmlns:a16="http://schemas.microsoft.com/office/drawing/2014/main" id="{737783F5-A3EA-45F6-B5D8-621C91260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8513" y="298608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8192" name="Line 66">
            <a:extLst>
              <a:ext uri="{FF2B5EF4-FFF2-40B4-BE49-F238E27FC236}">
                <a16:creationId xmlns:a16="http://schemas.microsoft.com/office/drawing/2014/main" id="{A2D2890E-DCE3-4E46-B52C-9D7DDDEB5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7113" y="351948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8193" name="Line 67">
            <a:extLst>
              <a:ext uri="{FF2B5EF4-FFF2-40B4-BE49-F238E27FC236}">
                <a16:creationId xmlns:a16="http://schemas.microsoft.com/office/drawing/2014/main" id="{EA8CE861-1B72-43F9-BBF1-A1C213CF5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4313" y="412908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8194" name="Line 68">
            <a:extLst>
              <a:ext uri="{FF2B5EF4-FFF2-40B4-BE49-F238E27FC236}">
                <a16:creationId xmlns:a16="http://schemas.microsoft.com/office/drawing/2014/main" id="{C950746F-FBE3-4B03-A153-F41898437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6313" y="4510088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8195" name="Text Box 69">
            <a:extLst>
              <a:ext uri="{FF2B5EF4-FFF2-40B4-BE49-F238E27FC236}">
                <a16:creationId xmlns:a16="http://schemas.microsoft.com/office/drawing/2014/main" id="{CDB00039-EC8C-4E1A-AFBE-BD39E964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513" y="2757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uk-UA">
                <a:solidFill>
                  <a:schemeClr val="hlink"/>
                </a:solidFill>
                <a:latin typeface="Times New Roman" panose="02020603050405020304" pitchFamily="18" charset="0"/>
              </a:rPr>
              <a:t>A, B, C</a:t>
            </a:r>
          </a:p>
        </p:txBody>
      </p:sp>
      <p:sp>
        <p:nvSpPr>
          <p:cNvPr id="48196" name="Text Box 70">
            <a:extLst>
              <a:ext uri="{FF2B5EF4-FFF2-40B4-BE49-F238E27FC236}">
                <a16:creationId xmlns:a16="http://schemas.microsoft.com/office/drawing/2014/main" id="{8E76F5F8-142F-4B83-9360-5F4E1995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3" y="383857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uk-UA">
                <a:solidFill>
                  <a:schemeClr val="hlink"/>
                </a:solidFill>
                <a:latin typeface="Times New Roman" panose="02020603050405020304" pitchFamily="18" charset="0"/>
              </a:rPr>
              <a:t>B‘, D‘, F, G</a:t>
            </a:r>
          </a:p>
        </p:txBody>
      </p:sp>
      <p:sp>
        <p:nvSpPr>
          <p:cNvPr id="48197" name="Text Box 71">
            <a:extLst>
              <a:ext uri="{FF2B5EF4-FFF2-40B4-BE49-F238E27FC236}">
                <a16:creationId xmlns:a16="http://schemas.microsoft.com/office/drawing/2014/main" id="{6072B025-EF45-4960-A4BE-680AFCDC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3" y="32908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uk-UA">
                <a:solidFill>
                  <a:schemeClr val="hlink"/>
                </a:solidFill>
                <a:latin typeface="Times New Roman" panose="02020603050405020304" pitchFamily="18" charset="0"/>
              </a:rPr>
              <a:t>B, D, E</a:t>
            </a:r>
          </a:p>
        </p:txBody>
      </p:sp>
      <p:sp>
        <p:nvSpPr>
          <p:cNvPr id="48198" name="Text Box 72">
            <a:extLst>
              <a:ext uri="{FF2B5EF4-FFF2-40B4-BE49-F238E27FC236}">
                <a16:creationId xmlns:a16="http://schemas.microsoft.com/office/drawing/2014/main" id="{1654EE17-D3A8-401C-851A-28BA3C8D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113" y="4205288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uk-UA">
                <a:solidFill>
                  <a:schemeClr val="hlink"/>
                </a:solidFill>
                <a:latin typeface="Times New Roman" panose="02020603050405020304" pitchFamily="18" charset="0"/>
              </a:rPr>
              <a:t>D1, D2,</a:t>
            </a:r>
          </a:p>
          <a:p>
            <a:r>
              <a:rPr lang="de-DE" altLang="uk-UA">
                <a:solidFill>
                  <a:schemeClr val="hlink"/>
                </a:solidFill>
                <a:latin typeface="Times New Roman" panose="02020603050405020304" pitchFamily="18" charset="0"/>
              </a:rPr>
              <a:t>G1, G2, G3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CC5B5DE-54D6-4B99-8282-2A163E70E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uk-UA" dirty="0"/>
              <a:t>DBSCAN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55" name="Rectangle 3">
                <a:extLst>
                  <a:ext uri="{FF2B5EF4-FFF2-40B4-BE49-F238E27FC236}">
                    <a16:creationId xmlns:a16="http://schemas.microsoft.com/office/drawing/2014/main" id="{4FD5B67E-C782-4A9B-B705-E595F67E2D7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05000" y="1524000"/>
                <a:ext cx="8382000" cy="44958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uk-UA" altLang="uk-UA" sz="2400" b="0" dirty="0"/>
                  <a:t>Переваги</a:t>
                </a:r>
                <a:endParaRPr lang="en-US" altLang="uk-UA" sz="2400" b="0" dirty="0"/>
              </a:p>
              <a:p>
                <a:pPr lvl="1" eaLnBrk="1" hangingPunct="1"/>
                <a:r>
                  <a:rPr lang="uk-UA" altLang="uk-UA" sz="2000" dirty="0"/>
                  <a:t>Кластери різних розмірів і форм</a:t>
                </a:r>
                <a:endParaRPr lang="en-US" altLang="uk-UA" sz="2000" dirty="0"/>
              </a:p>
              <a:p>
                <a:pPr lvl="1" eaLnBrk="1" hangingPunct="1"/>
                <a:r>
                  <a:rPr lang="uk-UA" altLang="uk-UA" sz="2000" dirty="0"/>
                  <a:t>Автоматично визначає кількість кластерів</a:t>
                </a:r>
                <a:endParaRPr lang="en-US" altLang="uk-UA" sz="2000" dirty="0"/>
              </a:p>
              <a:p>
                <a:pPr lvl="1" eaLnBrk="1" hangingPunct="1"/>
                <a:r>
                  <a:rPr lang="uk-UA" altLang="uk-UA" sz="2000" dirty="0"/>
                  <a:t>Може знаходити шум (аутсайдерів)</a:t>
                </a:r>
                <a:endParaRPr lang="en-US" altLang="uk-UA" sz="2000" dirty="0"/>
              </a:p>
              <a:p>
                <a:pPr eaLnBrk="1" hangingPunct="1"/>
                <a:r>
                  <a:rPr lang="uk-UA" altLang="uk-UA" sz="2400" dirty="0"/>
                  <a:t>Недоліки</a:t>
                </a:r>
                <a:endParaRPr lang="en-US" altLang="uk-UA" sz="2400" b="0" dirty="0"/>
              </a:p>
              <a:p>
                <a:pPr lvl="1" eaLnBrk="1" hangingPunct="1"/>
                <a:r>
                  <a:rPr lang="uk-UA" altLang="uk-UA" sz="2000" dirty="0"/>
                  <a:t>Складнощі з визначенням параметрів</a:t>
                </a:r>
                <a:endParaRPr lang="en-US" altLang="uk-UA" sz="2000" dirty="0"/>
              </a:p>
              <a:p>
                <a:pPr lvl="1" eaLnBrk="1" hangingPunct="1"/>
                <a:r>
                  <a:rPr lang="uk-UA" altLang="uk-UA" sz="2000" dirty="0"/>
                  <a:t>Складність </a:t>
                </a:r>
                <a:r>
                  <a:rPr lang="en-AU" altLang="uk-UA" sz="20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uk-U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altLang="uk-UA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AU" altLang="uk-U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altLang="uk-UA" sz="2000" dirty="0"/>
                  <a:t>)</a:t>
                </a:r>
                <a:endParaRPr lang="en-US" altLang="uk-UA" sz="2000" dirty="0"/>
              </a:p>
            </p:txBody>
          </p:sp>
        </mc:Choice>
        <mc:Fallback>
          <p:sp>
            <p:nvSpPr>
              <p:cNvPr id="49155" name="Rectangle 3">
                <a:extLst>
                  <a:ext uri="{FF2B5EF4-FFF2-40B4-BE49-F238E27FC236}">
                    <a16:creationId xmlns:a16="http://schemas.microsoft.com/office/drawing/2014/main" id="{4FD5B67E-C782-4A9B-B705-E595F67E2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524000"/>
                <a:ext cx="8382000" cy="4495800"/>
              </a:xfrm>
              <a:blipFill>
                <a:blip r:embed="rId2"/>
                <a:stretch>
                  <a:fillRect l="-582" t="-108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D5283F7-88C2-4881-9A90-D4F9447DC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uk-UA" dirty="0"/>
              <a:t>DBSCAN VS </a:t>
            </a:r>
            <a:r>
              <a:rPr lang="en-AU" altLang="uk-UA" dirty="0"/>
              <a:t>k-means</a:t>
            </a:r>
            <a:endParaRPr lang="en-US" altLang="uk-UA" dirty="0"/>
          </a:p>
        </p:txBody>
      </p:sp>
      <p:graphicFrame>
        <p:nvGraphicFramePr>
          <p:cNvPr id="188451" name="Group 35">
            <a:extLst>
              <a:ext uri="{FF2B5EF4-FFF2-40B4-BE49-F238E27FC236}">
                <a16:creationId xmlns:a16="http://schemas.microsoft.com/office/drawing/2014/main" id="{AD914FCD-B90A-492A-AF46-6B1B3095D5F5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69751116"/>
              </p:ext>
            </p:extLst>
          </p:nvPr>
        </p:nvGraphicFramePr>
        <p:xfrm>
          <a:off x="1447800" y="1371600"/>
          <a:ext cx="7924800" cy="427482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endParaRPr kumimoji="0" lang="uk-UA" altLang="uk-UA" sz="2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uk-UA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DBSCAN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AU" altLang="uk-UA" dirty="0"/>
                        <a:t>Fuzzy k-means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Різні типи кластерів</a:t>
                      </a:r>
                      <a:endParaRPr kumimoji="0" lang="en-US" altLang="uk-UA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 (не дуже різна щільність)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центроїди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Шукає границі та аутсайдерів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Границі так аутсадерів ні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швидкість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повільний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Більш швидкий</a:t>
                      </a:r>
                      <a:endParaRPr kumimoji="0" lang="en-US" altLang="uk-UA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50D5BB3-5352-489A-80AB-001821FB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316" y="6493"/>
            <a:ext cx="7696200" cy="912812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uk-UA" altLang="uk-UA" sz="3200" dirty="0"/>
              <a:t>М</a:t>
            </a:r>
            <a:r>
              <a:rPr lang="ru-RU" altLang="uk-UA" sz="3200" dirty="0"/>
              <a:t>етоди кластеризації на основі щільності</a:t>
            </a:r>
            <a:endParaRPr lang="en-CA" altLang="uk-UA" sz="3200" dirty="0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CB8CECC3-7937-4600-83AE-65F221776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2813" y="2911476"/>
            <a:ext cx="7772400" cy="423863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uk-UA" dirty="0"/>
              <a:t>Переваги кластеризації на основі щільності</a:t>
            </a:r>
            <a:endParaRPr lang="en-US" altLang="uk-UA" dirty="0"/>
          </a:p>
        </p:txBody>
      </p:sp>
      <p:grpSp>
        <p:nvGrpSpPr>
          <p:cNvPr id="7244" name="Group 6">
            <a:extLst>
              <a:ext uri="{FF2B5EF4-FFF2-40B4-BE49-F238E27FC236}">
                <a16:creationId xmlns:a16="http://schemas.microsoft.com/office/drawing/2014/main" id="{6FB2AD5C-3D68-40EB-BC50-35C4E1673B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7614" y="3525838"/>
            <a:ext cx="5818187" cy="1731962"/>
            <a:chOff x="720" y="2448"/>
            <a:chExt cx="4623" cy="1364"/>
          </a:xfrm>
        </p:grpSpPr>
        <p:grpSp>
          <p:nvGrpSpPr>
            <p:cNvPr id="7245" name="Group 7">
              <a:extLst>
                <a:ext uri="{FF2B5EF4-FFF2-40B4-BE49-F238E27FC236}">
                  <a16:creationId xmlns:a16="http://schemas.microsoft.com/office/drawing/2014/main" id="{2B898C3D-DB51-4F1D-B35D-7D8F1BB25C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" y="2448"/>
              <a:ext cx="1370" cy="1364"/>
              <a:chOff x="4931" y="1918"/>
              <a:chExt cx="683" cy="680"/>
            </a:xfrm>
          </p:grpSpPr>
          <p:graphicFrame>
            <p:nvGraphicFramePr>
              <p:cNvPr id="7268" name="Object 8">
                <a:extLst>
                  <a:ext uri="{FF2B5EF4-FFF2-40B4-BE49-F238E27FC236}">
                    <a16:creationId xmlns:a16="http://schemas.microsoft.com/office/drawing/2014/main" id="{689F7E69-46EF-4CFE-AF46-02AB5C406A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4" y="1918"/>
              <a:ext cx="680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4" name="Bitmap Image" r:id="rId3" imgW="1486107" imgH="1428949" progId="Paint.Picture">
                      <p:embed/>
                    </p:oleObj>
                  </mc:Choice>
                  <mc:Fallback>
                    <p:oleObj name="Bitmap Image" r:id="rId3" imgW="1486107" imgH="1428949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4" y="1918"/>
                            <a:ext cx="680" cy="6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69" name="Group 9">
                <a:extLst>
                  <a:ext uri="{FF2B5EF4-FFF2-40B4-BE49-F238E27FC236}">
                    <a16:creationId xmlns:a16="http://schemas.microsoft.com/office/drawing/2014/main" id="{CEB1B81F-A0C0-44CF-A6A6-1C321EFC0AF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31" y="1918"/>
                <a:ext cx="680" cy="680"/>
                <a:chOff x="4766" y="1619"/>
                <a:chExt cx="680" cy="680"/>
              </a:xfrm>
            </p:grpSpPr>
            <p:sp>
              <p:nvSpPr>
                <p:cNvPr id="7274" name="Line 10">
                  <a:extLst>
                    <a:ext uri="{FF2B5EF4-FFF2-40B4-BE49-F238E27FC236}">
                      <a16:creationId xmlns:a16="http://schemas.microsoft.com/office/drawing/2014/main" id="{197F7AFD-3716-445E-A59A-A1433C84DB2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66" y="1878"/>
                  <a:ext cx="334" cy="2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uk-UA"/>
                </a:p>
              </p:txBody>
            </p:sp>
            <p:sp>
              <p:nvSpPr>
                <p:cNvPr id="7275" name="Line 11">
                  <a:extLst>
                    <a:ext uri="{FF2B5EF4-FFF2-40B4-BE49-F238E27FC236}">
                      <a16:creationId xmlns:a16="http://schemas.microsoft.com/office/drawing/2014/main" id="{EB1448A1-3094-4C6F-AE0C-B39025A77F5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100" y="1878"/>
                  <a:ext cx="150" cy="1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uk-UA"/>
                </a:p>
              </p:txBody>
            </p:sp>
            <p:sp>
              <p:nvSpPr>
                <p:cNvPr id="7276" name="Line 12">
                  <a:extLst>
                    <a:ext uri="{FF2B5EF4-FFF2-40B4-BE49-F238E27FC236}">
                      <a16:creationId xmlns:a16="http://schemas.microsoft.com/office/drawing/2014/main" id="{C8E5341F-8EB4-4800-A66E-6FFDDFB918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50" y="200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uk-UA"/>
                </a:p>
              </p:txBody>
            </p:sp>
            <p:sp>
              <p:nvSpPr>
                <p:cNvPr id="7277" name="Line 13">
                  <a:extLst>
                    <a:ext uri="{FF2B5EF4-FFF2-40B4-BE49-F238E27FC236}">
                      <a16:creationId xmlns:a16="http://schemas.microsoft.com/office/drawing/2014/main" id="{EB8C1300-DD81-4910-8151-36F324C32C2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50" y="1878"/>
                  <a:ext cx="196" cy="1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uk-UA"/>
                </a:p>
              </p:txBody>
            </p:sp>
            <p:sp>
              <p:nvSpPr>
                <p:cNvPr id="7278" name="Line 14">
                  <a:extLst>
                    <a:ext uri="{FF2B5EF4-FFF2-40B4-BE49-F238E27FC236}">
                      <a16:creationId xmlns:a16="http://schemas.microsoft.com/office/drawing/2014/main" id="{2159F7A5-FB8F-45F1-A5FA-39C54B538CF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00" y="1619"/>
                  <a:ext cx="0" cy="2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uk-UA"/>
                </a:p>
              </p:txBody>
            </p:sp>
          </p:grpSp>
          <p:sp>
            <p:nvSpPr>
              <p:cNvPr id="7270" name="AutoShape 15">
                <a:extLst>
                  <a:ext uri="{FF2B5EF4-FFF2-40B4-BE49-F238E27FC236}">
                    <a16:creationId xmlns:a16="http://schemas.microsoft.com/office/drawing/2014/main" id="{466AC221-B392-414C-A52A-75F4842152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0" y="2091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71" name="AutoShape 16">
                <a:extLst>
                  <a:ext uri="{FF2B5EF4-FFF2-40B4-BE49-F238E27FC236}">
                    <a16:creationId xmlns:a16="http://schemas.microsoft.com/office/drawing/2014/main" id="{D732899A-AB62-472E-9F5C-B04354CAEF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64" y="2325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72" name="AutoShape 17">
                <a:extLst>
                  <a:ext uri="{FF2B5EF4-FFF2-40B4-BE49-F238E27FC236}">
                    <a16:creationId xmlns:a16="http://schemas.microsoft.com/office/drawing/2014/main" id="{3BBCFF4F-07AB-4171-9D19-F82568F0FF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8" y="2313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73" name="AutoShape 18">
                <a:extLst>
                  <a:ext uri="{FF2B5EF4-FFF2-40B4-BE49-F238E27FC236}">
                    <a16:creationId xmlns:a16="http://schemas.microsoft.com/office/drawing/2014/main" id="{F8EFF75F-B9CE-45CC-B7EA-7A1C517841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02" y="2103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  <p:grpSp>
          <p:nvGrpSpPr>
            <p:cNvPr id="7246" name="Group 19">
              <a:extLst>
                <a:ext uri="{FF2B5EF4-FFF2-40B4-BE49-F238E27FC236}">
                  <a16:creationId xmlns:a16="http://schemas.microsoft.com/office/drawing/2014/main" id="{9B2F06CE-071B-4444-880C-F269529FA3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52" y="2448"/>
              <a:ext cx="1370" cy="1364"/>
              <a:chOff x="4712" y="2428"/>
              <a:chExt cx="683" cy="680"/>
            </a:xfrm>
          </p:grpSpPr>
          <p:graphicFrame>
            <p:nvGraphicFramePr>
              <p:cNvPr id="7258" name="Object 20">
                <a:extLst>
                  <a:ext uri="{FF2B5EF4-FFF2-40B4-BE49-F238E27FC236}">
                    <a16:creationId xmlns:a16="http://schemas.microsoft.com/office/drawing/2014/main" id="{BFC3082C-D4C4-4592-901B-566B8694F3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15" y="2428"/>
              <a:ext cx="680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5" name="Bitmap Image" r:id="rId5" imgW="1371429" imgH="1467055" progId="Paint.Picture">
                      <p:embed/>
                    </p:oleObj>
                  </mc:Choice>
                  <mc:Fallback>
                    <p:oleObj name="Bitmap Image" r:id="rId5" imgW="1371429" imgH="1467055" progId="Paint.Picture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5" y="2428"/>
                            <a:ext cx="680" cy="6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9" name="Line 21">
                <a:extLst>
                  <a:ext uri="{FF2B5EF4-FFF2-40B4-BE49-F238E27FC236}">
                    <a16:creationId xmlns:a16="http://schemas.microsoft.com/office/drawing/2014/main" id="{B4F3DEBE-0A3E-4900-A4BE-705EA358A5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995" y="2733"/>
                <a:ext cx="25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60" name="Line 22">
                <a:extLst>
                  <a:ext uri="{FF2B5EF4-FFF2-40B4-BE49-F238E27FC236}">
                    <a16:creationId xmlns:a16="http://schemas.microsoft.com/office/drawing/2014/main" id="{FAA2CFF6-8BDF-4D1F-B8F9-11DE40C29B4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4953" y="2434"/>
                <a:ext cx="29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61" name="Line 23">
                <a:extLst>
                  <a:ext uri="{FF2B5EF4-FFF2-40B4-BE49-F238E27FC236}">
                    <a16:creationId xmlns:a16="http://schemas.microsoft.com/office/drawing/2014/main" id="{854F6768-FACD-438C-9532-11FE4B5443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4712" y="2775"/>
                <a:ext cx="286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62" name="Line 24">
                <a:extLst>
                  <a:ext uri="{FF2B5EF4-FFF2-40B4-BE49-F238E27FC236}">
                    <a16:creationId xmlns:a16="http://schemas.microsoft.com/office/drawing/2014/main" id="{AB678223-EED2-4177-B5D7-37BEC6BE10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998" y="2916"/>
                <a:ext cx="10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63" name="Line 25">
                <a:extLst>
                  <a:ext uri="{FF2B5EF4-FFF2-40B4-BE49-F238E27FC236}">
                    <a16:creationId xmlns:a16="http://schemas.microsoft.com/office/drawing/2014/main" id="{FEC60598-9221-4A14-BB85-1D3B8B90CC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50" y="2733"/>
                <a:ext cx="1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64" name="AutoShape 26">
                <a:extLst>
                  <a:ext uri="{FF2B5EF4-FFF2-40B4-BE49-F238E27FC236}">
                    <a16:creationId xmlns:a16="http://schemas.microsoft.com/office/drawing/2014/main" id="{876DD3BD-07CF-496B-B46A-58814E2FD2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33" y="2500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65" name="AutoShape 27">
                <a:extLst>
                  <a:ext uri="{FF2B5EF4-FFF2-40B4-BE49-F238E27FC236}">
                    <a16:creationId xmlns:a16="http://schemas.microsoft.com/office/drawing/2014/main" id="{1B16BA60-DE7C-4E09-A097-B86974B7E5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3" y="2705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66" name="AutoShape 28">
                <a:extLst>
                  <a:ext uri="{FF2B5EF4-FFF2-40B4-BE49-F238E27FC236}">
                    <a16:creationId xmlns:a16="http://schemas.microsoft.com/office/drawing/2014/main" id="{8CC9E66B-3603-4695-B1E4-E2BE7AC57C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25" y="2985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67" name="AutoShape 29">
                <a:extLst>
                  <a:ext uri="{FF2B5EF4-FFF2-40B4-BE49-F238E27FC236}">
                    <a16:creationId xmlns:a16="http://schemas.microsoft.com/office/drawing/2014/main" id="{C1487311-B532-4FA5-BEDB-BF05DC3773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6" y="2894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  <p:grpSp>
          <p:nvGrpSpPr>
            <p:cNvPr id="7247" name="Group 30">
              <a:extLst>
                <a:ext uri="{FF2B5EF4-FFF2-40B4-BE49-F238E27FC236}">
                  <a16:creationId xmlns:a16="http://schemas.microsoft.com/office/drawing/2014/main" id="{66A93D1F-7B7E-4D06-AB88-BE01C647F8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4" y="2448"/>
              <a:ext cx="1359" cy="1359"/>
              <a:chOff x="4715" y="3244"/>
              <a:chExt cx="680" cy="680"/>
            </a:xfrm>
          </p:grpSpPr>
          <p:graphicFrame>
            <p:nvGraphicFramePr>
              <p:cNvPr id="7248" name="Object 31">
                <a:extLst>
                  <a:ext uri="{FF2B5EF4-FFF2-40B4-BE49-F238E27FC236}">
                    <a16:creationId xmlns:a16="http://schemas.microsoft.com/office/drawing/2014/main" id="{2D5C6AF1-FE95-4400-8377-E035BB3927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15" y="3244"/>
              <a:ext cx="680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6" name="Bitmap Image" r:id="rId7" imgW="1343212" imgH="1247619" progId="Paint.Picture">
                      <p:embed/>
                    </p:oleObj>
                  </mc:Choice>
                  <mc:Fallback>
                    <p:oleObj name="Bitmap Image" r:id="rId7" imgW="1343212" imgH="1247619" progId="Paint.Picture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5" y="3244"/>
                            <a:ext cx="680" cy="6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9" name="Line 32">
                <a:extLst>
                  <a:ext uri="{FF2B5EF4-FFF2-40B4-BE49-F238E27FC236}">
                    <a16:creationId xmlns:a16="http://schemas.microsoft.com/office/drawing/2014/main" id="{5E3AF61D-0E9B-4515-A709-A049D2101E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998" y="3558"/>
                <a:ext cx="144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50" name="Line 33">
                <a:extLst>
                  <a:ext uri="{FF2B5EF4-FFF2-40B4-BE49-F238E27FC236}">
                    <a16:creationId xmlns:a16="http://schemas.microsoft.com/office/drawing/2014/main" id="{276C4251-AC50-4C8D-8CB0-03F37A5D9E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154" y="3603"/>
                <a:ext cx="0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51" name="Line 34">
                <a:extLst>
                  <a:ext uri="{FF2B5EF4-FFF2-40B4-BE49-F238E27FC236}">
                    <a16:creationId xmlns:a16="http://schemas.microsoft.com/office/drawing/2014/main" id="{346EF89C-5B68-4734-A911-3A043419C1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54" y="3453"/>
                <a:ext cx="238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52" name="Line 35">
                <a:extLst>
                  <a:ext uri="{FF2B5EF4-FFF2-40B4-BE49-F238E27FC236}">
                    <a16:creationId xmlns:a16="http://schemas.microsoft.com/office/drawing/2014/main" id="{6FE7A6F0-72B3-4CDA-AF72-9B0B71E196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4911" y="3244"/>
                <a:ext cx="84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53" name="Line 36">
                <a:extLst>
                  <a:ext uri="{FF2B5EF4-FFF2-40B4-BE49-F238E27FC236}">
                    <a16:creationId xmlns:a16="http://schemas.microsoft.com/office/drawing/2014/main" id="{94DD6139-254C-49E9-84CB-D7DBCC6CEE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715" y="3558"/>
                <a:ext cx="28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  <p:sp>
            <p:nvSpPr>
              <p:cNvPr id="7254" name="AutoShape 37">
                <a:extLst>
                  <a:ext uri="{FF2B5EF4-FFF2-40B4-BE49-F238E27FC236}">
                    <a16:creationId xmlns:a16="http://schemas.microsoft.com/office/drawing/2014/main" id="{D96022DD-25F4-4EB7-8F0B-B38B48FC70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11" y="3453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55" name="AutoShape 38">
                <a:extLst>
                  <a:ext uri="{FF2B5EF4-FFF2-40B4-BE49-F238E27FC236}">
                    <a16:creationId xmlns:a16="http://schemas.microsoft.com/office/drawing/2014/main" id="{F89A73B7-0052-499C-8CCC-C367000CB3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90" y="3371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56" name="AutoShape 39">
                <a:extLst>
                  <a:ext uri="{FF2B5EF4-FFF2-40B4-BE49-F238E27FC236}">
                    <a16:creationId xmlns:a16="http://schemas.microsoft.com/office/drawing/2014/main" id="{5901DE4B-CF9C-4D9B-A78A-96627AB58D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0" y="3709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57" name="AutoShape 40">
                <a:extLst>
                  <a:ext uri="{FF2B5EF4-FFF2-40B4-BE49-F238E27FC236}">
                    <a16:creationId xmlns:a16="http://schemas.microsoft.com/office/drawing/2014/main" id="{531D61B1-BA82-47CF-9538-F2FBDF9435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7" y="3721"/>
                <a:ext cx="64" cy="56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</p:grpSp>
      <p:grpSp>
        <p:nvGrpSpPr>
          <p:cNvPr id="7173" name="Group 41">
            <a:extLst>
              <a:ext uri="{FF2B5EF4-FFF2-40B4-BE49-F238E27FC236}">
                <a16:creationId xmlns:a16="http://schemas.microsoft.com/office/drawing/2014/main" id="{AC3095CC-61BD-4514-9D2B-EE6AB1F5389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066801"/>
            <a:ext cx="2819400" cy="1566863"/>
            <a:chOff x="4497" y="1023"/>
            <a:chExt cx="1118" cy="621"/>
          </a:xfrm>
        </p:grpSpPr>
        <p:sp>
          <p:nvSpPr>
            <p:cNvPr id="7176" name="Rectangle 42">
              <a:extLst>
                <a:ext uri="{FF2B5EF4-FFF2-40B4-BE49-F238E27FC236}">
                  <a16:creationId xmlns:a16="http://schemas.microsoft.com/office/drawing/2014/main" id="{94780A2B-7F86-4DAB-968E-873D904C0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023"/>
              <a:ext cx="1118" cy="6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grpSp>
          <p:nvGrpSpPr>
            <p:cNvPr id="7177" name="Group 43">
              <a:extLst>
                <a:ext uri="{FF2B5EF4-FFF2-40B4-BE49-F238E27FC236}">
                  <a16:creationId xmlns:a16="http://schemas.microsoft.com/office/drawing/2014/main" id="{89456C29-A8A5-45E9-A887-B74E58DEFC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53"/>
              <a:ext cx="995" cy="567"/>
              <a:chOff x="4744" y="1226"/>
              <a:chExt cx="868" cy="495"/>
            </a:xfrm>
          </p:grpSpPr>
          <p:sp>
            <p:nvSpPr>
              <p:cNvPr id="7178" name="Oval 44">
                <a:extLst>
                  <a:ext uri="{FF2B5EF4-FFF2-40B4-BE49-F238E27FC236}">
                    <a16:creationId xmlns:a16="http://schemas.microsoft.com/office/drawing/2014/main" id="{17C69E56-D631-4F59-9F36-CD7E4B5F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13" y="149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79" name="Oval 45">
                <a:extLst>
                  <a:ext uri="{FF2B5EF4-FFF2-40B4-BE49-F238E27FC236}">
                    <a16:creationId xmlns:a16="http://schemas.microsoft.com/office/drawing/2014/main" id="{265961E2-E8B1-476C-A97B-ED707128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4" y="1637"/>
                <a:ext cx="21" cy="1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0" name="Oval 46">
                <a:extLst>
                  <a:ext uri="{FF2B5EF4-FFF2-40B4-BE49-F238E27FC236}">
                    <a16:creationId xmlns:a16="http://schemas.microsoft.com/office/drawing/2014/main" id="{FA424A86-17F9-4EE7-8022-5410CC40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28" y="1586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1" name="Oval 47">
                <a:extLst>
                  <a:ext uri="{FF2B5EF4-FFF2-40B4-BE49-F238E27FC236}">
                    <a16:creationId xmlns:a16="http://schemas.microsoft.com/office/drawing/2014/main" id="{EE0909AF-5161-4F94-B3F0-E4003FC71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92" y="1360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2" name="Oval 48">
                <a:extLst>
                  <a:ext uri="{FF2B5EF4-FFF2-40B4-BE49-F238E27FC236}">
                    <a16:creationId xmlns:a16="http://schemas.microsoft.com/office/drawing/2014/main" id="{CB6BFD89-AB57-48AE-AC68-288CC611E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29" y="1303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3" name="Oval 49">
                <a:extLst>
                  <a:ext uri="{FF2B5EF4-FFF2-40B4-BE49-F238E27FC236}">
                    <a16:creationId xmlns:a16="http://schemas.microsoft.com/office/drawing/2014/main" id="{9AA82EF3-B9BB-48E7-B03A-16F77ED2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01" y="1366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4" name="Oval 50">
                <a:extLst>
                  <a:ext uri="{FF2B5EF4-FFF2-40B4-BE49-F238E27FC236}">
                    <a16:creationId xmlns:a16="http://schemas.microsoft.com/office/drawing/2014/main" id="{EB95C148-9F75-4C37-93E1-F39381E5E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5" y="143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5" name="Oval 51">
                <a:extLst>
                  <a:ext uri="{FF2B5EF4-FFF2-40B4-BE49-F238E27FC236}">
                    <a16:creationId xmlns:a16="http://schemas.microsoft.com/office/drawing/2014/main" id="{4B22A3E4-86F0-47F7-B290-A44EE0E6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70" y="1430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6" name="Oval 52">
                <a:extLst>
                  <a:ext uri="{FF2B5EF4-FFF2-40B4-BE49-F238E27FC236}">
                    <a16:creationId xmlns:a16="http://schemas.microsoft.com/office/drawing/2014/main" id="{2A8C8818-3654-47E0-925E-AAEF4B1C1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2" y="1326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7" name="Oval 53">
                <a:extLst>
                  <a:ext uri="{FF2B5EF4-FFF2-40B4-BE49-F238E27FC236}">
                    <a16:creationId xmlns:a16="http://schemas.microsoft.com/office/drawing/2014/main" id="{9D6D2861-0323-4E77-8CE6-D26F7FA0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56" y="1392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8" name="Oval 54">
                <a:extLst>
                  <a:ext uri="{FF2B5EF4-FFF2-40B4-BE49-F238E27FC236}">
                    <a16:creationId xmlns:a16="http://schemas.microsoft.com/office/drawing/2014/main" id="{CDE0AAC6-FE68-4E97-A0B4-DAC88AC1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97" y="1305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89" name="Oval 55">
                <a:extLst>
                  <a:ext uri="{FF2B5EF4-FFF2-40B4-BE49-F238E27FC236}">
                    <a16:creationId xmlns:a16="http://schemas.microsoft.com/office/drawing/2014/main" id="{111513BD-68CB-4A15-8B2E-221089277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84" y="125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0" name="Oval 56">
                <a:extLst>
                  <a:ext uri="{FF2B5EF4-FFF2-40B4-BE49-F238E27FC236}">
                    <a16:creationId xmlns:a16="http://schemas.microsoft.com/office/drawing/2014/main" id="{E4F160CC-527D-4D41-A330-1A6CFBD1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12" y="1238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1" name="Oval 57">
                <a:extLst>
                  <a:ext uri="{FF2B5EF4-FFF2-40B4-BE49-F238E27FC236}">
                    <a16:creationId xmlns:a16="http://schemas.microsoft.com/office/drawing/2014/main" id="{E0EF5494-9455-4038-A7CC-BC8369511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22" y="1259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2" name="Oval 58">
                <a:extLst>
                  <a:ext uri="{FF2B5EF4-FFF2-40B4-BE49-F238E27FC236}">
                    <a16:creationId xmlns:a16="http://schemas.microsoft.com/office/drawing/2014/main" id="{B31CF659-AAA9-422D-93C9-EA66BD58A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4" y="1347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3" name="Oval 59">
                <a:extLst>
                  <a:ext uri="{FF2B5EF4-FFF2-40B4-BE49-F238E27FC236}">
                    <a16:creationId xmlns:a16="http://schemas.microsoft.com/office/drawing/2014/main" id="{72A34619-DC7E-416D-B88F-806B170A1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7" y="1283"/>
                <a:ext cx="22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4" name="Oval 60">
                <a:extLst>
                  <a:ext uri="{FF2B5EF4-FFF2-40B4-BE49-F238E27FC236}">
                    <a16:creationId xmlns:a16="http://schemas.microsoft.com/office/drawing/2014/main" id="{8343F04D-CF35-4807-BC50-9E04BDA50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99" y="1233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5" name="Oval 61">
                <a:extLst>
                  <a:ext uri="{FF2B5EF4-FFF2-40B4-BE49-F238E27FC236}">
                    <a16:creationId xmlns:a16="http://schemas.microsoft.com/office/drawing/2014/main" id="{9D5C254F-82B5-4B1E-A71B-26700FCDD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2" y="1314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6" name="Oval 62">
                <a:extLst>
                  <a:ext uri="{FF2B5EF4-FFF2-40B4-BE49-F238E27FC236}">
                    <a16:creationId xmlns:a16="http://schemas.microsoft.com/office/drawing/2014/main" id="{29AF4AC0-32B8-4B5F-9C1E-186EB07F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0" y="1469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7" name="Oval 63">
                <a:extLst>
                  <a:ext uri="{FF2B5EF4-FFF2-40B4-BE49-F238E27FC236}">
                    <a16:creationId xmlns:a16="http://schemas.microsoft.com/office/drawing/2014/main" id="{A66E4C45-1BE0-4B83-8E48-C5365E85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4" y="1396"/>
                <a:ext cx="21" cy="18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8" name="Oval 64">
                <a:extLst>
                  <a:ext uri="{FF2B5EF4-FFF2-40B4-BE49-F238E27FC236}">
                    <a16:creationId xmlns:a16="http://schemas.microsoft.com/office/drawing/2014/main" id="{5FFE2851-3A90-44D6-A9B0-F1A6607E3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75" y="1469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199" name="Oval 65">
                <a:extLst>
                  <a:ext uri="{FF2B5EF4-FFF2-40B4-BE49-F238E27FC236}">
                    <a16:creationId xmlns:a16="http://schemas.microsoft.com/office/drawing/2014/main" id="{1C4FF63C-52E1-4E3B-A582-1B95EEC46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59" y="1473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0" name="Oval 66">
                <a:extLst>
                  <a:ext uri="{FF2B5EF4-FFF2-40B4-BE49-F238E27FC236}">
                    <a16:creationId xmlns:a16="http://schemas.microsoft.com/office/drawing/2014/main" id="{7DAD3179-BCC4-4DB6-8602-36A03C240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3" y="1492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1" name="Oval 67">
                <a:extLst>
                  <a:ext uri="{FF2B5EF4-FFF2-40B4-BE49-F238E27FC236}">
                    <a16:creationId xmlns:a16="http://schemas.microsoft.com/office/drawing/2014/main" id="{54989F00-9323-414E-8020-3B03DA48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5" y="122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2" name="Oval 68">
                <a:extLst>
                  <a:ext uri="{FF2B5EF4-FFF2-40B4-BE49-F238E27FC236}">
                    <a16:creationId xmlns:a16="http://schemas.microsoft.com/office/drawing/2014/main" id="{E393E06C-C2E3-44FB-BEE3-2139EF438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3" y="1426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3" name="Oval 69">
                <a:extLst>
                  <a:ext uri="{FF2B5EF4-FFF2-40B4-BE49-F238E27FC236}">
                    <a16:creationId xmlns:a16="http://schemas.microsoft.com/office/drawing/2014/main" id="{EE9C4B2E-DBF9-4700-9FDD-D4A24EE05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20" y="158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4" name="Oval 70">
                <a:extLst>
                  <a:ext uri="{FF2B5EF4-FFF2-40B4-BE49-F238E27FC236}">
                    <a16:creationId xmlns:a16="http://schemas.microsoft.com/office/drawing/2014/main" id="{9E4D5D54-CD32-4DC8-925E-286B95A0E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75" y="156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5" name="Oval 71">
                <a:extLst>
                  <a:ext uri="{FF2B5EF4-FFF2-40B4-BE49-F238E27FC236}">
                    <a16:creationId xmlns:a16="http://schemas.microsoft.com/office/drawing/2014/main" id="{F1EF495A-BD9B-4242-BF93-8E6EAE9DE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99" y="1485"/>
                <a:ext cx="22" cy="2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6" name="Oval 72">
                <a:extLst>
                  <a:ext uri="{FF2B5EF4-FFF2-40B4-BE49-F238E27FC236}">
                    <a16:creationId xmlns:a16="http://schemas.microsoft.com/office/drawing/2014/main" id="{5EE2C3FD-4D95-4F1D-81D4-1E39C8A08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41" y="1553"/>
                <a:ext cx="21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7" name="Oval 73">
                <a:extLst>
                  <a:ext uri="{FF2B5EF4-FFF2-40B4-BE49-F238E27FC236}">
                    <a16:creationId xmlns:a16="http://schemas.microsoft.com/office/drawing/2014/main" id="{5CBB9CDE-F7CE-4408-8306-D61AA8F8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04" y="1439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8" name="Oval 74">
                <a:extLst>
                  <a:ext uri="{FF2B5EF4-FFF2-40B4-BE49-F238E27FC236}">
                    <a16:creationId xmlns:a16="http://schemas.microsoft.com/office/drawing/2014/main" id="{297906D0-BDD4-468C-85F6-73F7757F0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90" y="1391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09" name="Oval 75">
                <a:extLst>
                  <a:ext uri="{FF2B5EF4-FFF2-40B4-BE49-F238E27FC236}">
                    <a16:creationId xmlns:a16="http://schemas.microsoft.com/office/drawing/2014/main" id="{BD5786EB-F49B-4098-A935-F810069D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06" y="1602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0" name="Oval 76">
                <a:extLst>
                  <a:ext uri="{FF2B5EF4-FFF2-40B4-BE49-F238E27FC236}">
                    <a16:creationId xmlns:a16="http://schemas.microsoft.com/office/drawing/2014/main" id="{3D9F158F-E1FC-49AB-A9D1-5E8E1D3EC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30" y="1393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1" name="Oval 77">
                <a:extLst>
                  <a:ext uri="{FF2B5EF4-FFF2-40B4-BE49-F238E27FC236}">
                    <a16:creationId xmlns:a16="http://schemas.microsoft.com/office/drawing/2014/main" id="{15A502E1-9104-4D9B-8C14-3CD39C22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4" y="1356"/>
                <a:ext cx="20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2" name="Oval 78">
                <a:extLst>
                  <a:ext uri="{FF2B5EF4-FFF2-40B4-BE49-F238E27FC236}">
                    <a16:creationId xmlns:a16="http://schemas.microsoft.com/office/drawing/2014/main" id="{E850DA1A-BF6A-42D8-8966-7FB990899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54" y="1419"/>
                <a:ext cx="21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3" name="Oval 79">
                <a:extLst>
                  <a:ext uri="{FF2B5EF4-FFF2-40B4-BE49-F238E27FC236}">
                    <a16:creationId xmlns:a16="http://schemas.microsoft.com/office/drawing/2014/main" id="{3CE6229E-A3CE-4476-A9B5-3912EB5E3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63" y="1598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4" name="Oval 80">
                <a:extLst>
                  <a:ext uri="{FF2B5EF4-FFF2-40B4-BE49-F238E27FC236}">
                    <a16:creationId xmlns:a16="http://schemas.microsoft.com/office/drawing/2014/main" id="{4878B3D3-16D5-4771-88C9-ADA909C46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94" y="1672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5" name="Oval 81">
                <a:extLst>
                  <a:ext uri="{FF2B5EF4-FFF2-40B4-BE49-F238E27FC236}">
                    <a16:creationId xmlns:a16="http://schemas.microsoft.com/office/drawing/2014/main" id="{FCC4028C-AC2E-40F0-A5DD-25FBD214C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20" y="1529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6" name="Oval 82">
                <a:extLst>
                  <a:ext uri="{FF2B5EF4-FFF2-40B4-BE49-F238E27FC236}">
                    <a16:creationId xmlns:a16="http://schemas.microsoft.com/office/drawing/2014/main" id="{86BE3FBE-4436-4594-83C5-FB9BAA607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74" y="1538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7" name="Oval 83">
                <a:extLst>
                  <a:ext uri="{FF2B5EF4-FFF2-40B4-BE49-F238E27FC236}">
                    <a16:creationId xmlns:a16="http://schemas.microsoft.com/office/drawing/2014/main" id="{915ECCF5-8353-4917-9DF9-277073296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40" y="1500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8" name="Oval 84">
                <a:extLst>
                  <a:ext uri="{FF2B5EF4-FFF2-40B4-BE49-F238E27FC236}">
                    <a16:creationId xmlns:a16="http://schemas.microsoft.com/office/drawing/2014/main" id="{69E28334-7CF6-4011-B639-9967E37E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54" y="1385"/>
                <a:ext cx="22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19" name="Oval 85">
                <a:extLst>
                  <a:ext uri="{FF2B5EF4-FFF2-40B4-BE49-F238E27FC236}">
                    <a16:creationId xmlns:a16="http://schemas.microsoft.com/office/drawing/2014/main" id="{A7A9A4CC-CABD-4860-A905-FC3942CCF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70" y="1464"/>
                <a:ext cx="20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0" name="Oval 86">
                <a:extLst>
                  <a:ext uri="{FF2B5EF4-FFF2-40B4-BE49-F238E27FC236}">
                    <a16:creationId xmlns:a16="http://schemas.microsoft.com/office/drawing/2014/main" id="{FA8A7738-1E07-437E-8F4B-6F6E3B0C2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02" y="1546"/>
                <a:ext cx="21" cy="2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1" name="Oval 87">
                <a:extLst>
                  <a:ext uri="{FF2B5EF4-FFF2-40B4-BE49-F238E27FC236}">
                    <a16:creationId xmlns:a16="http://schemas.microsoft.com/office/drawing/2014/main" id="{BFB8BA8A-E840-4D87-8D9C-64F1B849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5" y="162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2" name="Oval 88">
                <a:extLst>
                  <a:ext uri="{FF2B5EF4-FFF2-40B4-BE49-F238E27FC236}">
                    <a16:creationId xmlns:a16="http://schemas.microsoft.com/office/drawing/2014/main" id="{F8D17627-8C05-4EA7-999C-87EE1EBFD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20" y="1653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3" name="Oval 89">
                <a:extLst>
                  <a:ext uri="{FF2B5EF4-FFF2-40B4-BE49-F238E27FC236}">
                    <a16:creationId xmlns:a16="http://schemas.microsoft.com/office/drawing/2014/main" id="{F6FF3A20-D6AF-421E-BF89-970B0CE52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93" y="1315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4" name="Oval 90">
                <a:extLst>
                  <a:ext uri="{FF2B5EF4-FFF2-40B4-BE49-F238E27FC236}">
                    <a16:creationId xmlns:a16="http://schemas.microsoft.com/office/drawing/2014/main" id="{1C6CEB09-44D9-4645-9D34-02CD24BDB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43" y="1400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5" name="Oval 91">
                <a:extLst>
                  <a:ext uri="{FF2B5EF4-FFF2-40B4-BE49-F238E27FC236}">
                    <a16:creationId xmlns:a16="http://schemas.microsoft.com/office/drawing/2014/main" id="{F9B4CD4A-6052-40B0-AEBB-9FC6E8EF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35" y="140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6" name="Oval 92">
                <a:extLst>
                  <a:ext uri="{FF2B5EF4-FFF2-40B4-BE49-F238E27FC236}">
                    <a16:creationId xmlns:a16="http://schemas.microsoft.com/office/drawing/2014/main" id="{275D2C4B-180B-4E47-AC42-8D7524B96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65" y="167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7" name="Oval 93">
                <a:extLst>
                  <a:ext uri="{FF2B5EF4-FFF2-40B4-BE49-F238E27FC236}">
                    <a16:creationId xmlns:a16="http://schemas.microsoft.com/office/drawing/2014/main" id="{92101FD2-D170-4463-970E-31A38ADD4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5" y="1274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8" name="Oval 94">
                <a:extLst>
                  <a:ext uri="{FF2B5EF4-FFF2-40B4-BE49-F238E27FC236}">
                    <a16:creationId xmlns:a16="http://schemas.microsoft.com/office/drawing/2014/main" id="{03F77CDD-982B-40BB-9C9E-80C98BDCA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08" y="1529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29" name="Oval 95">
                <a:extLst>
                  <a:ext uri="{FF2B5EF4-FFF2-40B4-BE49-F238E27FC236}">
                    <a16:creationId xmlns:a16="http://schemas.microsoft.com/office/drawing/2014/main" id="{8D0B5027-8887-4217-AC76-ACC39BF38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50" y="1542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0" name="Oval 96">
                <a:extLst>
                  <a:ext uri="{FF2B5EF4-FFF2-40B4-BE49-F238E27FC236}">
                    <a16:creationId xmlns:a16="http://schemas.microsoft.com/office/drawing/2014/main" id="{CE67C7C1-F176-4B8E-AC4A-62F8CDBCB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05" y="1486"/>
                <a:ext cx="22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1" name="Oval 97">
                <a:extLst>
                  <a:ext uri="{FF2B5EF4-FFF2-40B4-BE49-F238E27FC236}">
                    <a16:creationId xmlns:a16="http://schemas.microsoft.com/office/drawing/2014/main" id="{E1F5EA18-E8F5-4894-9376-CAE4C3150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36" y="1504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2" name="Oval 98">
                <a:extLst>
                  <a:ext uri="{FF2B5EF4-FFF2-40B4-BE49-F238E27FC236}">
                    <a16:creationId xmlns:a16="http://schemas.microsoft.com/office/drawing/2014/main" id="{FDAA8346-A04D-48D4-852F-1C1552DF5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02" y="1535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3" name="Oval 99">
                <a:extLst>
                  <a:ext uri="{FF2B5EF4-FFF2-40B4-BE49-F238E27FC236}">
                    <a16:creationId xmlns:a16="http://schemas.microsoft.com/office/drawing/2014/main" id="{4A770520-0099-48CF-80A0-A11414A5E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74" y="1487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4" name="Oval 100">
                <a:extLst>
                  <a:ext uri="{FF2B5EF4-FFF2-40B4-BE49-F238E27FC236}">
                    <a16:creationId xmlns:a16="http://schemas.microsoft.com/office/drawing/2014/main" id="{74526932-C8FD-4712-B9F0-79D26B39D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95" y="149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5" name="Oval 101">
                <a:extLst>
                  <a:ext uri="{FF2B5EF4-FFF2-40B4-BE49-F238E27FC236}">
                    <a16:creationId xmlns:a16="http://schemas.microsoft.com/office/drawing/2014/main" id="{5E6E44AA-C6DC-4D0E-8D80-D298BC34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95" y="150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6" name="Oval 102">
                <a:extLst>
                  <a:ext uri="{FF2B5EF4-FFF2-40B4-BE49-F238E27FC236}">
                    <a16:creationId xmlns:a16="http://schemas.microsoft.com/office/drawing/2014/main" id="{ABB3BAB8-6F85-4BC0-BDBA-49DF85B34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48" y="1515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7" name="Oval 103">
                <a:extLst>
                  <a:ext uri="{FF2B5EF4-FFF2-40B4-BE49-F238E27FC236}">
                    <a16:creationId xmlns:a16="http://schemas.microsoft.com/office/drawing/2014/main" id="{6FC1297C-3184-40D5-9F43-17064605A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71" y="150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8" name="Oval 104">
                <a:extLst>
                  <a:ext uri="{FF2B5EF4-FFF2-40B4-BE49-F238E27FC236}">
                    <a16:creationId xmlns:a16="http://schemas.microsoft.com/office/drawing/2014/main" id="{2294E0FB-228E-47CE-B368-F8B27C459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00" y="1550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39" name="Oval 105">
                <a:extLst>
                  <a:ext uri="{FF2B5EF4-FFF2-40B4-BE49-F238E27FC236}">
                    <a16:creationId xmlns:a16="http://schemas.microsoft.com/office/drawing/2014/main" id="{B5F53B03-2878-45AE-AE02-BEF09F14D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66" y="1518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40" name="Oval 106">
                <a:extLst>
                  <a:ext uri="{FF2B5EF4-FFF2-40B4-BE49-F238E27FC236}">
                    <a16:creationId xmlns:a16="http://schemas.microsoft.com/office/drawing/2014/main" id="{6F855783-BE9E-4F86-85AD-EA9EAE2D7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26" y="1513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41" name="Oval 107">
                <a:extLst>
                  <a:ext uri="{FF2B5EF4-FFF2-40B4-BE49-F238E27FC236}">
                    <a16:creationId xmlns:a16="http://schemas.microsoft.com/office/drawing/2014/main" id="{58FDC0D6-C78E-4182-AECF-A0D5D2B95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84" y="1646"/>
                <a:ext cx="21" cy="2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7242" name="Oval 108">
                <a:extLst>
                  <a:ext uri="{FF2B5EF4-FFF2-40B4-BE49-F238E27FC236}">
                    <a16:creationId xmlns:a16="http://schemas.microsoft.com/office/drawing/2014/main" id="{AF0974DF-119F-461B-8785-2DEC6B0BE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77" y="1701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</p:grpSp>
      <p:sp>
        <p:nvSpPr>
          <p:cNvPr id="7174" name="Text Box 109">
            <a:extLst>
              <a:ext uri="{FF2B5EF4-FFF2-40B4-BE49-F238E27FC236}">
                <a16:creationId xmlns:a16="http://schemas.microsoft.com/office/drawing/2014/main" id="{347BA60F-0C89-4E75-BF15-534CE840B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641" y="836755"/>
            <a:ext cx="47244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uk-UA" sz="2400" b="1" dirty="0">
                <a:latin typeface="Times New Roman" panose="02020603050405020304" pitchFamily="18" charset="0"/>
              </a:rPr>
              <a:t>Основна ідея:</a:t>
            </a:r>
          </a:p>
          <a:p>
            <a:pPr lvl="1" eaLnBrk="1" hangingPunct="1">
              <a:spcBef>
                <a:spcPct val="20000"/>
              </a:spcBef>
            </a:pPr>
            <a:r>
              <a:rPr lang="ru-RU" altLang="uk-UA" sz="2400" dirty="0">
                <a:latin typeface="Times New Roman" panose="02020603050405020304" pitchFamily="18" charset="0"/>
              </a:rPr>
              <a:t>Кластери - це щільні області в просторі даних, розділені областями з меншою щільністю об'єктів</a:t>
            </a:r>
            <a:endParaRPr lang="en-US" altLang="uk-UA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CE411C5-9D92-411E-80F9-965FF1B5B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848600" cy="1600200"/>
          </a:xfrm>
        </p:spPr>
        <p:txBody>
          <a:bodyPr/>
          <a:lstStyle/>
          <a:p>
            <a:pPr eaLnBrk="1" hangingPunct="1"/>
            <a:r>
              <a:rPr lang="ru-RU" altLang="uk-UA" sz="3200" dirty="0"/>
              <a:t>DBSCAN: Просторова кластеризація даних з шумом на основі щільності</a:t>
            </a:r>
            <a:endParaRPr lang="en-US" altLang="uk-UA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0912790-F282-45F8-9E1C-CFEE66D57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286000"/>
            <a:ext cx="75438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uk-UA" sz="2400" dirty="0"/>
              <a:t>Запропоновано Естером, Крігелем, Сандером та Сюєм (KDD96)</a:t>
            </a:r>
          </a:p>
          <a:p>
            <a:pPr eaLnBrk="1" hangingPunct="1"/>
            <a:r>
              <a:rPr lang="ru-RU" altLang="uk-UA" sz="2400" dirty="0"/>
              <a:t>Ґрунтується на понятті кластера, що базується на щільності: Кластер визначається як максимальна множина точок, пов'язаних щільністю.</a:t>
            </a:r>
          </a:p>
          <a:p>
            <a:pPr eaLnBrk="1" hangingPunct="1"/>
            <a:r>
              <a:rPr lang="ru-RU" altLang="uk-UA" sz="2400" dirty="0"/>
              <a:t>Виявляє кластери довільної форми у просторових базах даних із шумом</a:t>
            </a:r>
            <a:endParaRPr lang="en-US" altLang="uk-UA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E180AA-D727-410A-9777-F300C4F13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/>
          <a:lstStyle/>
          <a:p>
            <a:pPr eaLnBrk="1" hangingPunct="1"/>
            <a:r>
              <a:rPr lang="uk-UA" altLang="uk-UA" sz="2800" dirty="0"/>
              <a:t>Базовий концепт</a:t>
            </a:r>
            <a:endParaRPr lang="en-US" altLang="uk-UA" sz="2800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AC63FC0-9CA0-4CE5-99D0-0D680AD3D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991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uk-UA" sz="2800" dirty="0"/>
              <a:t>Основна ідея</a:t>
            </a:r>
            <a:endParaRPr lang="en-US" altLang="uk-UA" sz="2800" dirty="0"/>
          </a:p>
          <a:p>
            <a:pPr lvl="1" eaLnBrk="1" hangingPunct="1"/>
            <a:r>
              <a:rPr lang="uk-UA" altLang="uk-UA" sz="2800" dirty="0"/>
              <a:t>Для кожної корневої точки кластера, локальна щільність точок вища за певний поріг</a:t>
            </a:r>
            <a:endParaRPr lang="en-US" altLang="uk-UA" sz="2800" dirty="0"/>
          </a:p>
          <a:p>
            <a:pPr eaLnBrk="1" hangingPunct="1"/>
            <a:r>
              <a:rPr lang="uk-UA" altLang="uk-UA" sz="2800" dirty="0"/>
              <a:t>Принцип визначення локальної щільності у </a:t>
            </a:r>
            <a:r>
              <a:rPr lang="en-AU" altLang="uk-UA" sz="2800" dirty="0" err="1"/>
              <a:t>Dbscan</a:t>
            </a:r>
            <a:endParaRPr lang="en-US" altLang="uk-UA" sz="2800" dirty="0"/>
          </a:p>
          <a:p>
            <a:pPr lvl="1" eaLnBrk="1" hangingPunct="1"/>
            <a:r>
              <a:rPr lang="en-US" altLang="uk-UA" sz="2800" b="0" i="1" dirty="0">
                <a:latin typeface="Symbol" panose="05050102010706020507" pitchFamily="18" charset="2"/>
              </a:rPr>
              <a:t>e </a:t>
            </a:r>
            <a:r>
              <a:rPr lang="en-US" altLang="uk-UA" sz="2800" dirty="0"/>
              <a:t>–</a:t>
            </a:r>
            <a:r>
              <a:rPr lang="en-US" altLang="uk-UA" sz="2800" i="1" dirty="0"/>
              <a:t> </a:t>
            </a:r>
            <a:r>
              <a:rPr lang="uk-UA" altLang="uk-UA" sz="2800" dirty="0"/>
              <a:t>радіус околу точки </a:t>
            </a:r>
            <a:r>
              <a:rPr lang="en-US" altLang="uk-UA" sz="2800" dirty="0"/>
              <a:t>p:</a:t>
            </a:r>
            <a:br>
              <a:rPr lang="en-US" altLang="uk-UA" sz="2800" dirty="0"/>
            </a:br>
            <a:r>
              <a:rPr lang="en-US" altLang="uk-UA" sz="2800" i="1" dirty="0"/>
              <a:t>N</a:t>
            </a:r>
            <a:r>
              <a:rPr lang="en-US" altLang="uk-UA" sz="2800" i="1" baseline="-25000" dirty="0">
                <a:latin typeface="Symbol" panose="05050102010706020507" pitchFamily="18" charset="2"/>
              </a:rPr>
              <a:t>e</a:t>
            </a:r>
            <a:r>
              <a:rPr lang="en-US" altLang="uk-UA" sz="2800" baseline="-25000" dirty="0"/>
              <a:t> </a:t>
            </a:r>
            <a:r>
              <a:rPr lang="en-US" altLang="uk-UA" sz="2800" dirty="0"/>
              <a:t>(</a:t>
            </a:r>
            <a:r>
              <a:rPr lang="en-US" altLang="uk-UA" sz="2800" i="1" dirty="0"/>
              <a:t>p</a:t>
            </a:r>
            <a:r>
              <a:rPr lang="en-US" altLang="uk-UA" sz="2800" dirty="0"/>
              <a:t>) := {</a:t>
            </a:r>
            <a:r>
              <a:rPr lang="en-US" altLang="uk-UA" sz="2800" i="1" dirty="0"/>
              <a:t>q</a:t>
            </a:r>
            <a:r>
              <a:rPr lang="en-US" altLang="uk-UA" sz="2800" dirty="0"/>
              <a:t> </a:t>
            </a:r>
            <a:r>
              <a:rPr lang="uk-UA" altLang="uk-UA" sz="2800" dirty="0"/>
              <a:t>у множині </a:t>
            </a:r>
            <a:r>
              <a:rPr lang="en-US" altLang="uk-UA" sz="2800" i="1" dirty="0"/>
              <a:t>D</a:t>
            </a:r>
            <a:r>
              <a:rPr lang="en-US" altLang="uk-UA" sz="2800" dirty="0"/>
              <a:t> | </a:t>
            </a:r>
            <a:r>
              <a:rPr lang="en-US" altLang="uk-UA" sz="2800" i="1" dirty="0"/>
              <a:t>d</a:t>
            </a:r>
            <a:r>
              <a:rPr lang="en-US" altLang="uk-UA" sz="2800" dirty="0"/>
              <a:t>(</a:t>
            </a:r>
            <a:r>
              <a:rPr lang="en-US" altLang="uk-UA" sz="2800" i="1" dirty="0"/>
              <a:t>p</a:t>
            </a:r>
            <a:r>
              <a:rPr lang="en-US" altLang="uk-UA" sz="2800" dirty="0"/>
              <a:t>, </a:t>
            </a:r>
            <a:r>
              <a:rPr lang="en-US" altLang="uk-UA" sz="2800" i="1" dirty="0"/>
              <a:t>q</a:t>
            </a:r>
            <a:r>
              <a:rPr lang="en-US" altLang="uk-UA" sz="2800" dirty="0"/>
              <a:t>) </a:t>
            </a:r>
            <a:r>
              <a:rPr lang="en-US" altLang="uk-UA" sz="2800" dirty="0">
                <a:sym typeface="Symbol" panose="05050102010706020507" pitchFamily="18" charset="2"/>
              </a:rPr>
              <a:t></a:t>
            </a:r>
            <a:r>
              <a:rPr lang="en-US" altLang="uk-UA" sz="2800" dirty="0"/>
              <a:t> </a:t>
            </a:r>
            <a:r>
              <a:rPr lang="en-US" altLang="uk-UA" sz="2800" dirty="0">
                <a:latin typeface="Symbol" panose="05050102010706020507" pitchFamily="18" charset="2"/>
              </a:rPr>
              <a:t>e</a:t>
            </a:r>
            <a:r>
              <a:rPr lang="en-US" altLang="uk-UA" sz="2800" dirty="0"/>
              <a:t>}</a:t>
            </a:r>
          </a:p>
          <a:p>
            <a:pPr lvl="1" eaLnBrk="1" hangingPunct="1"/>
            <a:r>
              <a:rPr lang="en-US" altLang="uk-UA" sz="2800" b="0" i="1" dirty="0" err="1"/>
              <a:t>MinPts</a:t>
            </a:r>
            <a:r>
              <a:rPr lang="en-US" altLang="uk-UA" sz="2800" b="0" i="1" dirty="0"/>
              <a:t> </a:t>
            </a:r>
            <a:r>
              <a:rPr lang="en-US" altLang="uk-UA" sz="2800" dirty="0"/>
              <a:t>– </a:t>
            </a:r>
            <a:r>
              <a:rPr lang="uk-UA" altLang="uk-UA" sz="2800" dirty="0"/>
              <a:t>певний поріг кількості точок у</a:t>
            </a:r>
            <a:r>
              <a:rPr lang="en-US" altLang="uk-UA" sz="2800" dirty="0"/>
              <a:t> </a:t>
            </a:r>
            <a:r>
              <a:rPr lang="en-US" altLang="uk-UA" sz="2800" i="1" dirty="0"/>
              <a:t>N</a:t>
            </a:r>
            <a:r>
              <a:rPr lang="en-US" altLang="uk-UA" sz="2800" dirty="0"/>
              <a:t>(</a:t>
            </a:r>
            <a:r>
              <a:rPr lang="en-US" altLang="uk-UA" sz="2800" i="1" dirty="0"/>
              <a:t>p</a:t>
            </a:r>
            <a:r>
              <a:rPr lang="en-US" altLang="uk-UA" sz="28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EED1D47C-D95F-4C21-BE4C-A82A15183A3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0680420"/>
              </p:ext>
            </p:extLst>
          </p:nvPr>
        </p:nvGraphicFramePr>
        <p:xfrm>
          <a:off x="1813795" y="707636"/>
          <a:ext cx="381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1460500" imgH="228600" progId="Equation.3">
                  <p:embed/>
                </p:oleObj>
              </mc:Choice>
              <mc:Fallback>
                <p:oleObj name="Equation" r:id="rId4" imgW="14605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795" y="707636"/>
                        <a:ext cx="381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CEFC50F-2F53-41E7-9505-9918924B4B4B}"/>
              </a:ext>
            </a:extLst>
          </p:cNvPr>
          <p:cNvGrpSpPr/>
          <p:nvPr/>
        </p:nvGrpSpPr>
        <p:grpSpPr>
          <a:xfrm>
            <a:off x="2209800" y="1869967"/>
            <a:ext cx="5562600" cy="3973286"/>
            <a:chOff x="2667000" y="3886200"/>
            <a:chExt cx="2133600" cy="1524000"/>
          </a:xfrm>
        </p:grpSpPr>
        <p:sp>
          <p:nvSpPr>
            <p:cNvPr id="138244" name="Line 4">
              <a:extLst>
                <a:ext uri="{FF2B5EF4-FFF2-40B4-BE49-F238E27FC236}">
                  <a16:creationId xmlns:a16="http://schemas.microsoft.com/office/drawing/2014/main" id="{8B651CC7-5138-403C-B064-58505355A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648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138245" name="Oval 5">
              <a:extLst>
                <a:ext uri="{FF2B5EF4-FFF2-40B4-BE49-F238E27FC236}">
                  <a16:creationId xmlns:a16="http://schemas.microsoft.com/office/drawing/2014/main" id="{D9C9D945-0975-4704-8FB8-4476335C3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962400"/>
              <a:ext cx="1447800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38246" name="Oval 6">
              <a:extLst>
                <a:ext uri="{FF2B5EF4-FFF2-40B4-BE49-F238E27FC236}">
                  <a16:creationId xmlns:a16="http://schemas.microsoft.com/office/drawing/2014/main" id="{FA3A2E83-A4E9-45C8-A5D0-1A072896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6200"/>
              <a:ext cx="1447800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9223" name="Oval 7">
              <a:extLst>
                <a:ext uri="{FF2B5EF4-FFF2-40B4-BE49-F238E27FC236}">
                  <a16:creationId xmlns:a16="http://schemas.microsoft.com/office/drawing/2014/main" id="{187DDDDA-1B94-48A5-9BC2-428781169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572000"/>
              <a:ext cx="228600" cy="228600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uk-UA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224" name="Oval 8">
              <a:extLst>
                <a:ext uri="{FF2B5EF4-FFF2-40B4-BE49-F238E27FC236}">
                  <a16:creationId xmlns:a16="http://schemas.microsoft.com/office/drawing/2014/main" id="{9B5EAFD4-FDA9-4FC8-BB52-C51BCA0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724400"/>
              <a:ext cx="228600" cy="228600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9EEE40D8-8E00-46BE-AA46-987D0006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876800"/>
              <a:ext cx="228600" cy="228600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19FD094B-BECE-4BB2-89A4-8078EA6A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uk-UA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38251" name="Line 11">
              <a:extLst>
                <a:ext uri="{FF2B5EF4-FFF2-40B4-BE49-F238E27FC236}">
                  <a16:creationId xmlns:a16="http://schemas.microsoft.com/office/drawing/2014/main" id="{F753765A-94CE-4CBC-A541-19CDA646B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138252" name="Text Box 12">
              <a:extLst>
                <a:ext uri="{FF2B5EF4-FFF2-40B4-BE49-F238E27FC236}">
                  <a16:creationId xmlns:a16="http://schemas.microsoft.com/office/drawing/2014/main" id="{81891306-1D73-4CA8-A7D3-E555E42CE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1" y="4267200"/>
              <a:ext cx="31432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uk-UA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EF603A43-E69A-4C90-BCE1-BB1386668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876" y="4267200"/>
              <a:ext cx="31432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uk-UA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9230" name="Text Box 14">
            <a:extLst>
              <a:ext uri="{FF2B5EF4-FFF2-40B4-BE49-F238E27FC236}">
                <a16:creationId xmlns:a16="http://schemas.microsoft.com/office/drawing/2014/main" id="{E0BFAA0E-6A1F-4B28-8A3C-5FE076B22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6" y="3954463"/>
            <a:ext cx="3178175" cy="457200"/>
          </a:xfrm>
          <a:prstGeom prst="rect">
            <a:avLst/>
          </a:prstGeom>
          <a:noFill/>
          <a:ln>
            <a:noFill/>
          </a:ln>
          <a:effectLst>
            <a:outerShdw dist="56796" dir="123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uk-UA" altLang="uk-UA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669DD1-8504-4075-94F0-C8A6C5F9B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uk-UA" dirty="0" err="1"/>
              <a:t>Dbscan</a:t>
            </a:r>
            <a:r>
              <a:rPr lang="en-US" altLang="uk-UA" dirty="0"/>
              <a:t> </a:t>
            </a:r>
            <a:r>
              <a:rPr lang="uk-UA" altLang="uk-UA" dirty="0"/>
              <a:t>позначення</a:t>
            </a:r>
            <a:endParaRPr lang="en-US" altLang="uk-UA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B48AA4A-93C6-42ED-955E-CED218C8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08" y="994225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uk-UA" sz="3200" dirty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1,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MinPts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E59821-19CD-4B76-B411-D1EB963EFA34}"/>
              </a:ext>
            </a:extLst>
          </p:cNvPr>
          <p:cNvGrpSpPr/>
          <p:nvPr/>
        </p:nvGrpSpPr>
        <p:grpSpPr>
          <a:xfrm>
            <a:off x="914400" y="2057400"/>
            <a:ext cx="7848820" cy="3581400"/>
            <a:chOff x="938215" y="1371600"/>
            <a:chExt cx="6011862" cy="2743200"/>
          </a:xfrm>
        </p:grpSpPr>
        <p:sp>
          <p:nvSpPr>
            <p:cNvPr id="11269" name="Oval 5">
              <a:extLst>
                <a:ext uri="{FF2B5EF4-FFF2-40B4-BE49-F238E27FC236}">
                  <a16:creationId xmlns:a16="http://schemas.microsoft.com/office/drawing/2014/main" id="{D0FC15FD-96CE-4B6C-9D29-10377938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2244726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0" name="Oval 6">
              <a:extLst>
                <a:ext uri="{FF2B5EF4-FFF2-40B4-BE49-F238E27FC236}">
                  <a16:creationId xmlns:a16="http://schemas.microsoft.com/office/drawing/2014/main" id="{A5EEC9BC-4027-49A6-B1B9-1259F098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589" y="2555876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1" name="Oval 7">
              <a:extLst>
                <a:ext uri="{FF2B5EF4-FFF2-40B4-BE49-F238E27FC236}">
                  <a16:creationId xmlns:a16="http://schemas.microsoft.com/office/drawing/2014/main" id="{0F057402-C4F4-41E8-B815-A0A834B20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2617789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2" name="Oval 8">
              <a:extLst>
                <a:ext uri="{FF2B5EF4-FFF2-40B4-BE49-F238E27FC236}">
                  <a16:creationId xmlns:a16="http://schemas.microsoft.com/office/drawing/2014/main" id="{1FFE760A-4A21-4A24-962E-261BB2FB8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244726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3" name="Oval 9">
              <a:extLst>
                <a:ext uri="{FF2B5EF4-FFF2-40B4-BE49-F238E27FC236}">
                  <a16:creationId xmlns:a16="http://schemas.microsoft.com/office/drawing/2014/main" id="{CC6F6DF6-661D-4163-B268-02FE936B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2805114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4" name="Oval 10">
              <a:extLst>
                <a:ext uri="{FF2B5EF4-FFF2-40B4-BE49-F238E27FC236}">
                  <a16:creationId xmlns:a16="http://schemas.microsoft.com/office/drawing/2014/main" id="{EEE081F3-31CE-4A79-9950-E7254CCB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2868614"/>
              <a:ext cx="196850" cy="1857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5" name="Oval 11">
              <a:extLst>
                <a:ext uri="{FF2B5EF4-FFF2-40B4-BE49-F238E27FC236}">
                  <a16:creationId xmlns:a16="http://schemas.microsoft.com/office/drawing/2014/main" id="{771BD84D-73DE-44DF-8B74-28E023B8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3054351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6" name="Oval 12">
              <a:extLst>
                <a:ext uri="{FF2B5EF4-FFF2-40B4-BE49-F238E27FC236}">
                  <a16:creationId xmlns:a16="http://schemas.microsoft.com/office/drawing/2014/main" id="{258B82B1-92ED-495A-AB71-B22F6010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025" y="3367089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7" name="Oval 13">
              <a:extLst>
                <a:ext uri="{FF2B5EF4-FFF2-40B4-BE49-F238E27FC236}">
                  <a16:creationId xmlns:a16="http://schemas.microsoft.com/office/drawing/2014/main" id="{4C6850B1-0658-4E93-A345-C6E5B9A9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9" y="3554414"/>
              <a:ext cx="198437" cy="1857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8" name="Oval 14">
              <a:extLst>
                <a:ext uri="{FF2B5EF4-FFF2-40B4-BE49-F238E27FC236}">
                  <a16:creationId xmlns:a16="http://schemas.microsoft.com/office/drawing/2014/main" id="{0ECEDD41-8E2B-4F70-BFDC-DBFD2799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3803650"/>
              <a:ext cx="198438" cy="18573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79" name="Oval 15">
              <a:extLst>
                <a:ext uri="{FF2B5EF4-FFF2-40B4-BE49-F238E27FC236}">
                  <a16:creationId xmlns:a16="http://schemas.microsoft.com/office/drawing/2014/main" id="{C33285C2-A1B1-4BAB-8A0C-9F18BE5D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241676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0" name="Oval 16">
              <a:extLst>
                <a:ext uri="{FF2B5EF4-FFF2-40B4-BE49-F238E27FC236}">
                  <a16:creationId xmlns:a16="http://schemas.microsoft.com/office/drawing/2014/main" id="{F777760E-93C8-4060-8B3B-664F5FE6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975" y="1497014"/>
              <a:ext cx="198438" cy="1857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1" name="Oval 17">
              <a:extLst>
                <a:ext uri="{FF2B5EF4-FFF2-40B4-BE49-F238E27FC236}">
                  <a16:creationId xmlns:a16="http://schemas.microsoft.com/office/drawing/2014/main" id="{C6FE3BEE-26CD-4BF4-9E12-36295AED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739" y="2244726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2" name="Oval 18">
              <a:extLst>
                <a:ext uri="{FF2B5EF4-FFF2-40B4-BE49-F238E27FC236}">
                  <a16:creationId xmlns:a16="http://schemas.microsoft.com/office/drawing/2014/main" id="{F33D3F46-261B-4775-8296-165349DA2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888" y="2493964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3" name="Oval 19">
              <a:extLst>
                <a:ext uri="{FF2B5EF4-FFF2-40B4-BE49-F238E27FC236}">
                  <a16:creationId xmlns:a16="http://schemas.microsoft.com/office/drawing/2014/main" id="{94412BF7-82C6-4348-BEF5-899F203A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4" y="2617789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4" name="Oval 20">
              <a:extLst>
                <a:ext uri="{FF2B5EF4-FFF2-40B4-BE49-F238E27FC236}">
                  <a16:creationId xmlns:a16="http://schemas.microsoft.com/office/drawing/2014/main" id="{41B48C8B-9285-4C97-9DAD-B0BF813B7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025" y="2306639"/>
              <a:ext cx="198438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5" name="Oval 21">
              <a:extLst>
                <a:ext uri="{FF2B5EF4-FFF2-40B4-BE49-F238E27FC236}">
                  <a16:creationId xmlns:a16="http://schemas.microsoft.com/office/drawing/2014/main" id="{ECC99088-FEA4-4087-8B91-37E73115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739" y="2743201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6" name="Rectangle 22">
              <a:extLst>
                <a:ext uri="{FF2B5EF4-FFF2-40B4-BE49-F238E27FC236}">
                  <a16:creationId xmlns:a16="http://schemas.microsoft.com/office/drawing/2014/main" id="{122AB2C0-448A-4DD9-87BC-D34F75CB8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1371600"/>
              <a:ext cx="3359150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7" name="Oval 23">
              <a:extLst>
                <a:ext uri="{FF2B5EF4-FFF2-40B4-BE49-F238E27FC236}">
                  <a16:creationId xmlns:a16="http://schemas.microsoft.com/office/drawing/2014/main" id="{A13A21DE-A92A-41B4-A1A6-EB925D377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6" y="1995489"/>
              <a:ext cx="790575" cy="809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8" name="Oval 24">
              <a:extLst>
                <a:ext uri="{FF2B5EF4-FFF2-40B4-BE49-F238E27FC236}">
                  <a16:creationId xmlns:a16="http://schemas.microsoft.com/office/drawing/2014/main" id="{33B3EAD3-C294-4BED-9FD1-AA9E97D6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4" y="2743201"/>
              <a:ext cx="790575" cy="811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89" name="Oval 25">
              <a:extLst>
                <a:ext uri="{FF2B5EF4-FFF2-40B4-BE49-F238E27FC236}">
                  <a16:creationId xmlns:a16="http://schemas.microsoft.com/office/drawing/2014/main" id="{C24460F2-3CF1-4DA2-8E1A-B41BC0C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6" y="1371601"/>
              <a:ext cx="790575" cy="811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90" name="AutoShape 26">
              <a:extLst>
                <a:ext uri="{FF2B5EF4-FFF2-40B4-BE49-F238E27FC236}">
                  <a16:creationId xmlns:a16="http://schemas.microsoft.com/office/drawing/2014/main" id="{1988EB21-EB9C-43D0-8CDB-A8D70E03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6" y="3060701"/>
              <a:ext cx="1577974" cy="461665"/>
            </a:xfrm>
            <a:prstGeom prst="borderCallout1">
              <a:avLst>
                <a:gd name="adj1" fmla="val 48815"/>
                <a:gd name="adj2" fmla="val 99892"/>
                <a:gd name="adj3" fmla="val 22183"/>
                <a:gd name="adj4" fmla="val 1379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Корневий</a:t>
              </a:r>
              <a:endPara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91" name="AutoShape 27">
              <a:extLst>
                <a:ext uri="{FF2B5EF4-FFF2-40B4-BE49-F238E27FC236}">
                  <a16:creationId xmlns:a16="http://schemas.microsoft.com/office/drawing/2014/main" id="{FA85ACEE-2AD3-49B8-BAC2-68BF854E8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15" y="2279651"/>
              <a:ext cx="1804985" cy="461665"/>
            </a:xfrm>
            <a:prstGeom prst="borderCallout1">
              <a:avLst>
                <a:gd name="adj1" fmla="val 59239"/>
                <a:gd name="adj2" fmla="val 96719"/>
                <a:gd name="adj3" fmla="val 21575"/>
                <a:gd name="adj4" fmla="val 13130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Граничний</a:t>
              </a:r>
              <a:endPara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92" name="AutoShape 28">
              <a:extLst>
                <a:ext uri="{FF2B5EF4-FFF2-40B4-BE49-F238E27FC236}">
                  <a16:creationId xmlns:a16="http://schemas.microsoft.com/office/drawing/2014/main" id="{173CBA41-23E2-483D-BED9-66744FDA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726" y="1497014"/>
              <a:ext cx="1276351" cy="369332"/>
            </a:xfrm>
            <a:prstGeom prst="borderCallout1">
              <a:avLst>
                <a:gd name="adj1" fmla="val 24491"/>
                <a:gd name="adj2" fmla="val -6435"/>
                <a:gd name="adj3" fmla="val 21431"/>
                <a:gd name="adj4" fmla="val -74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Аутсайдер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93" name="Oval 29">
              <a:extLst>
                <a:ext uri="{FF2B5EF4-FFF2-40B4-BE49-F238E27FC236}">
                  <a16:creationId xmlns:a16="http://schemas.microsoft.com/office/drawing/2014/main" id="{AF86D5D5-5128-43A5-94F7-9CEDB390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4" y="3490914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294" name="Oval 30">
              <a:extLst>
                <a:ext uri="{FF2B5EF4-FFF2-40B4-BE49-F238E27FC236}">
                  <a16:creationId xmlns:a16="http://schemas.microsoft.com/office/drawing/2014/main" id="{C6D9CC39-082D-4F0C-A235-D702C433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4" y="2297113"/>
              <a:ext cx="790575" cy="811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3B600461-216A-482A-AD4C-0874393A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978" y="1981200"/>
            <a:ext cx="1828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2400" dirty="0" err="1"/>
              <a:t>Minpts</a:t>
            </a:r>
            <a:r>
              <a:rPr lang="en-US" altLang="uk-UA" sz="2400" dirty="0"/>
              <a:t> =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uk-UA" sz="2400" dirty="0">
                <a:cs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uk-UA" sz="2400" dirty="0"/>
              <a:t>=</a:t>
            </a:r>
            <a:r>
              <a:rPr lang="uk-UA" altLang="uk-UA" sz="2400" dirty="0"/>
              <a:t>1</a:t>
            </a:r>
            <a:endParaRPr lang="en-US" altLang="uk-UA" sz="2400" dirty="0"/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D50BC443-03EF-45AF-8158-C2FC4E5D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7" y="1293674"/>
            <a:ext cx="773321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B8D031-833B-41A3-96B8-1B7E51894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uk-UA" dirty="0"/>
              <a:t>DBSCAN </a:t>
            </a:r>
            <a:r>
              <a:rPr lang="uk-UA" altLang="uk-UA" dirty="0"/>
              <a:t>Алгоритм</a:t>
            </a:r>
            <a:endParaRPr lang="en-US" altLang="uk-UA" dirty="0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4C23F8C3-8119-4F26-8C5B-807985CE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70219"/>
            <a:ext cx="6477000" cy="409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2000" dirty="0"/>
              <a:t>Input: </a:t>
            </a:r>
            <a:r>
              <a:rPr lang="uk-UA" altLang="uk-UA" sz="2000" dirty="0"/>
              <a:t>Набір даних </a:t>
            </a:r>
            <a:r>
              <a:rPr lang="en-US" altLang="uk-UA" sz="2000" dirty="0"/>
              <a:t>D</a:t>
            </a:r>
          </a:p>
          <a:p>
            <a:pPr eaLnBrk="1" hangingPunct="1">
              <a:spcBef>
                <a:spcPct val="50000"/>
              </a:spcBef>
            </a:pPr>
            <a:r>
              <a:rPr lang="uk-UA" altLang="uk-UA" sz="2000" dirty="0"/>
              <a:t>Параметри</a:t>
            </a:r>
            <a:r>
              <a:rPr lang="en-US" altLang="uk-UA" sz="2000" dirty="0"/>
              <a:t>: </a:t>
            </a:r>
            <a:r>
              <a:rPr lang="en-US" altLang="uk-UA" sz="2000" dirty="0">
                <a:sym typeface="Symbol" panose="05050102010706020507" pitchFamily="18" charset="2"/>
              </a:rPr>
              <a:t>, </a:t>
            </a:r>
            <a:r>
              <a:rPr lang="en-US" altLang="uk-UA" sz="2000" dirty="0" err="1">
                <a:sym typeface="Symbol" panose="05050102010706020507" pitchFamily="18" charset="2"/>
              </a:rPr>
              <a:t>MinPts</a:t>
            </a:r>
            <a:endParaRPr lang="en-US" altLang="uk-UA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uk-UA" altLang="uk-UA" sz="2000" dirty="0">
                <a:sym typeface="Symbol" panose="05050102010706020507" pitchFamily="18" charset="2"/>
              </a:rPr>
              <a:t>Для кожного об’єкта в</a:t>
            </a:r>
            <a:r>
              <a:rPr lang="en-US" altLang="uk-UA" sz="2000" dirty="0">
                <a:sym typeface="Symbol" panose="05050102010706020507" pitchFamily="18" charset="2"/>
              </a:rPr>
              <a:t> p in D</a:t>
            </a:r>
          </a:p>
          <a:p>
            <a:pPr eaLnBrk="1" hangingPunct="1"/>
            <a:r>
              <a:rPr lang="en-US" altLang="uk-UA" sz="2000" dirty="0">
                <a:sym typeface="Symbol" panose="05050102010706020507" pitchFamily="18" charset="2"/>
              </a:rPr>
              <a:t>     if p </a:t>
            </a:r>
            <a:r>
              <a:rPr lang="uk-UA" altLang="uk-UA" sz="2000" dirty="0">
                <a:sym typeface="Symbol" panose="05050102010706020507" pitchFamily="18" charset="2"/>
              </a:rPr>
              <a:t>корневий (і ще не оброблений)</a:t>
            </a:r>
            <a:r>
              <a:rPr lang="en-US" altLang="uk-UA" sz="2000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uk-UA" sz="2000" dirty="0">
                <a:sym typeface="Symbol" panose="05050102010706020507" pitchFamily="18" charset="2"/>
              </a:rPr>
              <a:t>           </a:t>
            </a:r>
            <a:r>
              <a:rPr lang="en-US" altLang="uk-UA" sz="2000" dirty="0">
                <a:solidFill>
                  <a:srgbClr val="FF3300"/>
                </a:solidFill>
                <a:sym typeface="Symbol" panose="05050102010706020507" pitchFamily="18" charset="2"/>
              </a:rPr>
              <a:t>C = </a:t>
            </a:r>
            <a:r>
              <a:rPr lang="uk-UA" altLang="uk-UA" sz="2000" dirty="0">
                <a:solidFill>
                  <a:srgbClr val="FF3300"/>
                </a:solidFill>
                <a:sym typeface="Symbol" panose="05050102010706020507" pitchFamily="18" charset="2"/>
              </a:rPr>
              <a:t>отримуємо всіх сусідів з </a:t>
            </a:r>
            <a:r>
              <a:rPr lang="en-US" altLang="uk-UA" sz="2000" i="1" dirty="0"/>
              <a:t>N</a:t>
            </a:r>
            <a:r>
              <a:rPr lang="en-US" altLang="uk-UA" sz="2000" i="1" baseline="-25000" dirty="0">
                <a:latin typeface="Symbol" panose="05050102010706020507" pitchFamily="18" charset="2"/>
              </a:rPr>
              <a:t>e</a:t>
            </a:r>
            <a:r>
              <a:rPr lang="en-US" altLang="uk-UA" sz="2000" baseline="-25000" dirty="0"/>
              <a:t> </a:t>
            </a:r>
            <a:r>
              <a:rPr lang="en-US" altLang="uk-UA" sz="2000" dirty="0"/>
              <a:t>(</a:t>
            </a:r>
            <a:r>
              <a:rPr lang="en-US" altLang="uk-UA" sz="2000" i="1" dirty="0"/>
              <a:t>p</a:t>
            </a:r>
            <a:r>
              <a:rPr lang="en-US" altLang="uk-UA" sz="2000" dirty="0"/>
              <a:t>) </a:t>
            </a:r>
            <a:endParaRPr lang="en-US" altLang="uk-UA" sz="2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uk-UA" sz="2000" dirty="0">
                <a:sym typeface="Symbol" panose="05050102010706020507" pitchFamily="18" charset="2"/>
              </a:rPr>
              <a:t>          </a:t>
            </a:r>
            <a:r>
              <a:rPr lang="uk-UA" altLang="uk-UA" sz="2000" dirty="0">
                <a:sym typeface="Symbol" panose="05050102010706020507" pitchFamily="18" charset="2"/>
              </a:rPr>
              <a:t> помічаємо всі об’єкти в </a:t>
            </a:r>
            <a:r>
              <a:rPr lang="en-US" altLang="uk-UA" sz="2000" dirty="0">
                <a:sym typeface="Symbol" panose="05050102010706020507" pitchFamily="18" charset="2"/>
              </a:rPr>
              <a:t>C </a:t>
            </a:r>
            <a:r>
              <a:rPr lang="uk-UA" altLang="uk-UA" sz="2000" dirty="0">
                <a:sym typeface="Symbol" panose="05050102010706020507" pitchFamily="18" charset="2"/>
              </a:rPr>
              <a:t>як оброблені і</a:t>
            </a:r>
          </a:p>
          <a:p>
            <a:pPr eaLnBrk="1" hangingPunct="1"/>
            <a:r>
              <a:rPr lang="uk-UA" altLang="uk-UA" sz="2000" dirty="0">
                <a:sym typeface="Symbol" panose="05050102010706020507" pitchFamily="18" charset="2"/>
              </a:rPr>
              <a:t>		     так само перевіряємо їх сусідів і додаємо їх</a:t>
            </a:r>
          </a:p>
          <a:p>
            <a:pPr eaLnBrk="1" hangingPunct="1"/>
            <a:r>
              <a:rPr lang="uk-UA" altLang="uk-UA" sz="2000" dirty="0">
                <a:sym typeface="Symbol" panose="05050102010706020507" pitchFamily="18" charset="2"/>
              </a:rPr>
              <a:t>	       до множини С</a:t>
            </a:r>
            <a:endParaRPr lang="en-US" altLang="uk-UA" sz="2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uk-UA" sz="2000" dirty="0">
                <a:sym typeface="Symbol" panose="05050102010706020507" pitchFamily="18" charset="2"/>
              </a:rPr>
              <a:t>	      </a:t>
            </a:r>
            <a:r>
              <a:rPr lang="uk-UA" altLang="uk-UA" sz="2000" dirty="0">
                <a:sym typeface="Symbol" panose="05050102010706020507" pitchFamily="18" charset="2"/>
              </a:rPr>
              <a:t> результуючу сумарну множину записуємо як 	     суцільний новий кластер</a:t>
            </a:r>
            <a:endParaRPr lang="en-US" altLang="uk-UA" sz="2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uk-UA" sz="2000" dirty="0">
                <a:sym typeface="Symbol" panose="05050102010706020507" pitchFamily="18" charset="2"/>
              </a:rPr>
              <a:t>     else </a:t>
            </a:r>
            <a:r>
              <a:rPr lang="uk-UA" altLang="uk-UA" sz="2000" dirty="0">
                <a:sym typeface="Symbol" panose="05050102010706020507" pitchFamily="18" charset="2"/>
              </a:rPr>
              <a:t>помічаємо р як аутсайдера (або взагалі не 		помічаємо )</a:t>
            </a:r>
            <a:endParaRPr lang="en-US" altLang="uk-UA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5B966E-438F-4B92-9375-59B7A7F01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sz="4000" dirty="0"/>
              <a:t>DBSCAN </a:t>
            </a:r>
            <a:r>
              <a:rPr lang="uk-UA" altLang="uk-UA" sz="4000" dirty="0"/>
              <a:t>Алгоритм</a:t>
            </a:r>
            <a:r>
              <a:rPr lang="en-US" altLang="uk-UA" sz="4000" dirty="0"/>
              <a:t>: </a:t>
            </a:r>
            <a:r>
              <a:rPr lang="uk-UA" altLang="uk-UA" sz="4000" dirty="0"/>
              <a:t>Приклад</a:t>
            </a:r>
            <a:endParaRPr lang="de-DE" altLang="uk-UA" sz="40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90432B0-34CE-46C7-B77B-31F414249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/>
              <a:t>Параметри</a:t>
            </a:r>
            <a:endParaRPr lang="de-DE" altLang="uk-UA" dirty="0"/>
          </a:p>
          <a:p>
            <a:pPr lvl="2" eaLnBrk="1" hangingPunct="1"/>
            <a:r>
              <a:rPr lang="de-DE" altLang="uk-UA" dirty="0"/>
              <a:t> </a:t>
            </a:r>
            <a:r>
              <a:rPr lang="en-US" altLang="uk-UA" i="1" dirty="0">
                <a:latin typeface="Symbol" panose="05050102010706020507" pitchFamily="18" charset="2"/>
              </a:rPr>
              <a:t>e</a:t>
            </a:r>
            <a:r>
              <a:rPr lang="de-DE" altLang="uk-UA" dirty="0"/>
              <a:t> = 2 </a:t>
            </a:r>
          </a:p>
          <a:p>
            <a:pPr lvl="2" eaLnBrk="1" hangingPunct="1"/>
            <a:r>
              <a:rPr lang="de-DE" altLang="uk-UA" dirty="0"/>
              <a:t> </a:t>
            </a:r>
            <a:r>
              <a:rPr lang="de-DE" altLang="uk-UA" i="1" dirty="0"/>
              <a:t>MinPts</a:t>
            </a:r>
            <a:r>
              <a:rPr lang="de-DE" altLang="uk-UA" dirty="0"/>
              <a:t> = 3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E96D2C9F-7788-4799-8DD1-9C120C09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uk-UA" altLang="uk-UA" sz="2400">
              <a:latin typeface="Times New Roman" panose="02020603050405020304" pitchFamily="18" charset="0"/>
            </a:endParaRP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51C4970E-1747-4297-B66D-4AC5A9EB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EAC08709-08EA-4704-840B-0CC209B2E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018BA69B-99E4-467F-90D7-F8B8F716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166D4558-8BEB-4972-8F90-A1A21137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C2B95217-BCB0-4219-8502-9EBBCA233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C24D2BA0-1ECD-4BF1-979F-BA674CA2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3" name="Oval 11">
            <a:extLst>
              <a:ext uri="{FF2B5EF4-FFF2-40B4-BE49-F238E27FC236}">
                <a16:creationId xmlns:a16="http://schemas.microsoft.com/office/drawing/2014/main" id="{2701DB7E-8C30-4791-85C2-F160E955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4" name="Oval 12">
            <a:extLst>
              <a:ext uri="{FF2B5EF4-FFF2-40B4-BE49-F238E27FC236}">
                <a16:creationId xmlns:a16="http://schemas.microsoft.com/office/drawing/2014/main" id="{5F9EA815-FBC9-4C68-9317-D0B4A68A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74DDBF5F-1DD1-4392-AE7F-5518A0BB5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C248F38B-5993-467F-9788-3AAE6364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pSp>
        <p:nvGrpSpPr>
          <p:cNvPr id="303119" name="Group 15">
            <a:extLst>
              <a:ext uri="{FF2B5EF4-FFF2-40B4-BE49-F238E27FC236}">
                <a16:creationId xmlns:a16="http://schemas.microsoft.com/office/drawing/2014/main" id="{AB31BC86-0C68-4883-921A-1CBC280E6C68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3360738"/>
            <a:ext cx="730250" cy="671512"/>
            <a:chOff x="1973" y="2117"/>
            <a:chExt cx="460" cy="423"/>
          </a:xfrm>
        </p:grpSpPr>
        <p:grpSp>
          <p:nvGrpSpPr>
            <p:cNvPr id="28705" name="Group 16">
              <a:extLst>
                <a:ext uri="{FF2B5EF4-FFF2-40B4-BE49-F238E27FC236}">
                  <a16:creationId xmlns:a16="http://schemas.microsoft.com/office/drawing/2014/main" id="{176F36CB-7699-4098-93EE-37F8B0386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117"/>
              <a:ext cx="460" cy="423"/>
              <a:chOff x="749" y="1885"/>
              <a:chExt cx="460" cy="423"/>
            </a:xfrm>
          </p:grpSpPr>
          <p:sp>
            <p:nvSpPr>
              <p:cNvPr id="28708" name="Oval 17">
                <a:extLst>
                  <a:ext uri="{FF2B5EF4-FFF2-40B4-BE49-F238E27FC236}">
                    <a16:creationId xmlns:a16="http://schemas.microsoft.com/office/drawing/2014/main" id="{AB222083-222F-400A-8AD1-CE27A1355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28709" name="Oval 18">
                <a:extLst>
                  <a:ext uri="{FF2B5EF4-FFF2-40B4-BE49-F238E27FC236}">
                    <a16:creationId xmlns:a16="http://schemas.microsoft.com/office/drawing/2014/main" id="{DBC0E86A-06F4-43F0-8C55-742A7EA30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  <p:sp>
          <p:nvSpPr>
            <p:cNvPr id="28706" name="Oval 19">
              <a:extLst>
                <a:ext uri="{FF2B5EF4-FFF2-40B4-BE49-F238E27FC236}">
                  <a16:creationId xmlns:a16="http://schemas.microsoft.com/office/drawing/2014/main" id="{5BF67AD2-95D7-4986-8133-B45B1CD7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2180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707" name="Oval 20">
              <a:extLst>
                <a:ext uri="{FF2B5EF4-FFF2-40B4-BE49-F238E27FC236}">
                  <a16:creationId xmlns:a16="http://schemas.microsoft.com/office/drawing/2014/main" id="{C58927AA-CA3D-4C2D-9042-6D71177E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228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grpSp>
        <p:nvGrpSpPr>
          <p:cNvPr id="303125" name="Group 21">
            <a:extLst>
              <a:ext uri="{FF2B5EF4-FFF2-40B4-BE49-F238E27FC236}">
                <a16:creationId xmlns:a16="http://schemas.microsoft.com/office/drawing/2014/main" id="{1C67E08B-D876-465D-BD89-3200107E7DFF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3155951"/>
            <a:ext cx="730250" cy="671513"/>
            <a:chOff x="2021" y="1988"/>
            <a:chExt cx="460" cy="423"/>
          </a:xfrm>
        </p:grpSpPr>
        <p:sp>
          <p:nvSpPr>
            <p:cNvPr id="28701" name="Oval 22">
              <a:extLst>
                <a:ext uri="{FF2B5EF4-FFF2-40B4-BE49-F238E27FC236}">
                  <a16:creationId xmlns:a16="http://schemas.microsoft.com/office/drawing/2014/main" id="{E8532B15-5D98-41EE-93C9-CEA6BF803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grpSp>
          <p:nvGrpSpPr>
            <p:cNvPr id="28702" name="Group 23">
              <a:extLst>
                <a:ext uri="{FF2B5EF4-FFF2-40B4-BE49-F238E27FC236}">
                  <a16:creationId xmlns:a16="http://schemas.microsoft.com/office/drawing/2014/main" id="{DEC4AE6C-285D-4C4B-852B-3096E1ACF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988"/>
              <a:ext cx="460" cy="423"/>
              <a:chOff x="749" y="1885"/>
              <a:chExt cx="460" cy="423"/>
            </a:xfrm>
          </p:grpSpPr>
          <p:sp>
            <p:nvSpPr>
              <p:cNvPr id="28703" name="Oval 24">
                <a:extLst>
                  <a:ext uri="{FF2B5EF4-FFF2-40B4-BE49-F238E27FC236}">
                    <a16:creationId xmlns:a16="http://schemas.microsoft.com/office/drawing/2014/main" id="{76D81846-B18A-490E-ACF8-4A782769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28704" name="Oval 25">
                <a:extLst>
                  <a:ext uri="{FF2B5EF4-FFF2-40B4-BE49-F238E27FC236}">
                    <a16:creationId xmlns:a16="http://schemas.microsoft.com/office/drawing/2014/main" id="{B395E7DC-7FBE-429F-BE75-DEFEE351B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</p:grpSp>
      <p:grpSp>
        <p:nvGrpSpPr>
          <p:cNvPr id="303130" name="Group 26">
            <a:extLst>
              <a:ext uri="{FF2B5EF4-FFF2-40B4-BE49-F238E27FC236}">
                <a16:creationId xmlns:a16="http://schemas.microsoft.com/office/drawing/2014/main" id="{D6DF7F0E-EED0-43F7-88CC-31D9143860CC}"/>
              </a:ext>
            </a:extLst>
          </p:cNvPr>
          <p:cNvGrpSpPr>
            <a:grpSpLocks/>
          </p:cNvGrpSpPr>
          <p:nvPr/>
        </p:nvGrpSpPr>
        <p:grpSpPr bwMode="auto">
          <a:xfrm>
            <a:off x="4916488" y="2986088"/>
            <a:ext cx="730250" cy="671512"/>
            <a:chOff x="749" y="1885"/>
            <a:chExt cx="460" cy="423"/>
          </a:xfrm>
        </p:grpSpPr>
        <p:sp>
          <p:nvSpPr>
            <p:cNvPr id="28699" name="Oval 27">
              <a:extLst>
                <a:ext uri="{FF2B5EF4-FFF2-40B4-BE49-F238E27FC236}">
                  <a16:creationId xmlns:a16="http://schemas.microsoft.com/office/drawing/2014/main" id="{5833AED2-3BD2-44B6-9FE1-C7507049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700" name="Oval 28">
              <a:extLst>
                <a:ext uri="{FF2B5EF4-FFF2-40B4-BE49-F238E27FC236}">
                  <a16:creationId xmlns:a16="http://schemas.microsoft.com/office/drawing/2014/main" id="{586D1F69-0457-4C84-8073-87242BA0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grpSp>
        <p:nvGrpSpPr>
          <p:cNvPr id="303133" name="Group 29">
            <a:extLst>
              <a:ext uri="{FF2B5EF4-FFF2-40B4-BE49-F238E27FC236}">
                <a16:creationId xmlns:a16="http://schemas.microsoft.com/office/drawing/2014/main" id="{709945FE-6527-41C8-B2C5-BF423DABB1E1}"/>
              </a:ext>
            </a:extLst>
          </p:cNvPr>
          <p:cNvGrpSpPr>
            <a:grpSpLocks/>
          </p:cNvGrpSpPr>
          <p:nvPr/>
        </p:nvGrpSpPr>
        <p:grpSpPr bwMode="auto">
          <a:xfrm>
            <a:off x="4916488" y="3230563"/>
            <a:ext cx="730250" cy="671512"/>
            <a:chOff x="2137" y="2035"/>
            <a:chExt cx="460" cy="423"/>
          </a:xfrm>
        </p:grpSpPr>
        <p:sp>
          <p:nvSpPr>
            <p:cNvPr id="28695" name="Oval 30">
              <a:extLst>
                <a:ext uri="{FF2B5EF4-FFF2-40B4-BE49-F238E27FC236}">
                  <a16:creationId xmlns:a16="http://schemas.microsoft.com/office/drawing/2014/main" id="{9F105212-2522-4825-8CA0-F6587FA15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grpSp>
          <p:nvGrpSpPr>
            <p:cNvPr id="28696" name="Group 31">
              <a:extLst>
                <a:ext uri="{FF2B5EF4-FFF2-40B4-BE49-F238E27FC236}">
                  <a16:creationId xmlns:a16="http://schemas.microsoft.com/office/drawing/2014/main" id="{528DD08C-095B-4FA5-B8B3-D2B579C10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" y="2035"/>
              <a:ext cx="460" cy="423"/>
              <a:chOff x="749" y="1885"/>
              <a:chExt cx="460" cy="423"/>
            </a:xfrm>
          </p:grpSpPr>
          <p:sp>
            <p:nvSpPr>
              <p:cNvPr id="28697" name="Oval 32">
                <a:extLst>
                  <a:ext uri="{FF2B5EF4-FFF2-40B4-BE49-F238E27FC236}">
                    <a16:creationId xmlns:a16="http://schemas.microsoft.com/office/drawing/2014/main" id="{B6C4ABAC-A339-41BA-877F-B49CFAB1B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28698" name="Oval 33">
                <a:extLst>
                  <a:ext uri="{FF2B5EF4-FFF2-40B4-BE49-F238E27FC236}">
                    <a16:creationId xmlns:a16="http://schemas.microsoft.com/office/drawing/2014/main" id="{CD723B7E-D1CE-4190-A044-AA28A4F6E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</p:grpSp>
      </p:grpSp>
      <p:grpSp>
        <p:nvGrpSpPr>
          <p:cNvPr id="303138" name="Group 34">
            <a:extLst>
              <a:ext uri="{FF2B5EF4-FFF2-40B4-BE49-F238E27FC236}">
                <a16:creationId xmlns:a16="http://schemas.microsoft.com/office/drawing/2014/main" id="{4444AFD7-684D-4E3F-84AF-F480766F47F8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2987676"/>
            <a:ext cx="730250" cy="671513"/>
            <a:chOff x="749" y="1885"/>
            <a:chExt cx="460" cy="423"/>
          </a:xfrm>
        </p:grpSpPr>
        <p:sp>
          <p:nvSpPr>
            <p:cNvPr id="28693" name="Oval 35">
              <a:extLst>
                <a:ext uri="{FF2B5EF4-FFF2-40B4-BE49-F238E27FC236}">
                  <a16:creationId xmlns:a16="http://schemas.microsoft.com/office/drawing/2014/main" id="{331EA066-3CE7-4327-816C-74A4AC888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694" name="Oval 36">
              <a:extLst>
                <a:ext uri="{FF2B5EF4-FFF2-40B4-BE49-F238E27FC236}">
                  <a16:creationId xmlns:a16="http://schemas.microsoft.com/office/drawing/2014/main" id="{3F79A436-4F48-4E02-AE14-FAA3EC47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1667</TotalTime>
  <Words>560</Words>
  <Application>Microsoft Office PowerPoint</Application>
  <PresentationFormat>Widescreen</PresentationFormat>
  <Paragraphs>130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Times New Roman</vt:lpstr>
      <vt:lpstr>Trebuchet MS</vt:lpstr>
      <vt:lpstr>Wingdings 2</vt:lpstr>
      <vt:lpstr>Wingdings 3</vt:lpstr>
      <vt:lpstr>Facet</vt:lpstr>
      <vt:lpstr>Bitmap Image</vt:lpstr>
      <vt:lpstr>Equation</vt:lpstr>
      <vt:lpstr>MSPhotoEd.3</vt:lpstr>
      <vt:lpstr>Методи кластеризації на основі щільності</vt:lpstr>
      <vt:lpstr>Методи кластеризації на основі щільності</vt:lpstr>
      <vt:lpstr>DBSCAN: Просторова кластеризація даних з шумом на основі щільності</vt:lpstr>
      <vt:lpstr>Базовий концепт</vt:lpstr>
      <vt:lpstr>PowerPoint Presentation</vt:lpstr>
      <vt:lpstr>Dbscan позначення</vt:lpstr>
      <vt:lpstr>PowerPoint Presentation</vt:lpstr>
      <vt:lpstr>DBSCAN Алгоритм</vt:lpstr>
      <vt:lpstr>DBSCAN Алгоритм: Приклад</vt:lpstr>
      <vt:lpstr>DBSCAN Алгоритм: Приклад</vt:lpstr>
      <vt:lpstr>DBSCAN Алгоритм: Приклад</vt:lpstr>
      <vt:lpstr>Приклад</vt:lpstr>
      <vt:lpstr>Приклад</vt:lpstr>
      <vt:lpstr>Коли DBSCAN не доцільно юзати?</vt:lpstr>
      <vt:lpstr>DBSCAN: Чутливість до параметрів</vt:lpstr>
      <vt:lpstr>Визначення параметрів e та MinPts</vt:lpstr>
      <vt:lpstr>Визначення параметрів e та MinPts</vt:lpstr>
      <vt:lpstr>DBSCAN</vt:lpstr>
      <vt:lpstr>DBSCAN VS k-means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DIANA</dc:title>
  <dc:creator>djiang3</dc:creator>
  <cp:lastModifiedBy>Пан Микола</cp:lastModifiedBy>
  <cp:revision>415</cp:revision>
  <dcterms:created xsi:type="dcterms:W3CDTF">2004-10-30T04:14:13Z</dcterms:created>
  <dcterms:modified xsi:type="dcterms:W3CDTF">2023-03-30T14:26:33Z</dcterms:modified>
</cp:coreProperties>
</file>