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84396" y="633730"/>
            <a:ext cx="3823207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5646" y="633730"/>
            <a:ext cx="4140707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7711" y="1707921"/>
            <a:ext cx="10196576" cy="4117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tycharles@gmail.com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603249"/>
            <a:ext cx="8609280" cy="47365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5" dirty="0">
                <a:solidFill>
                  <a:srgbClr val="E36C09"/>
                </a:solidFill>
                <a:latin typeface="Calibri"/>
                <a:cs typeface="Calibri"/>
              </a:rPr>
              <a:t>Name:</a:t>
            </a:r>
            <a:r>
              <a:rPr sz="3600" b="1" spc="-3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E36C09"/>
                </a:solidFill>
                <a:latin typeface="Calibri"/>
                <a:cs typeface="Calibri"/>
              </a:rPr>
              <a:t>Itohowo</a:t>
            </a:r>
            <a:r>
              <a:rPr sz="3600" spc="-2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E36C09"/>
                </a:solidFill>
                <a:latin typeface="Calibri"/>
                <a:cs typeface="Calibri"/>
              </a:rPr>
              <a:t>Charles</a:t>
            </a:r>
            <a:endParaRPr sz="3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3600" b="1" spc="-5" dirty="0">
                <a:solidFill>
                  <a:srgbClr val="E36C09"/>
                </a:solidFill>
                <a:latin typeface="Calibri"/>
                <a:cs typeface="Calibri"/>
              </a:rPr>
              <a:t>University:</a:t>
            </a:r>
            <a:r>
              <a:rPr sz="36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E36C09"/>
                </a:solidFill>
                <a:latin typeface="Calibri"/>
                <a:cs typeface="Calibri"/>
              </a:rPr>
              <a:t>Obafemi</a:t>
            </a:r>
            <a:r>
              <a:rPr sz="360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E36C09"/>
                </a:solidFill>
                <a:latin typeface="Calibri"/>
                <a:cs typeface="Calibri"/>
              </a:rPr>
              <a:t>Awolowo</a:t>
            </a:r>
            <a:endParaRPr sz="3600" dirty="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1345"/>
              </a:spcBef>
            </a:pPr>
            <a:r>
              <a:rPr sz="3600" b="1" spc="-10" dirty="0">
                <a:solidFill>
                  <a:srgbClr val="E36C09"/>
                </a:solidFill>
                <a:latin typeface="Cambria"/>
                <a:cs typeface="Cambria"/>
              </a:rPr>
              <a:t>Email:</a:t>
            </a:r>
            <a:r>
              <a:rPr sz="3600" b="1" spc="-55" dirty="0">
                <a:solidFill>
                  <a:srgbClr val="E36C09"/>
                </a:solidFill>
                <a:latin typeface="Cambria"/>
                <a:cs typeface="Cambria"/>
              </a:rPr>
              <a:t> </a:t>
            </a:r>
            <a:r>
              <a:rPr sz="3600" u="sng" spc="-5" dirty="0">
                <a:solidFill>
                  <a:schemeClr val="accent6">
                    <a:lumMod val="60000"/>
                    <a:lumOff val="40000"/>
                  </a:schemeClr>
                </a:solidFill>
                <a:uFill>
                  <a:solidFill>
                    <a:srgbClr val="E26C09"/>
                  </a:solidFill>
                </a:uFill>
                <a:latin typeface="Cambria"/>
                <a:cs typeface="Cambr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itycharles@gmail.com</a:t>
            </a:r>
            <a:endParaRPr sz="3600" dirty="0">
              <a:solidFill>
                <a:schemeClr val="accent6">
                  <a:lumMod val="60000"/>
                  <a:lumOff val="40000"/>
                </a:schemeClr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3600" b="1" spc="-10" dirty="0">
                <a:solidFill>
                  <a:srgbClr val="E36C09"/>
                </a:solidFill>
                <a:latin typeface="Calibri"/>
                <a:cs typeface="Calibri"/>
              </a:rPr>
              <a:t>Country:</a:t>
            </a:r>
            <a:r>
              <a:rPr sz="3600" b="1" spc="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E36C09"/>
                </a:solidFill>
                <a:latin typeface="Calibri"/>
                <a:cs typeface="Calibri"/>
              </a:rPr>
              <a:t>England</a:t>
            </a:r>
            <a:r>
              <a:rPr sz="3600" spc="3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E36C09"/>
                </a:solidFill>
                <a:latin typeface="Calibri"/>
                <a:cs typeface="Calibri"/>
              </a:rPr>
              <a:t>Specialization:</a:t>
            </a:r>
            <a:r>
              <a:rPr sz="36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E36C09"/>
                </a:solidFill>
                <a:latin typeface="Calibri"/>
                <a:cs typeface="Calibri"/>
              </a:rPr>
              <a:t>Data</a:t>
            </a:r>
            <a:r>
              <a:rPr sz="3600" spc="-2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E36C09"/>
                </a:solidFill>
                <a:latin typeface="Calibri"/>
                <a:cs typeface="Calibri"/>
              </a:rPr>
              <a:t>Science</a:t>
            </a:r>
            <a:r>
              <a:rPr sz="3600" b="1" spc="-5" dirty="0">
                <a:solidFill>
                  <a:srgbClr val="E36C09"/>
                </a:solidFill>
                <a:latin typeface="Calibri"/>
                <a:cs typeface="Calibri"/>
              </a:rPr>
              <a:t>Batch</a:t>
            </a:r>
            <a:r>
              <a:rPr sz="3600" b="1" spc="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E36C09"/>
                </a:solidFill>
                <a:latin typeface="Calibri"/>
                <a:cs typeface="Calibri"/>
              </a:rPr>
              <a:t>Code:</a:t>
            </a:r>
            <a:r>
              <a:rPr sz="3600" b="1" spc="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E36C09"/>
                </a:solidFill>
                <a:latin typeface="Calibri"/>
                <a:cs typeface="Calibri"/>
              </a:rPr>
              <a:t>LISUM12</a:t>
            </a:r>
            <a:endParaRPr sz="3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3600" b="1" spc="-5" dirty="0">
                <a:solidFill>
                  <a:srgbClr val="E36C09"/>
                </a:solidFill>
                <a:latin typeface="Calibri"/>
                <a:cs typeface="Calibri"/>
              </a:rPr>
              <a:t>Date:</a:t>
            </a:r>
            <a:r>
              <a:rPr sz="3600" b="1" spc="-2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E36C09"/>
                </a:solidFill>
                <a:latin typeface="Calibri"/>
                <a:cs typeface="Calibri"/>
              </a:rPr>
              <a:t>25</a:t>
            </a:r>
            <a:r>
              <a:rPr sz="3600" spc="-4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E36C09"/>
                </a:solidFill>
                <a:latin typeface="Calibri"/>
                <a:cs typeface="Calibri"/>
              </a:rPr>
              <a:t>August</a:t>
            </a:r>
            <a:r>
              <a:rPr sz="360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E36C09"/>
                </a:solidFill>
                <a:latin typeface="Calibri"/>
                <a:cs typeface="Calibri"/>
              </a:rPr>
              <a:t>2022</a:t>
            </a:r>
            <a:endParaRPr sz="3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3600" b="1" spc="-5" dirty="0">
                <a:solidFill>
                  <a:srgbClr val="E36C09"/>
                </a:solidFill>
                <a:latin typeface="Calibri"/>
                <a:cs typeface="Calibri"/>
              </a:rPr>
              <a:t>Submitted</a:t>
            </a:r>
            <a:r>
              <a:rPr sz="36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E36C09"/>
                </a:solidFill>
                <a:latin typeface="Calibri"/>
                <a:cs typeface="Calibri"/>
              </a:rPr>
              <a:t>to:</a:t>
            </a:r>
            <a:r>
              <a:rPr sz="36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E36C09"/>
                </a:solidFill>
                <a:latin typeface="Calibri"/>
                <a:cs typeface="Calibri"/>
              </a:rPr>
              <a:t>Data</a:t>
            </a:r>
            <a:r>
              <a:rPr sz="3600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E36C09"/>
                </a:solidFill>
                <a:latin typeface="Calibri"/>
                <a:cs typeface="Calibri"/>
              </a:rPr>
              <a:t>Glacier</a:t>
            </a:r>
            <a:endParaRPr sz="3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0438" y="633730"/>
            <a:ext cx="57042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Res</a:t>
            </a:r>
            <a:r>
              <a:rPr spc="-20" dirty="0"/>
              <a:t>u</a:t>
            </a:r>
            <a:r>
              <a:rPr spc="-30" dirty="0"/>
              <a:t>l</a:t>
            </a:r>
            <a:r>
              <a:rPr dirty="0"/>
              <a:t>t</a:t>
            </a:r>
            <a:r>
              <a:rPr spc="-245" dirty="0"/>
              <a:t> </a:t>
            </a:r>
            <a:r>
              <a:rPr spc="-30" dirty="0"/>
              <a:t>E</a:t>
            </a:r>
            <a:r>
              <a:rPr spc="-35" dirty="0"/>
              <a:t>v</a:t>
            </a:r>
            <a:r>
              <a:rPr spc="-25" dirty="0"/>
              <a:t>a</a:t>
            </a:r>
            <a:r>
              <a:rPr spc="-30" dirty="0"/>
              <a:t>l</a:t>
            </a:r>
            <a:r>
              <a:rPr spc="-20" dirty="0"/>
              <a:t>u</a:t>
            </a:r>
            <a:r>
              <a:rPr dirty="0"/>
              <a:t>a</a:t>
            </a:r>
            <a:r>
              <a:rPr spc="-30" dirty="0"/>
              <a:t>tio</a:t>
            </a:r>
            <a:r>
              <a:rPr dirty="0"/>
              <a:t>n</a:t>
            </a:r>
            <a:r>
              <a:rPr spc="-245" dirty="0"/>
              <a:t> </a:t>
            </a:r>
            <a:r>
              <a:rPr spc="-25" dirty="0"/>
              <a:t>(</a:t>
            </a:r>
            <a:r>
              <a:rPr spc="-20" dirty="0"/>
              <a:t>C</a:t>
            </a:r>
            <a:r>
              <a:rPr spc="-30" dirty="0"/>
              <a:t>o</a:t>
            </a:r>
            <a:r>
              <a:rPr spc="-20" dirty="0"/>
              <a:t>n</a:t>
            </a:r>
            <a:r>
              <a:rPr spc="-25" dirty="0"/>
              <a:t>t</a:t>
            </a:r>
            <a:r>
              <a:rPr spc="-20" dirty="0"/>
              <a:t>'d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1940" y="1772538"/>
            <a:ext cx="3109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2800" spc="-5" dirty="0">
                <a:latin typeface="Calibri"/>
                <a:cs typeface="Calibri"/>
              </a:rPr>
              <a:t>Result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Visualization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0610" y="2682875"/>
            <a:ext cx="7982839" cy="3260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</a:t>
            </a:r>
            <a:r>
              <a:rPr spc="-35" dirty="0"/>
              <a:t>p</a:t>
            </a:r>
            <a:r>
              <a:rPr dirty="0"/>
              <a:t>p</a:t>
            </a:r>
            <a:r>
              <a:rPr spc="-35" dirty="0"/>
              <a:t>l</a:t>
            </a:r>
            <a:r>
              <a:rPr spc="-15" dirty="0"/>
              <a:t>i</a:t>
            </a:r>
            <a:r>
              <a:rPr spc="-25" dirty="0"/>
              <a:t>c</a:t>
            </a:r>
            <a:r>
              <a:rPr dirty="0"/>
              <a:t>a</a:t>
            </a:r>
            <a:r>
              <a:rPr spc="-30" dirty="0"/>
              <a:t>t</a:t>
            </a:r>
            <a:r>
              <a:rPr spc="-15" dirty="0"/>
              <a:t>i</a:t>
            </a:r>
            <a:r>
              <a:rPr spc="-20" dirty="0"/>
              <a:t>o</a:t>
            </a:r>
            <a:r>
              <a:rPr dirty="0"/>
              <a:t>n</a:t>
            </a:r>
            <a:r>
              <a:rPr spc="-260" dirty="0"/>
              <a:t> </a:t>
            </a:r>
            <a:r>
              <a:rPr dirty="0"/>
              <a:t>D</a:t>
            </a:r>
            <a:r>
              <a:rPr spc="-30" dirty="0"/>
              <a:t>e</a:t>
            </a:r>
            <a:r>
              <a:rPr dirty="0"/>
              <a:t>s</a:t>
            </a:r>
            <a:r>
              <a:rPr spc="-40" dirty="0"/>
              <a:t>i</a:t>
            </a:r>
            <a:r>
              <a:rPr spc="-30" dirty="0"/>
              <a:t>g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63566" y="4709921"/>
            <a:ext cx="2866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Figure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3: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Application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Design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3950" y="1618614"/>
            <a:ext cx="5220970" cy="28803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9895" y="501141"/>
            <a:ext cx="41319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</a:t>
            </a:r>
            <a:r>
              <a:rPr spc="-35" dirty="0"/>
              <a:t>p</a:t>
            </a:r>
            <a:r>
              <a:rPr dirty="0"/>
              <a:t>p</a:t>
            </a:r>
            <a:r>
              <a:rPr spc="-35" dirty="0"/>
              <a:t>l</a:t>
            </a:r>
            <a:r>
              <a:rPr spc="-15" dirty="0"/>
              <a:t>i</a:t>
            </a:r>
            <a:r>
              <a:rPr spc="-25" dirty="0"/>
              <a:t>c</a:t>
            </a:r>
            <a:r>
              <a:rPr dirty="0"/>
              <a:t>a</a:t>
            </a:r>
            <a:r>
              <a:rPr spc="-30" dirty="0"/>
              <a:t>t</a:t>
            </a:r>
            <a:r>
              <a:rPr spc="-15" dirty="0"/>
              <a:t>i</a:t>
            </a:r>
            <a:r>
              <a:rPr spc="-20" dirty="0"/>
              <a:t>o</a:t>
            </a:r>
            <a:r>
              <a:rPr dirty="0"/>
              <a:t>n</a:t>
            </a:r>
            <a:r>
              <a:rPr spc="-245" dirty="0"/>
              <a:t> </a:t>
            </a:r>
            <a:r>
              <a:rPr dirty="0"/>
              <a:t>D</a:t>
            </a:r>
            <a:r>
              <a:rPr spc="-30" dirty="0"/>
              <a:t>e</a:t>
            </a:r>
            <a:r>
              <a:rPr dirty="0"/>
              <a:t>s</a:t>
            </a:r>
            <a:r>
              <a:rPr spc="-40" dirty="0"/>
              <a:t>i</a:t>
            </a:r>
            <a:r>
              <a:rPr spc="-30" dirty="0"/>
              <a:t>g</a:t>
            </a:r>
            <a:r>
              <a:rPr dirty="0"/>
              <a:t>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3730"/>
            <a:ext cx="2479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810639"/>
            <a:ext cx="9900920" cy="17068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just">
              <a:lnSpc>
                <a:spcPct val="89900"/>
              </a:lnSpc>
              <a:spcBef>
                <a:spcPts val="390"/>
              </a:spcBef>
            </a:pPr>
            <a:r>
              <a:rPr sz="2400" dirty="0">
                <a:latin typeface="Times New Roman"/>
                <a:cs typeface="Times New Roman"/>
              </a:rPr>
              <a:t>The goal </a:t>
            </a:r>
            <a:r>
              <a:rPr sz="2400" spc="-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project was </a:t>
            </a:r>
            <a:r>
              <a:rPr sz="2400" dirty="0">
                <a:latin typeface="Times New Roman"/>
                <a:cs typeface="Times New Roman"/>
              </a:rPr>
              <a:t>to find capable </a:t>
            </a:r>
            <a:r>
              <a:rPr sz="2400" spc="-5" dirty="0">
                <a:latin typeface="Times New Roman"/>
                <a:cs typeface="Times New Roman"/>
              </a:rPr>
              <a:t>methods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settings that could be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used to help </a:t>
            </a:r>
            <a:r>
              <a:rPr sz="2400" dirty="0">
                <a:latin typeface="Times New Roman"/>
                <a:cs typeface="Times New Roman"/>
              </a:rPr>
              <a:t>detection </a:t>
            </a:r>
            <a:r>
              <a:rPr sz="2400" spc="-5" dirty="0">
                <a:latin typeface="Times New Roman"/>
                <a:cs typeface="Times New Roman"/>
              </a:rPr>
              <a:t>of Hate and Free Speech on </a:t>
            </a:r>
            <a:r>
              <a:rPr sz="2400" dirty="0">
                <a:latin typeface="Times New Roman"/>
                <a:cs typeface="Times New Roman"/>
              </a:rPr>
              <a:t>twitter.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error </a:t>
            </a:r>
            <a:r>
              <a:rPr sz="2400" spc="-5" dirty="0">
                <a:latin typeface="Times New Roman"/>
                <a:cs typeface="Times New Roman"/>
              </a:rPr>
              <a:t>rate of the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 is </a:t>
            </a:r>
            <a:r>
              <a:rPr sz="2400" dirty="0">
                <a:latin typeface="Times New Roman"/>
                <a:cs typeface="Times New Roman"/>
              </a:rPr>
              <a:t>not zero, </a:t>
            </a:r>
            <a:r>
              <a:rPr sz="2400" spc="-5" dirty="0">
                <a:latin typeface="Times New Roman"/>
                <a:cs typeface="Times New Roman"/>
              </a:rPr>
              <a:t>so still, </a:t>
            </a:r>
            <a:r>
              <a:rPr sz="2400" dirty="0">
                <a:latin typeface="Times New Roman"/>
                <a:cs typeface="Times New Roman"/>
              </a:rPr>
              <a:t>some incorrect can be </a:t>
            </a:r>
            <a:r>
              <a:rPr sz="2400" spc="-5" dirty="0">
                <a:latin typeface="Times New Roman"/>
                <a:cs typeface="Times New Roman"/>
              </a:rPr>
              <a:t>classified as </a:t>
            </a:r>
            <a:r>
              <a:rPr sz="2400" dirty="0">
                <a:latin typeface="Times New Roman"/>
                <a:cs typeface="Times New Roman"/>
              </a:rPr>
              <a:t>true by the model.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future, </a:t>
            </a:r>
            <a:r>
              <a:rPr sz="2400" spc="-5" dirty="0">
                <a:latin typeface="Times New Roman"/>
                <a:cs typeface="Times New Roman"/>
              </a:rPr>
              <a:t>we will enhance this </a:t>
            </a:r>
            <a:r>
              <a:rPr sz="2400" dirty="0">
                <a:latin typeface="Times New Roman"/>
                <a:cs typeface="Times New Roman"/>
              </a:rPr>
              <a:t>work by </a:t>
            </a:r>
            <a:r>
              <a:rPr sz="2400" spc="-5" dirty="0">
                <a:latin typeface="Times New Roman"/>
                <a:cs typeface="Times New Roman"/>
              </a:rPr>
              <a:t>implementing Temporal Convolutional </a:t>
            </a:r>
            <a:r>
              <a:rPr sz="2400" dirty="0">
                <a:latin typeface="Times New Roman"/>
                <a:cs typeface="Times New Roman"/>
              </a:rPr>
              <a:t> Network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(TCN)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Random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Multimodel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Deep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(RMDL)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Techniques.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3730"/>
            <a:ext cx="23158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7711" y="1707921"/>
            <a:ext cx="9958070" cy="2985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934" indent="-483870">
              <a:lnSpc>
                <a:spcPct val="100000"/>
              </a:lnSpc>
              <a:spcBef>
                <a:spcPts val="720"/>
              </a:spcBef>
              <a:buSzPct val="96428"/>
              <a:buAutoNum type="arabicPlain"/>
              <a:tabLst>
                <a:tab pos="496570" algn="l"/>
              </a:tabLst>
            </a:pPr>
            <a:r>
              <a:rPr sz="2800" spc="-5" dirty="0">
                <a:latin typeface="Calibri"/>
                <a:cs typeface="Calibri"/>
              </a:rPr>
              <a:t>https://colah.github.io/posts/2015-08-Understanding-LSTMs/</a:t>
            </a:r>
            <a:endParaRPr sz="2800" dirty="0">
              <a:latin typeface="Calibri"/>
              <a:cs typeface="Calibri"/>
            </a:endParaRPr>
          </a:p>
          <a:p>
            <a:pPr marL="495934" indent="-483870">
              <a:lnSpc>
                <a:spcPct val="100000"/>
              </a:lnSpc>
              <a:spcBef>
                <a:spcPts val="590"/>
              </a:spcBef>
              <a:buSzPct val="96428"/>
              <a:buAutoNum type="arabicPlain"/>
              <a:tabLst>
                <a:tab pos="496570" algn="l"/>
              </a:tabLst>
            </a:pPr>
            <a:r>
              <a:rPr sz="2800" spc="-10" dirty="0">
                <a:latin typeface="Calibri"/>
                <a:cs typeface="Calibri"/>
              </a:rPr>
              <a:t>Donahue,</a:t>
            </a:r>
            <a:r>
              <a:rPr sz="2800" spc="-5" dirty="0">
                <a:latin typeface="Calibri"/>
                <a:cs typeface="Calibri"/>
              </a:rPr>
              <a:t> J.,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Hendricks,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A.,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Rohrbach,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M., Venugopalan,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S.,</a:t>
            </a:r>
            <a:endParaRPr sz="2800" dirty="0">
              <a:latin typeface="Calibri"/>
              <a:cs typeface="Calibri"/>
            </a:endParaRPr>
          </a:p>
          <a:p>
            <a:pPr marL="93345" marR="5080">
              <a:lnSpc>
                <a:spcPct val="119900"/>
              </a:lnSpc>
              <a:spcBef>
                <a:spcPts val="15"/>
              </a:spcBef>
              <a:tabLst>
                <a:tab pos="4293870" algn="l"/>
              </a:tabLst>
            </a:pPr>
            <a:r>
              <a:rPr sz="2800" spc="-5" dirty="0">
                <a:latin typeface="Calibri"/>
                <a:cs typeface="Calibri"/>
              </a:rPr>
              <a:t>Guadarrama,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S.,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Saenko,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K.,	</a:t>
            </a:r>
            <a:r>
              <a:rPr sz="2800" spc="-10" dirty="0">
                <a:latin typeface="Calibri"/>
                <a:cs typeface="Calibri"/>
              </a:rPr>
              <a:t>&amp;amp;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Darrell,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T.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(2016,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31).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Long-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term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recurrent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convolutional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networks</a:t>
            </a:r>
            <a:r>
              <a:rPr sz="2800" dirty="0">
                <a:latin typeface="Calibri"/>
                <a:cs typeface="Calibri"/>
              </a:rPr>
              <a:t> for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visual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recognition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description.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arXiv.org.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Retrieved May 8, 2022,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https://arxiv.org/abs/1411.4389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9375" y="2516200"/>
            <a:ext cx="515874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5" dirty="0">
                <a:latin typeface="Calibri"/>
                <a:cs typeface="Calibri"/>
              </a:rPr>
              <a:t>Thank</a:t>
            </a:r>
            <a:r>
              <a:rPr sz="8000" spc="-305" dirty="0">
                <a:latin typeface="Calibri"/>
                <a:cs typeface="Calibri"/>
              </a:rPr>
              <a:t> </a:t>
            </a:r>
            <a:r>
              <a:rPr sz="8000" spc="-5" dirty="0">
                <a:latin typeface="Calibri"/>
                <a:cs typeface="Calibri"/>
              </a:rPr>
              <a:t>You</a:t>
            </a:r>
            <a:r>
              <a:rPr sz="8000" spc="-5" dirty="0">
                <a:latin typeface="Wingdings"/>
                <a:cs typeface="Wingdings"/>
              </a:rPr>
              <a:t></a:t>
            </a:r>
            <a:endParaRPr sz="8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3730"/>
            <a:ext cx="16764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4873"/>
            <a:ext cx="3165475" cy="309689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8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Problem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Statement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System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Architecture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Result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Evaluation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Application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Design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Conclusion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Reference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3730"/>
            <a:ext cx="4301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P</a:t>
            </a:r>
            <a:r>
              <a:rPr spc="-30" dirty="0"/>
              <a:t>r</a:t>
            </a:r>
            <a:r>
              <a:rPr spc="-55" dirty="0"/>
              <a:t>o</a:t>
            </a:r>
            <a:r>
              <a:rPr spc="-35" dirty="0"/>
              <a:t>b</a:t>
            </a:r>
            <a:r>
              <a:rPr spc="-50" dirty="0"/>
              <a:t>l</a:t>
            </a:r>
            <a:r>
              <a:rPr spc="-55" dirty="0"/>
              <a:t>e</a:t>
            </a:r>
            <a:r>
              <a:rPr dirty="0"/>
              <a:t>m</a:t>
            </a:r>
            <a:r>
              <a:rPr spc="-245" dirty="0"/>
              <a:t> </a:t>
            </a:r>
            <a:r>
              <a:rPr spc="-55" dirty="0"/>
              <a:t>S</a:t>
            </a:r>
            <a:r>
              <a:rPr spc="-30" dirty="0"/>
              <a:t>t</a:t>
            </a:r>
            <a:r>
              <a:rPr spc="-50" dirty="0"/>
              <a:t>a</a:t>
            </a:r>
            <a:r>
              <a:rPr spc="-45" dirty="0"/>
              <a:t>te</a:t>
            </a:r>
            <a:r>
              <a:rPr spc="-40" dirty="0"/>
              <a:t>m</a:t>
            </a:r>
            <a:r>
              <a:rPr spc="-45" dirty="0"/>
              <a:t>en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919"/>
            <a:ext cx="10361295" cy="39331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 algn="just">
              <a:lnSpc>
                <a:spcPct val="80200"/>
              </a:lnSpc>
              <a:spcBef>
                <a:spcPts val="720"/>
              </a:spcBef>
            </a:pPr>
            <a:r>
              <a:rPr sz="2600" dirty="0">
                <a:latin typeface="Calibri Light"/>
                <a:cs typeface="Calibri Light"/>
              </a:rPr>
              <a:t>The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term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hate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speech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is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understood</a:t>
            </a:r>
            <a:r>
              <a:rPr sz="2600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as</a:t>
            </a:r>
            <a:r>
              <a:rPr sz="2600" dirty="0">
                <a:latin typeface="Calibri Light"/>
                <a:cs typeface="Calibri Light"/>
              </a:rPr>
              <a:t> any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type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of</a:t>
            </a:r>
            <a:r>
              <a:rPr sz="2600" dirty="0">
                <a:latin typeface="Calibri Light"/>
                <a:cs typeface="Calibri Light"/>
              </a:rPr>
              <a:t> verbal,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written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or </a:t>
            </a:r>
            <a:r>
              <a:rPr sz="2600" dirty="0">
                <a:latin typeface="Calibri Light"/>
                <a:cs typeface="Calibri Light"/>
              </a:rPr>
              <a:t> behavioral </a:t>
            </a:r>
            <a:r>
              <a:rPr sz="2600" spc="-5" dirty="0">
                <a:latin typeface="Calibri Light"/>
                <a:cs typeface="Calibri Light"/>
              </a:rPr>
              <a:t>communication </a:t>
            </a:r>
            <a:r>
              <a:rPr sz="2600" dirty="0">
                <a:latin typeface="Calibri Light"/>
                <a:cs typeface="Calibri Light"/>
              </a:rPr>
              <a:t>that attacks </a:t>
            </a:r>
            <a:r>
              <a:rPr sz="2600" spc="-5" dirty="0">
                <a:latin typeface="Calibri Light"/>
                <a:cs typeface="Calibri Light"/>
              </a:rPr>
              <a:t>or </a:t>
            </a:r>
            <a:r>
              <a:rPr sz="2600" dirty="0">
                <a:latin typeface="Calibri Light"/>
                <a:cs typeface="Calibri Light"/>
              </a:rPr>
              <a:t>uses </a:t>
            </a:r>
            <a:r>
              <a:rPr sz="2600" spc="-5" dirty="0">
                <a:latin typeface="Calibri Light"/>
                <a:cs typeface="Calibri Light"/>
              </a:rPr>
              <a:t>derogatory or discriminatory </a:t>
            </a:r>
            <a:r>
              <a:rPr sz="2600" dirty="0">
                <a:latin typeface="Calibri Light"/>
                <a:cs typeface="Calibri Light"/>
              </a:rPr>
              <a:t> language </a:t>
            </a:r>
            <a:r>
              <a:rPr sz="2600" spc="-5" dirty="0">
                <a:latin typeface="Calibri Light"/>
                <a:cs typeface="Calibri Light"/>
              </a:rPr>
              <a:t>against </a:t>
            </a:r>
            <a:r>
              <a:rPr sz="2600" dirty="0">
                <a:latin typeface="Calibri Light"/>
                <a:cs typeface="Calibri Light"/>
              </a:rPr>
              <a:t>a </a:t>
            </a:r>
            <a:r>
              <a:rPr sz="2600" spc="-5" dirty="0">
                <a:latin typeface="Calibri Light"/>
                <a:cs typeface="Calibri Light"/>
              </a:rPr>
              <a:t>person or group based </a:t>
            </a:r>
            <a:r>
              <a:rPr sz="2600" spc="-10" dirty="0">
                <a:latin typeface="Calibri Light"/>
                <a:cs typeface="Calibri Light"/>
              </a:rPr>
              <a:t>on </a:t>
            </a:r>
            <a:r>
              <a:rPr sz="2600" dirty="0">
                <a:latin typeface="Calibri Light"/>
                <a:cs typeface="Calibri Light"/>
              </a:rPr>
              <a:t>what </a:t>
            </a:r>
            <a:r>
              <a:rPr sz="2600" spc="-5" dirty="0">
                <a:latin typeface="Calibri Light"/>
                <a:cs typeface="Calibri Light"/>
              </a:rPr>
              <a:t>they </a:t>
            </a:r>
            <a:r>
              <a:rPr sz="2600" dirty="0">
                <a:latin typeface="Calibri Light"/>
                <a:cs typeface="Calibri Light"/>
              </a:rPr>
              <a:t>are, in </a:t>
            </a:r>
            <a:r>
              <a:rPr sz="2600" spc="-5" dirty="0">
                <a:latin typeface="Calibri Light"/>
                <a:cs typeface="Calibri Light"/>
              </a:rPr>
              <a:t>other words, </a:t>
            </a:r>
            <a:r>
              <a:rPr sz="2600" dirty="0">
                <a:latin typeface="Calibri Light"/>
                <a:cs typeface="Calibri Light"/>
              </a:rPr>
              <a:t> based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spc="-10" dirty="0">
                <a:latin typeface="Calibri Light"/>
                <a:cs typeface="Calibri Light"/>
              </a:rPr>
              <a:t>on</a:t>
            </a:r>
            <a:r>
              <a:rPr sz="2600" spc="-5" dirty="0">
                <a:latin typeface="Calibri Light"/>
                <a:cs typeface="Calibri Light"/>
              </a:rPr>
              <a:t> their</a:t>
            </a:r>
            <a:r>
              <a:rPr sz="2600" dirty="0">
                <a:latin typeface="Calibri Light"/>
                <a:cs typeface="Calibri Light"/>
              </a:rPr>
              <a:t> religion,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ethnicity,</a:t>
            </a:r>
            <a:r>
              <a:rPr sz="2600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nationality,</a:t>
            </a:r>
            <a:r>
              <a:rPr sz="2600" dirty="0">
                <a:latin typeface="Calibri Light"/>
                <a:cs typeface="Calibri Light"/>
              </a:rPr>
              <a:t> race,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spc="-10" dirty="0">
                <a:latin typeface="Calibri Light"/>
                <a:cs typeface="Calibri Light"/>
              </a:rPr>
              <a:t>color,</a:t>
            </a:r>
            <a:r>
              <a:rPr sz="2600" spc="-5" dirty="0">
                <a:latin typeface="Calibri Light"/>
                <a:cs typeface="Calibri Light"/>
              </a:rPr>
              <a:t> ancestry,</a:t>
            </a:r>
            <a:r>
              <a:rPr sz="2600" dirty="0">
                <a:latin typeface="Calibri Light"/>
                <a:cs typeface="Calibri Light"/>
              </a:rPr>
              <a:t> sex </a:t>
            </a:r>
            <a:r>
              <a:rPr sz="2600" spc="-10" dirty="0">
                <a:latin typeface="Calibri Light"/>
                <a:cs typeface="Calibri Light"/>
              </a:rPr>
              <a:t>or </a:t>
            </a:r>
            <a:r>
              <a:rPr sz="2600" spc="-57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another</a:t>
            </a:r>
            <a:r>
              <a:rPr sz="2600" spc="-110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identity</a:t>
            </a:r>
            <a:r>
              <a:rPr sz="2600" spc="-114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factor.</a:t>
            </a:r>
            <a:r>
              <a:rPr sz="2600" spc="-114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In</a:t>
            </a:r>
            <a:r>
              <a:rPr sz="2600" spc="-100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this</a:t>
            </a:r>
            <a:r>
              <a:rPr sz="2600" spc="-120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problem,</a:t>
            </a:r>
            <a:r>
              <a:rPr sz="2600" spc="-114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we</a:t>
            </a:r>
            <a:r>
              <a:rPr sz="2600" spc="-110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will</a:t>
            </a:r>
            <a:r>
              <a:rPr sz="2600" spc="-12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take</a:t>
            </a:r>
            <a:r>
              <a:rPr sz="2600" spc="-114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you</a:t>
            </a:r>
            <a:r>
              <a:rPr sz="2600" spc="-100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through</a:t>
            </a:r>
            <a:r>
              <a:rPr sz="2600" spc="-110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a</a:t>
            </a:r>
            <a:r>
              <a:rPr sz="2600" spc="-105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hate</a:t>
            </a:r>
            <a:r>
              <a:rPr sz="2600" spc="-10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speech </a:t>
            </a:r>
            <a:r>
              <a:rPr sz="2600" spc="-57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detection</a:t>
            </a:r>
            <a:r>
              <a:rPr sz="2600" spc="-50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model</a:t>
            </a:r>
            <a:r>
              <a:rPr sz="2600" spc="-4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with</a:t>
            </a:r>
            <a:r>
              <a:rPr sz="2600" spc="-5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Machine</a:t>
            </a:r>
            <a:r>
              <a:rPr sz="2600" spc="-25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Learning</a:t>
            </a:r>
            <a:r>
              <a:rPr sz="2600" spc="-30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and</a:t>
            </a:r>
            <a:r>
              <a:rPr sz="2600" spc="-3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Python.</a:t>
            </a:r>
            <a:endParaRPr sz="26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100">
              <a:latin typeface="Calibri Light"/>
              <a:cs typeface="Calibri Light"/>
            </a:endParaRPr>
          </a:p>
          <a:p>
            <a:pPr marL="12700" marR="5080" algn="just">
              <a:lnSpc>
                <a:spcPct val="80200"/>
              </a:lnSpc>
            </a:pPr>
            <a:r>
              <a:rPr sz="2600" spc="-5" dirty="0">
                <a:latin typeface="Calibri Light"/>
                <a:cs typeface="Calibri Light"/>
              </a:rPr>
              <a:t>Hate </a:t>
            </a:r>
            <a:r>
              <a:rPr sz="2600" dirty="0">
                <a:latin typeface="Calibri Light"/>
                <a:cs typeface="Calibri Light"/>
              </a:rPr>
              <a:t>Speech </a:t>
            </a:r>
            <a:r>
              <a:rPr sz="2600" spc="-5" dirty="0">
                <a:latin typeface="Calibri Light"/>
                <a:cs typeface="Calibri Light"/>
              </a:rPr>
              <a:t>Detection </a:t>
            </a:r>
            <a:r>
              <a:rPr sz="2600" dirty="0">
                <a:latin typeface="Calibri Light"/>
                <a:cs typeface="Calibri Light"/>
              </a:rPr>
              <a:t>is a </a:t>
            </a:r>
            <a:r>
              <a:rPr sz="2600" spc="-5" dirty="0">
                <a:latin typeface="Calibri Light"/>
                <a:cs typeface="Calibri Light"/>
              </a:rPr>
              <a:t>task of sentiment classification. </a:t>
            </a:r>
            <a:r>
              <a:rPr sz="2600" dirty="0">
                <a:latin typeface="Calibri Light"/>
                <a:cs typeface="Calibri Light"/>
              </a:rPr>
              <a:t>So, </a:t>
            </a:r>
            <a:r>
              <a:rPr sz="2600" spc="-5" dirty="0">
                <a:latin typeface="Calibri Light"/>
                <a:cs typeface="Calibri Light"/>
              </a:rPr>
              <a:t>for training, </a:t>
            </a:r>
            <a:r>
              <a:rPr sz="2600" dirty="0">
                <a:latin typeface="Calibri Light"/>
                <a:cs typeface="Calibri Light"/>
              </a:rPr>
              <a:t>a 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model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that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can</a:t>
            </a:r>
            <a:r>
              <a:rPr sz="2600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classify</a:t>
            </a:r>
            <a:r>
              <a:rPr sz="2600" dirty="0">
                <a:latin typeface="Calibri Light"/>
                <a:cs typeface="Calibri Light"/>
              </a:rPr>
              <a:t> hate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speech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from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a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certain</a:t>
            </a:r>
            <a:r>
              <a:rPr sz="2600" dirty="0">
                <a:latin typeface="Calibri Light"/>
                <a:cs typeface="Calibri Light"/>
              </a:rPr>
              <a:t> piece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of</a:t>
            </a:r>
            <a:r>
              <a:rPr sz="2600" dirty="0">
                <a:latin typeface="Calibri Light"/>
                <a:cs typeface="Calibri Light"/>
              </a:rPr>
              <a:t> text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can</a:t>
            </a:r>
            <a:r>
              <a:rPr sz="2600" dirty="0">
                <a:latin typeface="Calibri Light"/>
                <a:cs typeface="Calibri Light"/>
              </a:rPr>
              <a:t> be </a:t>
            </a:r>
            <a:r>
              <a:rPr sz="2600" spc="-57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achieved </a:t>
            </a:r>
            <a:r>
              <a:rPr sz="2600" spc="-5" dirty="0">
                <a:latin typeface="Calibri Light"/>
                <a:cs typeface="Calibri Light"/>
              </a:rPr>
              <a:t>by training </a:t>
            </a:r>
            <a:r>
              <a:rPr sz="2600" dirty="0">
                <a:latin typeface="Calibri Light"/>
                <a:cs typeface="Calibri Light"/>
              </a:rPr>
              <a:t>it </a:t>
            </a:r>
            <a:r>
              <a:rPr sz="2600" spc="-5" dirty="0">
                <a:latin typeface="Calibri Light"/>
                <a:cs typeface="Calibri Light"/>
              </a:rPr>
              <a:t>on </a:t>
            </a:r>
            <a:r>
              <a:rPr sz="2600" dirty="0">
                <a:latin typeface="Calibri Light"/>
                <a:cs typeface="Calibri Light"/>
              </a:rPr>
              <a:t>data that is used to </a:t>
            </a:r>
            <a:r>
              <a:rPr sz="2600" spc="-5" dirty="0">
                <a:latin typeface="Calibri Light"/>
                <a:cs typeface="Calibri Light"/>
              </a:rPr>
              <a:t>classify sentiments. </a:t>
            </a:r>
            <a:r>
              <a:rPr sz="2600" dirty="0">
                <a:latin typeface="Calibri Light"/>
                <a:cs typeface="Calibri Light"/>
              </a:rPr>
              <a:t>So, for the </a:t>
            </a:r>
            <a:r>
              <a:rPr sz="2600" spc="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task</a:t>
            </a:r>
            <a:r>
              <a:rPr sz="2600" spc="-40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of</a:t>
            </a:r>
            <a:r>
              <a:rPr sz="2600" spc="-50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the</a:t>
            </a:r>
            <a:r>
              <a:rPr sz="2600" spc="-50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hate</a:t>
            </a:r>
            <a:r>
              <a:rPr sz="2600" spc="-60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speech</a:t>
            </a:r>
            <a:r>
              <a:rPr sz="2600" spc="-40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detection</a:t>
            </a:r>
            <a:r>
              <a:rPr sz="2600" spc="-5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model,</a:t>
            </a:r>
            <a:r>
              <a:rPr sz="2600" spc="-50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we</a:t>
            </a:r>
            <a:r>
              <a:rPr sz="2600" spc="-5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will</a:t>
            </a:r>
            <a:r>
              <a:rPr sz="2600" spc="-40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use</a:t>
            </a:r>
            <a:r>
              <a:rPr sz="2600" spc="-50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Twitter</a:t>
            </a:r>
            <a:r>
              <a:rPr sz="2600" spc="-3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tweets</a:t>
            </a:r>
            <a:r>
              <a:rPr sz="2600" spc="-50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to</a:t>
            </a:r>
            <a:r>
              <a:rPr sz="2600" spc="-50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identify </a:t>
            </a:r>
            <a:r>
              <a:rPr sz="2600" spc="-575" dirty="0">
                <a:latin typeface="Calibri Light"/>
                <a:cs typeface="Calibri Light"/>
              </a:rPr>
              <a:t> </a:t>
            </a:r>
            <a:r>
              <a:rPr sz="2600" dirty="0">
                <a:latin typeface="Calibri Light"/>
                <a:cs typeface="Calibri Light"/>
              </a:rPr>
              <a:t>tweets</a:t>
            </a:r>
            <a:r>
              <a:rPr sz="2600" spc="-45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containing</a:t>
            </a:r>
            <a:r>
              <a:rPr sz="2600" spc="-50" dirty="0">
                <a:latin typeface="Calibri Light"/>
                <a:cs typeface="Calibri Light"/>
              </a:rPr>
              <a:t> </a:t>
            </a:r>
            <a:r>
              <a:rPr sz="2600" spc="-5" dirty="0">
                <a:latin typeface="Calibri Light"/>
                <a:cs typeface="Calibri Light"/>
              </a:rPr>
              <a:t>Hate</a:t>
            </a:r>
            <a:r>
              <a:rPr sz="2600" dirty="0">
                <a:latin typeface="Calibri Light"/>
                <a:cs typeface="Calibri Light"/>
              </a:rPr>
              <a:t> speech.</a:t>
            </a:r>
            <a:endParaRPr sz="26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2234" y="481329"/>
            <a:ext cx="526605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60" dirty="0"/>
              <a:t>S</a:t>
            </a:r>
            <a:r>
              <a:rPr sz="5200" spc="-45" dirty="0"/>
              <a:t>y</a:t>
            </a:r>
            <a:r>
              <a:rPr sz="5200" spc="-65" dirty="0"/>
              <a:t>s</a:t>
            </a:r>
            <a:r>
              <a:rPr sz="5200" spc="-45" dirty="0"/>
              <a:t>te</a:t>
            </a:r>
            <a:r>
              <a:rPr sz="5200" spc="-5" dirty="0"/>
              <a:t>m</a:t>
            </a:r>
            <a:r>
              <a:rPr sz="5200" spc="-265" dirty="0"/>
              <a:t> </a:t>
            </a:r>
            <a:r>
              <a:rPr sz="5200" spc="-55" dirty="0"/>
              <a:t>A</a:t>
            </a:r>
            <a:r>
              <a:rPr sz="5200" spc="-60" dirty="0"/>
              <a:t>r</a:t>
            </a:r>
            <a:r>
              <a:rPr sz="5200" spc="-45" dirty="0"/>
              <a:t>c</a:t>
            </a:r>
            <a:r>
              <a:rPr sz="5200" spc="-55" dirty="0"/>
              <a:t>hit</a:t>
            </a:r>
            <a:r>
              <a:rPr sz="5200" spc="-45" dirty="0"/>
              <a:t>ect</a:t>
            </a:r>
            <a:r>
              <a:rPr sz="5200" spc="-55" dirty="0"/>
              <a:t>u</a:t>
            </a:r>
            <a:r>
              <a:rPr sz="5200" spc="-60" dirty="0"/>
              <a:t>r</a:t>
            </a:r>
            <a:r>
              <a:rPr sz="5200" spc="-5" dirty="0"/>
              <a:t>e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4579746" y="5348427"/>
            <a:ext cx="3021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Figure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1: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Architecture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325" y="2580639"/>
            <a:ext cx="10192766" cy="22498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9915" y="633730"/>
            <a:ext cx="3400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</a:t>
            </a:r>
            <a:r>
              <a:rPr spc="-20" dirty="0"/>
              <a:t>a</a:t>
            </a:r>
            <a:r>
              <a:rPr dirty="0"/>
              <a:t>ta</a:t>
            </a:r>
            <a:r>
              <a:rPr spc="-250" dirty="0"/>
              <a:t> </a:t>
            </a:r>
            <a:r>
              <a:rPr spc="-20" dirty="0"/>
              <a:t>C</a:t>
            </a:r>
            <a:r>
              <a:rPr spc="-5" dirty="0"/>
              <a:t>oll</a:t>
            </a:r>
            <a:r>
              <a:rPr spc="-25" dirty="0"/>
              <a:t>e</a:t>
            </a:r>
            <a:r>
              <a:rPr spc="-5" dirty="0"/>
              <a:t>ct</a:t>
            </a:r>
            <a:r>
              <a:rPr spc="-25" dirty="0"/>
              <a:t>i</a:t>
            </a:r>
            <a:r>
              <a:rPr spc="-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132" y="1841119"/>
            <a:ext cx="10353040" cy="15455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3535" algn="just">
              <a:lnSpc>
                <a:spcPct val="99600"/>
              </a:lnSpc>
              <a:spcBef>
                <a:spcPts val="110"/>
              </a:spcBef>
              <a:buFont typeface="Arial MT"/>
              <a:buChar char="•"/>
              <a:tabLst>
                <a:tab pos="356235" algn="l"/>
              </a:tabLst>
            </a:pPr>
            <a:r>
              <a:rPr sz="2000" spc="-20" dirty="0">
                <a:latin typeface="Calibri Light"/>
                <a:cs typeface="Calibri Light"/>
              </a:rPr>
              <a:t>The</a:t>
            </a:r>
            <a:r>
              <a:rPr sz="2000" spc="-75" dirty="0">
                <a:latin typeface="Calibri Light"/>
                <a:cs typeface="Calibri Light"/>
              </a:rPr>
              <a:t> </a:t>
            </a:r>
            <a:r>
              <a:rPr sz="2000" spc="-25" dirty="0">
                <a:latin typeface="Calibri Light"/>
                <a:cs typeface="Calibri Light"/>
              </a:rPr>
              <a:t>Data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is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25" dirty="0">
                <a:latin typeface="Calibri Light"/>
                <a:cs typeface="Calibri Light"/>
              </a:rPr>
              <a:t>about</a:t>
            </a:r>
            <a:r>
              <a:rPr sz="2000" spc="-9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Twitter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hate</a:t>
            </a:r>
            <a:r>
              <a:rPr sz="2000" spc="-9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Speech</a:t>
            </a:r>
            <a:r>
              <a:rPr sz="2000" spc="-90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taken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from</a:t>
            </a:r>
            <a:r>
              <a:rPr sz="2000" spc="-75" dirty="0">
                <a:latin typeface="Calibri Light"/>
                <a:cs typeface="Calibri Light"/>
              </a:rPr>
              <a:t> </a:t>
            </a:r>
            <a:r>
              <a:rPr sz="2000" spc="-25" dirty="0">
                <a:latin typeface="Calibri Light"/>
                <a:cs typeface="Calibri Light"/>
              </a:rPr>
              <a:t>Kaggle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[1]</a:t>
            </a:r>
            <a:r>
              <a:rPr sz="2000" spc="-90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which</a:t>
            </a:r>
            <a:r>
              <a:rPr sz="2000" spc="-7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contains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the</a:t>
            </a:r>
            <a:r>
              <a:rPr sz="2000" spc="-9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3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number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of</a:t>
            </a:r>
            <a:r>
              <a:rPr sz="2000" spc="-7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features </a:t>
            </a:r>
            <a:r>
              <a:rPr sz="2000" spc="-44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and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31962</a:t>
            </a:r>
            <a:r>
              <a:rPr sz="2000" spc="-9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number</a:t>
            </a:r>
            <a:r>
              <a:rPr sz="2000" spc="-10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of</a:t>
            </a:r>
            <a:r>
              <a:rPr sz="2000" spc="-9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observations.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Dataset</a:t>
            </a:r>
            <a:r>
              <a:rPr sz="2000" spc="-9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using</a:t>
            </a:r>
            <a:r>
              <a:rPr sz="2000" spc="-9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Twitter</a:t>
            </a:r>
            <a:r>
              <a:rPr sz="2000" spc="-9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data,</a:t>
            </a:r>
            <a:r>
              <a:rPr sz="2000" spc="-9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it</a:t>
            </a:r>
            <a:r>
              <a:rPr sz="2000" spc="-9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was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used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to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research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hate-speech </a:t>
            </a:r>
            <a:r>
              <a:rPr sz="2000" spc="-440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detection.</a:t>
            </a:r>
            <a:r>
              <a:rPr sz="2000" spc="-90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The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text</a:t>
            </a:r>
            <a:r>
              <a:rPr sz="2000" spc="-75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is</a:t>
            </a:r>
            <a:r>
              <a:rPr sz="2000" spc="-70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classified</a:t>
            </a:r>
            <a:r>
              <a:rPr sz="2000" spc="-100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as:</a:t>
            </a:r>
            <a:r>
              <a:rPr sz="2000" spc="-95" dirty="0">
                <a:latin typeface="Calibri Light"/>
                <a:cs typeface="Calibri Light"/>
              </a:rPr>
              <a:t> </a:t>
            </a:r>
            <a:r>
              <a:rPr sz="2000" spc="-25" dirty="0">
                <a:latin typeface="Calibri Light"/>
                <a:cs typeface="Calibri Light"/>
              </a:rPr>
              <a:t>hate-speech,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offensive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language,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and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neither.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Due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to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the</a:t>
            </a:r>
            <a:r>
              <a:rPr sz="2000" spc="-9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nature</a:t>
            </a:r>
            <a:r>
              <a:rPr sz="2000" spc="-70" dirty="0">
                <a:latin typeface="Calibri Light"/>
                <a:cs typeface="Calibri Light"/>
              </a:rPr>
              <a:t> </a:t>
            </a:r>
            <a:r>
              <a:rPr sz="2000" spc="-40" dirty="0">
                <a:latin typeface="Calibri Light"/>
                <a:cs typeface="Calibri Light"/>
              </a:rPr>
              <a:t>of </a:t>
            </a:r>
            <a:r>
              <a:rPr sz="2000" spc="-44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the</a:t>
            </a:r>
            <a:r>
              <a:rPr sz="2000" spc="-9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study,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it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is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important</a:t>
            </a:r>
            <a:r>
              <a:rPr sz="2000" spc="-7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to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note</a:t>
            </a:r>
            <a:r>
              <a:rPr sz="2000" spc="-7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that</a:t>
            </a:r>
            <a:r>
              <a:rPr sz="2000" spc="-7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this</a:t>
            </a:r>
            <a:r>
              <a:rPr sz="2000" spc="-9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dataset</a:t>
            </a:r>
            <a:r>
              <a:rPr sz="2000" spc="-6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contains</a:t>
            </a:r>
            <a:r>
              <a:rPr sz="2000" spc="-7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text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that</a:t>
            </a:r>
            <a:r>
              <a:rPr sz="2000" spc="-7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can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be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considered</a:t>
            </a:r>
            <a:r>
              <a:rPr sz="2000" spc="-7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racist,</a:t>
            </a:r>
            <a:r>
              <a:rPr sz="2000" spc="-7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sexist, </a:t>
            </a:r>
            <a:r>
              <a:rPr sz="2000" spc="-44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homophobic,</a:t>
            </a:r>
            <a:r>
              <a:rPr sz="2000" spc="-13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or</a:t>
            </a:r>
            <a:r>
              <a:rPr sz="2000" spc="-9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offensive.</a:t>
            </a:r>
            <a:endParaRPr sz="20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4039" y="3658870"/>
            <a:ext cx="6425565" cy="14243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0146" y="633730"/>
            <a:ext cx="42627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Da</a:t>
            </a:r>
            <a:r>
              <a:rPr spc="-30" dirty="0"/>
              <a:t>t</a:t>
            </a:r>
            <a:r>
              <a:rPr dirty="0"/>
              <a:t>a</a:t>
            </a:r>
            <a:r>
              <a:rPr spc="-235" dirty="0"/>
              <a:t> </a:t>
            </a:r>
            <a:r>
              <a:rPr spc="-30" dirty="0"/>
              <a:t>Pr</a:t>
            </a:r>
            <a:r>
              <a:rPr spc="-45" dirty="0"/>
              <a:t>e</a:t>
            </a:r>
            <a:r>
              <a:rPr spc="-35" dirty="0"/>
              <a:t>p</a:t>
            </a:r>
            <a:r>
              <a:rPr spc="-30" dirty="0"/>
              <a:t>ro</a:t>
            </a:r>
            <a:r>
              <a:rPr spc="-25" dirty="0"/>
              <a:t>c</a:t>
            </a:r>
            <a:r>
              <a:rPr spc="-45" dirty="0"/>
              <a:t>e</a:t>
            </a:r>
            <a:r>
              <a:rPr spc="-35" dirty="0"/>
              <a:t>s</a:t>
            </a:r>
            <a:r>
              <a:rPr spc="-30" dirty="0"/>
              <a:t>s</a:t>
            </a:r>
            <a:r>
              <a:rPr spc="-35" dirty="0"/>
              <a:t>in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8154"/>
            <a:ext cx="3487420" cy="37858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5" dirty="0">
                <a:latin typeface="Calibri"/>
                <a:cs typeface="Calibri"/>
              </a:rPr>
              <a:t>Te</a:t>
            </a:r>
            <a:r>
              <a:rPr sz="2400" b="1" dirty="0">
                <a:latin typeface="Calibri"/>
                <a:cs typeface="Calibri"/>
              </a:rPr>
              <a:t>xt</a:t>
            </a:r>
            <a:r>
              <a:rPr sz="2400" b="1" spc="-1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Cle</a:t>
            </a:r>
            <a:r>
              <a:rPr sz="2400" b="1" dirty="0">
                <a:latin typeface="Calibri"/>
                <a:cs typeface="Calibri"/>
              </a:rPr>
              <a:t>an</a:t>
            </a:r>
            <a:r>
              <a:rPr sz="2400" b="1" spc="-10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ng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Wingdings"/>
              <a:buChar char=""/>
              <a:tabLst>
                <a:tab pos="699135" algn="l"/>
              </a:tabLst>
            </a:pPr>
            <a:r>
              <a:rPr sz="1800" spc="-5" dirty="0">
                <a:latin typeface="Calibri"/>
                <a:cs typeface="Calibri"/>
              </a:rPr>
              <a:t>Lowercase</a:t>
            </a:r>
            <a:endParaRPr sz="1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699135" algn="l"/>
              </a:tabLst>
            </a:pPr>
            <a:r>
              <a:rPr sz="1800" dirty="0">
                <a:latin typeface="Calibri"/>
                <a:cs typeface="Calibri"/>
              </a:rPr>
              <a:t>Remove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Punctuation</a:t>
            </a:r>
            <a:endParaRPr sz="1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75"/>
              </a:spcBef>
              <a:buFont typeface="Wingdings"/>
              <a:buChar char=""/>
              <a:tabLst>
                <a:tab pos="699135" algn="l"/>
              </a:tabLst>
            </a:pPr>
            <a:r>
              <a:rPr sz="1800" dirty="0">
                <a:latin typeface="Calibri"/>
                <a:cs typeface="Calibri"/>
              </a:rPr>
              <a:t>Remove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URLs</a:t>
            </a:r>
            <a:endParaRPr sz="1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699135" algn="l"/>
              </a:tabLst>
            </a:pPr>
            <a:r>
              <a:rPr sz="1800" dirty="0">
                <a:latin typeface="Calibri"/>
                <a:cs typeface="Calibri"/>
              </a:rPr>
              <a:t>Remove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@tags</a:t>
            </a:r>
            <a:endParaRPr sz="1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00"/>
              </a:spcBef>
              <a:buFont typeface="Wingdings"/>
              <a:buChar char=""/>
              <a:tabLst>
                <a:tab pos="699135" algn="l"/>
              </a:tabLst>
            </a:pPr>
            <a:r>
              <a:rPr sz="1800" dirty="0">
                <a:latin typeface="Calibri"/>
                <a:cs typeface="Calibri"/>
              </a:rPr>
              <a:t>Remove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Special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Characters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Wingdings"/>
              <a:buChar char=""/>
            </a:pP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31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5" dirty="0">
                <a:latin typeface="Calibri"/>
                <a:cs typeface="Calibri"/>
              </a:rPr>
              <a:t>Preproc</a:t>
            </a:r>
            <a:r>
              <a:rPr sz="2400" b="1" spc="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ss</a:t>
            </a:r>
            <a:r>
              <a:rPr sz="2400" b="1" spc="-10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ng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</a:t>
            </a:r>
            <a:r>
              <a:rPr sz="2400" b="1" spc="-10" dirty="0">
                <a:latin typeface="Calibri"/>
                <a:cs typeface="Calibri"/>
              </a:rPr>
              <a:t>p</a:t>
            </a:r>
            <a:r>
              <a:rPr sz="2400" b="1" spc="-5" dirty="0">
                <a:latin typeface="Calibri"/>
                <a:cs typeface="Calibri"/>
              </a:rPr>
              <a:t>er</a:t>
            </a:r>
            <a:r>
              <a:rPr sz="2400" b="1" dirty="0">
                <a:latin typeface="Calibri"/>
                <a:cs typeface="Calibri"/>
              </a:rPr>
              <a:t>at</a:t>
            </a:r>
            <a:r>
              <a:rPr sz="2400" b="1" spc="-10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ons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Wingdings"/>
              <a:buChar char=""/>
              <a:tabLst>
                <a:tab pos="699135" algn="l"/>
              </a:tabLst>
            </a:pPr>
            <a:r>
              <a:rPr sz="1800" spc="-5" dirty="0">
                <a:latin typeface="Calibri"/>
                <a:cs typeface="Calibri"/>
              </a:rPr>
              <a:t>Tokenization</a:t>
            </a:r>
            <a:endParaRPr sz="1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00"/>
              </a:spcBef>
              <a:buFont typeface="Wingdings"/>
              <a:buChar char=""/>
              <a:tabLst>
                <a:tab pos="699135" algn="l"/>
              </a:tabLst>
            </a:pPr>
            <a:r>
              <a:rPr sz="1800" dirty="0">
                <a:latin typeface="Calibri"/>
                <a:cs typeface="Calibri"/>
              </a:rPr>
              <a:t>Removing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Stop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Words</a:t>
            </a:r>
            <a:endParaRPr sz="1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85"/>
              </a:spcBef>
              <a:buFont typeface="Wingdings"/>
              <a:buChar char=""/>
              <a:tabLst>
                <a:tab pos="699135" algn="l"/>
              </a:tabLst>
            </a:pPr>
            <a:r>
              <a:rPr sz="1800" spc="-5" dirty="0">
                <a:latin typeface="Calibri"/>
                <a:cs typeface="Calibri"/>
              </a:rPr>
              <a:t>Lemmatization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2442" y="633730"/>
            <a:ext cx="40925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30" dirty="0"/>
              <a:t>e</a:t>
            </a:r>
            <a:r>
              <a:rPr spc="-25" dirty="0"/>
              <a:t>at</a:t>
            </a:r>
            <a:r>
              <a:rPr spc="-20" dirty="0"/>
              <a:t>ur</a:t>
            </a:r>
            <a:r>
              <a:rPr dirty="0"/>
              <a:t>e</a:t>
            </a:r>
            <a:r>
              <a:rPr spc="-254" dirty="0"/>
              <a:t> </a:t>
            </a:r>
            <a:r>
              <a:rPr spc="-30" dirty="0"/>
              <a:t>E</a:t>
            </a:r>
            <a:r>
              <a:rPr spc="-20" dirty="0"/>
              <a:t>x</a:t>
            </a:r>
            <a:r>
              <a:rPr spc="-25" dirty="0"/>
              <a:t>t</a:t>
            </a:r>
            <a:r>
              <a:rPr spc="-20" dirty="0"/>
              <a:t>r</a:t>
            </a:r>
            <a:r>
              <a:rPr spc="-25" dirty="0"/>
              <a:t>act</a:t>
            </a:r>
            <a:r>
              <a:rPr spc="-30" dirty="0"/>
              <a:t>io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8154"/>
            <a:ext cx="3771900" cy="20053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5" dirty="0">
                <a:latin typeface="Calibri"/>
                <a:cs typeface="Calibri"/>
              </a:rPr>
              <a:t>TF-IDF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Wingdings"/>
              <a:buChar char=""/>
              <a:tabLst>
                <a:tab pos="699135" algn="l"/>
              </a:tabLst>
            </a:pPr>
            <a:r>
              <a:rPr sz="1800" spc="-5" dirty="0">
                <a:latin typeface="Calibri"/>
                <a:cs typeface="Calibri"/>
              </a:rPr>
              <a:t>Creating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histogram</a:t>
            </a:r>
            <a:endParaRPr sz="1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699135" algn="l"/>
              </a:tabLst>
            </a:pPr>
            <a:r>
              <a:rPr sz="1800" spc="-5" dirty="0">
                <a:latin typeface="Calibri"/>
                <a:cs typeface="Calibri"/>
              </a:rPr>
              <a:t>frequent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words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from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dictionaries</a:t>
            </a:r>
            <a:endParaRPr sz="1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75"/>
              </a:spcBef>
              <a:buFont typeface="Wingdings"/>
              <a:buChar char=""/>
              <a:tabLst>
                <a:tab pos="699135" algn="l"/>
              </a:tabLst>
            </a:pPr>
            <a:r>
              <a:rPr sz="1800" spc="-5" dirty="0">
                <a:latin typeface="Calibri"/>
                <a:cs typeface="Calibri"/>
              </a:rPr>
              <a:t>TF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Matrix</a:t>
            </a:r>
            <a:endParaRPr sz="1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699135" algn="l"/>
              </a:tabLst>
            </a:pPr>
            <a:r>
              <a:rPr sz="1800" dirty="0">
                <a:latin typeface="Calibri"/>
                <a:cs typeface="Calibri"/>
              </a:rPr>
              <a:t>IDF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Matrix</a:t>
            </a:r>
            <a:endParaRPr sz="1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00"/>
              </a:spcBef>
              <a:buFont typeface="Wingdings"/>
              <a:buChar char=""/>
              <a:tabLst>
                <a:tab pos="699135" algn="l"/>
              </a:tabLst>
            </a:pPr>
            <a:r>
              <a:rPr sz="1800" spc="-5" dirty="0">
                <a:latin typeface="Calibri"/>
                <a:cs typeface="Calibri"/>
              </a:rPr>
              <a:t>TF-IDF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Calculation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04971" y="633730"/>
            <a:ext cx="47866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Deep</a:t>
            </a:r>
            <a:r>
              <a:rPr sz="4400" spc="-24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Learn</a:t>
            </a:r>
            <a:r>
              <a:rPr sz="4400" spc="-20" dirty="0">
                <a:latin typeface="Calibri Light"/>
                <a:cs typeface="Calibri Light"/>
              </a:rPr>
              <a:t>i</a:t>
            </a:r>
            <a:r>
              <a:rPr sz="4400" dirty="0">
                <a:latin typeface="Calibri Light"/>
                <a:cs typeface="Calibri Light"/>
              </a:rPr>
              <a:t>ng</a:t>
            </a:r>
            <a:r>
              <a:rPr sz="4400" spc="-24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Model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9605" y="1812163"/>
            <a:ext cx="23475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CNN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LSTM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165" y="2282202"/>
            <a:ext cx="1097280" cy="35718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Res</a:t>
            </a:r>
            <a:r>
              <a:rPr spc="-20" dirty="0"/>
              <a:t>u</a:t>
            </a:r>
            <a:r>
              <a:rPr spc="-30" dirty="0"/>
              <a:t>l</a:t>
            </a:r>
            <a:r>
              <a:rPr dirty="0"/>
              <a:t>t</a:t>
            </a:r>
            <a:r>
              <a:rPr spc="-254" dirty="0"/>
              <a:t> </a:t>
            </a:r>
            <a:r>
              <a:rPr spc="-30" dirty="0"/>
              <a:t>E</a:t>
            </a:r>
            <a:r>
              <a:rPr spc="-35" dirty="0"/>
              <a:t>v</a:t>
            </a:r>
            <a:r>
              <a:rPr spc="-25" dirty="0"/>
              <a:t>a</a:t>
            </a:r>
            <a:r>
              <a:rPr spc="-30" dirty="0"/>
              <a:t>l</a:t>
            </a:r>
            <a:r>
              <a:rPr spc="-20" dirty="0"/>
              <a:t>u</a:t>
            </a:r>
            <a:r>
              <a:rPr spc="-35" dirty="0"/>
              <a:t>a</a:t>
            </a:r>
            <a:r>
              <a:rPr spc="-25" dirty="0"/>
              <a:t>t</a:t>
            </a:r>
            <a:r>
              <a:rPr spc="-30" dirty="0"/>
              <a:t>io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2350"/>
            <a:ext cx="4406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Confusion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Matrix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Visualization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3965" y="2662554"/>
            <a:ext cx="4358004" cy="28822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519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 MT</vt:lpstr>
      <vt:lpstr>Calibri</vt:lpstr>
      <vt:lpstr>Calibri Light</vt:lpstr>
      <vt:lpstr>Cambria</vt:lpstr>
      <vt:lpstr>Times New Roman</vt:lpstr>
      <vt:lpstr>Wingdings</vt:lpstr>
      <vt:lpstr>Office Theme</vt:lpstr>
      <vt:lpstr>PowerPoint Presentation</vt:lpstr>
      <vt:lpstr>Outline</vt:lpstr>
      <vt:lpstr>Problem Statement</vt:lpstr>
      <vt:lpstr>System Architecture</vt:lpstr>
      <vt:lpstr>Data Collection</vt:lpstr>
      <vt:lpstr>Data Preprocessing</vt:lpstr>
      <vt:lpstr>Feature Extraction</vt:lpstr>
      <vt:lpstr>PowerPoint Presentation</vt:lpstr>
      <vt:lpstr>Result Evaluation</vt:lpstr>
      <vt:lpstr>Result Evaluation (Cont'd)</vt:lpstr>
      <vt:lpstr>Application Design</vt:lpstr>
      <vt:lpstr>Application Design</vt:lpstr>
      <vt:lpstr>Conclusion</vt:lpstr>
      <vt:lpstr>Reference</vt:lpstr>
      <vt:lpstr>Thank You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Amir (STUD)</dc:creator>
  <cp:lastModifiedBy>ITOHOWO EFFIONG CHARLES</cp:lastModifiedBy>
  <cp:revision>2</cp:revision>
  <dcterms:created xsi:type="dcterms:W3CDTF">2022-08-25T17:40:18Z</dcterms:created>
  <dcterms:modified xsi:type="dcterms:W3CDTF">2022-11-18T19:20:44Z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2022-08-25T00:00:00Z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2022-08-25T00:00:00Z</vt:filetime>
  </property>
</Properties>
</file>