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7"/>
  </p:notesMasterIdLst>
  <p:sldIdLst>
    <p:sldId id="292" r:id="rId6"/>
    <p:sldId id="1282" r:id="rId7"/>
    <p:sldId id="1290" r:id="rId8"/>
    <p:sldId id="1291" r:id="rId9"/>
    <p:sldId id="1292" r:id="rId10"/>
    <p:sldId id="1293" r:id="rId11"/>
    <p:sldId id="1294" r:id="rId12"/>
    <p:sldId id="1297" r:id="rId13"/>
    <p:sldId id="1296"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1"/>
  </p:normalViewPr>
  <p:slideViewPr>
    <p:cSldViewPr snapToGrid="0">
      <p:cViewPr varScale="1">
        <p:scale>
          <a:sx n="122" d="100"/>
          <a:sy n="122" d="100"/>
        </p:scale>
        <p:origin x="824" y="19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err="1">
                <a:solidFill>
                  <a:srgbClr val="161D23"/>
                </a:solidFill>
              </a:rPr>
              <a:t>Affan</a:t>
            </a:r>
            <a:r>
              <a:rPr lang="en-US" sz="1200" dirty="0">
                <a:solidFill>
                  <a:srgbClr val="161D23"/>
                </a:solidFill>
              </a:rPr>
              <a:t> Quraishi</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727901" cy="276999"/>
          </a:xfrm>
          <a:prstGeom prst="rect">
            <a:avLst/>
          </a:prstGeom>
          <a:noFill/>
        </p:spPr>
        <p:txBody>
          <a:bodyPr wrap="square" rtlCol="0" anchor="ctr">
            <a:spAutoFit/>
          </a:bodyPr>
          <a:lstStyle/>
          <a:p>
            <a:r>
              <a:rPr lang="en-US" sz="1200" dirty="0">
                <a:solidFill>
                  <a:srgbClr val="161D23"/>
                </a:solidFill>
              </a:rPr>
              <a:t>STU678255e9cd6511736594921</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Trinity Academy of Engineering ,Pune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133918"/>
          </a:xfrm>
          <a:prstGeom prst="rect">
            <a:avLst/>
          </a:prstGeom>
          <a:noFill/>
        </p:spPr>
        <p:txBody>
          <a:bodyPr wrap="square" rtlCol="0">
            <a:spAutoFit/>
          </a:bodyPr>
          <a:lstStyle/>
          <a:p>
            <a:pPr>
              <a:spcAft>
                <a:spcPts val="800"/>
              </a:spcAft>
            </a:pPr>
            <a:r>
              <a:rPr lang="en-IN" dirty="0"/>
              <a:t>The </a:t>
            </a:r>
            <a:r>
              <a:rPr lang="en-IN" b="1" dirty="0"/>
              <a:t>Online Auction Platform</a:t>
            </a:r>
            <a:r>
              <a:rPr lang="en-IN" dirty="0"/>
              <a:t> built with the </a:t>
            </a:r>
            <a:r>
              <a:rPr lang="en-IN" b="1" dirty="0"/>
              <a:t>MERN stack</a:t>
            </a:r>
            <a:r>
              <a:rPr lang="en-IN" dirty="0"/>
              <a:t> provides a scalable, real-time solution for online auctions. It offers a secure, user-friendly experience for buyers and sellers, with real-time bidding, smooth auction management, and robust authentication. This platform successfully addresses common issues in traditional auction systems, providing an efficient and reliable online auction environment.</a:t>
            </a:r>
          </a:p>
          <a:p>
            <a:pPr marL="173736" indent="-173736">
              <a:spcAft>
                <a:spcPts val="800"/>
              </a:spcAft>
              <a:buFont typeface="Arial" panose="020B0604020202020204" pitchFamily="34" charset="0"/>
              <a:buChar char="•"/>
            </a:pP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3744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err="1">
                  <a:latin typeface="+mj-lt"/>
                </a:rPr>
                <a:t>AuctoEssence</a:t>
              </a:r>
              <a:endParaRPr lang="en-US" sz="1600" b="1" dirty="0">
                <a:latin typeface="+mj-lt"/>
              </a:endParaRPr>
            </a:p>
            <a:p>
              <a:pPr algn="ctr">
                <a:lnSpc>
                  <a:spcPts val="1996"/>
                </a:lnSpc>
                <a:spcBef>
                  <a:spcPct val="0"/>
                </a:spcBef>
              </a:pPr>
              <a:r>
                <a:rPr lang="en-US" sz="1100" i="1" dirty="0">
                  <a:latin typeface="+mj-lt"/>
                </a:rPr>
                <a:t>Representing the true essence of refined bidding experience  </a:t>
              </a:r>
              <a:endParaRPr lang="en-US" sz="1100" i="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Development of an Online Auction Platform using ReactJS for the frontend and </a:t>
                </a:r>
                <a:r>
                  <a:rPr lang="en-US" sz="1400" dirty="0" err="1">
                    <a:solidFill>
                      <a:schemeClr val="tx1"/>
                    </a:solidFill>
                    <a:latin typeface="+mj-lt"/>
                    <a:cs typeface="Times New Roman" panose="02020603050405020304" pitchFamily="18" charset="0"/>
                  </a:rPr>
                  <a:t>ExpressJS</a:t>
                </a:r>
                <a:r>
                  <a:rPr lang="en-US" sz="1400" dirty="0">
                    <a:solidFill>
                      <a:schemeClr val="tx1"/>
                    </a:solidFill>
                    <a:latin typeface="+mj-lt"/>
                    <a:cs typeface="Times New Roman" panose="02020603050405020304" pitchFamily="18" charset="0"/>
                  </a:rPr>
                  <a:t> for the backend, enabling real-time bidding and auction management.</a:t>
                </a:r>
              </a:p>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Users can view live auctions, place bids, and receive real-time updates through a dynamic and responsive user interface built with ReactJS.</a:t>
                </a:r>
              </a:p>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The </a:t>
                </a:r>
                <a:r>
                  <a:rPr lang="en-US" sz="1400" dirty="0" err="1">
                    <a:solidFill>
                      <a:schemeClr val="tx1"/>
                    </a:solidFill>
                    <a:latin typeface="+mj-lt"/>
                    <a:cs typeface="Times New Roman" panose="02020603050405020304" pitchFamily="18" charset="0"/>
                  </a:rPr>
                  <a:t>ExpressJS</a:t>
                </a:r>
                <a:r>
                  <a:rPr lang="en-US" sz="1400" dirty="0">
                    <a:solidFill>
                      <a:schemeClr val="tx1"/>
                    </a:solidFill>
                    <a:latin typeface="+mj-lt"/>
                    <a:cs typeface="Times New Roman" panose="02020603050405020304" pitchFamily="18" charset="0"/>
                  </a:rPr>
                  <a:t> backend handles user authentication, bid processing, and auction management, ensuring secure and efficient real-time data synchronization.</a:t>
                </a:r>
              </a:p>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The </a:t>
                </a:r>
                <a:r>
                  <a:rPr lang="en-US" sz="1400" dirty="0" err="1">
                    <a:solidFill>
                      <a:schemeClr val="tx1"/>
                    </a:solidFill>
                    <a:latin typeface="+mj-lt"/>
                    <a:cs typeface="Times New Roman" panose="02020603050405020304" pitchFamily="18" charset="0"/>
                  </a:rPr>
                  <a:t>ExpressJS</a:t>
                </a:r>
                <a:r>
                  <a:rPr lang="en-US" sz="1400" dirty="0">
                    <a:solidFill>
                      <a:schemeClr val="tx1"/>
                    </a:solidFill>
                    <a:latin typeface="+mj-lt"/>
                    <a:cs typeface="Times New Roman" panose="02020603050405020304" pitchFamily="18" charset="0"/>
                  </a:rPr>
                  <a:t> backend handles user authentication, bid processing, and auction management, ensuring secure and efficient real-time data synchronization.</a:t>
                </a:r>
              </a:p>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1384995"/>
          </a:xfrm>
          <a:prstGeom prst="rect">
            <a:avLst/>
          </a:prstGeom>
          <a:noFill/>
        </p:spPr>
        <p:txBody>
          <a:bodyPr wrap="square" rtlCol="0">
            <a:spAutoFit/>
          </a:bodyPr>
          <a:lstStyle/>
          <a:p>
            <a:pPr>
              <a:spcAft>
                <a:spcPts val="800"/>
              </a:spcAft>
            </a:pPr>
            <a:r>
              <a:rPr lang="en-IN" dirty="0"/>
              <a:t>Traditional and existing online auction platforms face issues like inefficient bidding processes, delayed updates, lack of transparency, and poor scalability. This project aims to develop a </a:t>
            </a:r>
            <a:r>
              <a:rPr lang="en-IN" b="1" dirty="0"/>
              <a:t>real-time, secure, and scalable</a:t>
            </a:r>
            <a:r>
              <a:rPr lang="en-IN" dirty="0"/>
              <a:t> Online Auction Platform using </a:t>
            </a:r>
            <a:r>
              <a:rPr lang="en-IN" b="1" dirty="0"/>
              <a:t>ReactJS</a:t>
            </a:r>
            <a:r>
              <a:rPr lang="en-IN" dirty="0"/>
              <a:t> and </a:t>
            </a:r>
            <a:r>
              <a:rPr lang="en-IN" b="1" dirty="0" err="1"/>
              <a:t>ExpressJS</a:t>
            </a:r>
            <a:r>
              <a:rPr lang="en-IN" dirty="0"/>
              <a:t>, offering a seamless and user-friendly experience for both buyers and sellers.</a:t>
            </a: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288284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IN" dirty="0"/>
              <a:t>The </a:t>
            </a:r>
            <a:r>
              <a:rPr lang="en-IN" b="1" dirty="0"/>
              <a:t>Online Auction Platform</a:t>
            </a:r>
            <a:r>
              <a:rPr lang="en-IN" dirty="0"/>
              <a:t> is a web application designed to facilitate seamless online auctions. Built with </a:t>
            </a:r>
            <a:r>
              <a:rPr lang="en-IN" b="1" dirty="0"/>
              <a:t>ReactJS</a:t>
            </a:r>
            <a:r>
              <a:rPr lang="en-IN" dirty="0"/>
              <a:t> for the frontend and </a:t>
            </a:r>
            <a:r>
              <a:rPr lang="en-IN" b="1" dirty="0" err="1"/>
              <a:t>ExpressJS</a:t>
            </a:r>
            <a:r>
              <a:rPr lang="en-IN" dirty="0"/>
              <a:t> for the backend, the platform provides a user-friendly, real-time experience for both buyers and sellers.</a:t>
            </a:r>
          </a:p>
          <a:p>
            <a:pPr marL="173736" indent="-173736">
              <a:spcAft>
                <a:spcPts val="800"/>
              </a:spcAft>
              <a:buFont typeface="Arial" panose="020B0604020202020204" pitchFamily="34" charset="0"/>
              <a:buChar char="•"/>
            </a:pPr>
            <a:r>
              <a:rPr lang="en-IN" dirty="0"/>
              <a:t>Users can easily register, participate in live auctions, place bids, and track auction progress in real-time. Admins can manage auctions, control bidding times, and review bid histories. The platform ensures secure bidding, smooth data synchronization, and scalable performance, offering an efficient and interactive solution for online auctions.</a:t>
            </a:r>
          </a:p>
          <a:p>
            <a:pPr>
              <a:spcAft>
                <a:spcPts val="800"/>
              </a:spcAft>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323987"/>
          </a:xfrm>
          <a:prstGeom prst="rect">
            <a:avLst/>
          </a:prstGeom>
          <a:noFill/>
        </p:spPr>
        <p:txBody>
          <a:bodyPr wrap="square" rtlCol="0">
            <a:spAutoFit/>
          </a:bodyPr>
          <a:lstStyle/>
          <a:p>
            <a:r>
              <a:rPr lang="en-IN" dirty="0"/>
              <a:t>This project proposes the development of a </a:t>
            </a:r>
            <a:r>
              <a:rPr lang="en-IN" b="1" dirty="0"/>
              <a:t>real-time, user-friendly, and scalable Online Auction Platform</a:t>
            </a:r>
            <a:r>
              <a:rPr lang="en-IN" dirty="0"/>
              <a:t> using </a:t>
            </a:r>
            <a:r>
              <a:rPr lang="en-IN" b="1" dirty="0"/>
              <a:t>ReactJS</a:t>
            </a:r>
            <a:r>
              <a:rPr lang="en-IN" dirty="0"/>
              <a:t> and </a:t>
            </a:r>
            <a:r>
              <a:rPr lang="en-IN" b="1" dirty="0" err="1"/>
              <a:t>ExpressJS</a:t>
            </a:r>
            <a:r>
              <a:rPr lang="en-IN" dirty="0"/>
              <a:t>. The solution includes:</a:t>
            </a:r>
          </a:p>
          <a:p>
            <a:endParaRPr lang="en-IN" dirty="0"/>
          </a:p>
          <a:p>
            <a:pPr>
              <a:buFont typeface="+mj-lt"/>
              <a:buAutoNum type="arabicPeriod"/>
            </a:pPr>
            <a:r>
              <a:rPr lang="en-IN" b="1" dirty="0"/>
              <a:t>Frontend (ReactJS)</a:t>
            </a:r>
            <a:r>
              <a:rPr lang="en-IN" dirty="0"/>
              <a:t>:</a:t>
            </a:r>
          </a:p>
          <a:p>
            <a:pPr marL="285750" indent="-285750">
              <a:buFont typeface="Arial" panose="020B0604020202020204" pitchFamily="34" charset="0"/>
              <a:buChar char="•"/>
            </a:pPr>
            <a:r>
              <a:rPr lang="en-IN" dirty="0"/>
              <a:t>A responsive, interactive UI with real-time bid updates and auction progress.</a:t>
            </a:r>
          </a:p>
          <a:p>
            <a:pPr>
              <a:buFont typeface="+mj-lt"/>
              <a:buAutoNum type="arabicPeriod"/>
            </a:pPr>
            <a:r>
              <a:rPr lang="en-IN" b="1" dirty="0"/>
              <a:t>Backend (</a:t>
            </a:r>
            <a:r>
              <a:rPr lang="en-IN" b="1" dirty="0" err="1"/>
              <a:t>ExpressJS</a:t>
            </a:r>
            <a:r>
              <a:rPr lang="en-IN" b="1" dirty="0"/>
              <a:t>)</a:t>
            </a:r>
            <a:r>
              <a:rPr lang="en-IN" dirty="0"/>
              <a:t>:</a:t>
            </a:r>
          </a:p>
          <a:p>
            <a:pPr marL="285750" indent="-285750">
              <a:buFont typeface="Arial" panose="020B0604020202020204" pitchFamily="34" charset="0"/>
              <a:buChar char="•"/>
            </a:pPr>
            <a:r>
              <a:rPr lang="en-IN" dirty="0"/>
              <a:t>A secure backend to manage user authentication, bid processing, and auction synchronization.</a:t>
            </a:r>
          </a:p>
          <a:p>
            <a:pPr>
              <a:buFont typeface="+mj-lt"/>
              <a:buAutoNum type="arabicPeriod"/>
            </a:pPr>
            <a:r>
              <a:rPr lang="en-IN" b="1" dirty="0"/>
              <a:t>Key Features</a:t>
            </a:r>
            <a:r>
              <a:rPr lang="en-IN" dirty="0"/>
              <a:t>:</a:t>
            </a:r>
          </a:p>
          <a:p>
            <a:pPr marL="285750" indent="-285750">
              <a:buFont typeface="Arial" panose="020B0604020202020204" pitchFamily="34" charset="0"/>
              <a:buChar char="•"/>
            </a:pPr>
            <a:r>
              <a:rPr lang="en-IN" dirty="0"/>
              <a:t>User account management, secure bidding, real-time notifications, and an admin panel for auction control.</a:t>
            </a:r>
          </a:p>
          <a:p>
            <a:pPr marL="285750" indent="-285750">
              <a:buFont typeface="Arial" panose="020B0604020202020204" pitchFamily="34" charset="0"/>
              <a:buChar char="•"/>
            </a:pPr>
            <a:r>
              <a:rPr lang="en-IN" dirty="0"/>
              <a:t>Scalable infrastructure to support growing numbers of users and auctions.</a:t>
            </a:r>
          </a:p>
          <a:p>
            <a:pPr marL="457200" lvl="1"/>
            <a:endParaRPr lang="en-IN" dirty="0"/>
          </a:p>
          <a:p>
            <a:r>
              <a:rPr lang="en-IN" dirty="0"/>
              <a:t>This solution ensures a smooth, engaging auction experience, overcoming limitations of existing platforms with a scalable, secure environment for buyers and sellers.</a:t>
            </a:r>
          </a:p>
          <a:p>
            <a:pPr marL="173736" indent="-173736">
              <a:spcAft>
                <a:spcPts val="800"/>
              </a:spcAft>
              <a:buFont typeface="Arial" panose="020B0604020202020204" pitchFamily="34" charset="0"/>
              <a:buChar char="•"/>
            </a:pPr>
            <a:endParaRPr lang="en-IN" dirty="0"/>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2" y="621337"/>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0" y="1083221"/>
            <a:ext cx="9341428" cy="3970318"/>
          </a:xfrm>
          <a:prstGeom prst="rect">
            <a:avLst/>
          </a:prstGeom>
          <a:noFill/>
        </p:spPr>
        <p:txBody>
          <a:bodyPr wrap="square" rtlCol="0">
            <a:spAutoFit/>
          </a:bodyPr>
          <a:lstStyle/>
          <a:p>
            <a:pPr>
              <a:buFont typeface="+mj-lt"/>
              <a:buAutoNum type="arabicPeriod"/>
            </a:pPr>
            <a:r>
              <a:rPr lang="en-IN" b="1" dirty="0"/>
              <a:t>Frontend:</a:t>
            </a:r>
            <a:endParaRPr lang="en-IN" dirty="0"/>
          </a:p>
          <a:p>
            <a:pPr marL="742950" lvl="1" indent="-285750">
              <a:buFont typeface="Arial" panose="020B0604020202020204" pitchFamily="34" charset="0"/>
              <a:buChar char="•"/>
            </a:pPr>
            <a:r>
              <a:rPr lang="en-IN" b="1" dirty="0"/>
              <a:t>ReactJS</a:t>
            </a:r>
            <a:r>
              <a:rPr lang="en-IN" dirty="0"/>
              <a:t>: A JavaScript library for building dynamic and responsive user interfaces with real-time updates.</a:t>
            </a:r>
          </a:p>
          <a:p>
            <a:pPr marL="742950" lvl="1" indent="-285750">
              <a:buFont typeface="Arial" panose="020B0604020202020204" pitchFamily="34" charset="0"/>
              <a:buChar char="•"/>
            </a:pPr>
            <a:r>
              <a:rPr lang="en-IN" b="1" dirty="0"/>
              <a:t>CSS/HTML</a:t>
            </a:r>
            <a:r>
              <a:rPr lang="en-IN" dirty="0"/>
              <a:t>: For designing and structuring the user interface with responsiveness.</a:t>
            </a:r>
          </a:p>
          <a:p>
            <a:pPr>
              <a:buFont typeface="+mj-lt"/>
              <a:buAutoNum type="arabicPeriod"/>
            </a:pPr>
            <a:r>
              <a:rPr lang="en-IN" b="1" dirty="0"/>
              <a:t>Backend:</a:t>
            </a:r>
            <a:endParaRPr lang="en-IN" dirty="0"/>
          </a:p>
          <a:p>
            <a:pPr marL="742950" lvl="1" indent="-285750">
              <a:buFont typeface="Arial" panose="020B0604020202020204" pitchFamily="34" charset="0"/>
              <a:buChar char="•"/>
            </a:pPr>
            <a:r>
              <a:rPr lang="en-IN" b="1" dirty="0" err="1"/>
              <a:t>ExpressJS</a:t>
            </a:r>
            <a:r>
              <a:rPr lang="en-IN" dirty="0"/>
              <a:t>: A web application framework for Node.js, used to handle API requests, user authentication, and auction management.</a:t>
            </a:r>
          </a:p>
          <a:p>
            <a:pPr marL="742950" lvl="1" indent="-285750">
              <a:buFont typeface="Arial" panose="020B0604020202020204" pitchFamily="34" charset="0"/>
              <a:buChar char="•"/>
            </a:pPr>
            <a:r>
              <a:rPr lang="en-IN" b="1" dirty="0"/>
              <a:t>Node.js</a:t>
            </a:r>
            <a:r>
              <a:rPr lang="en-IN" dirty="0"/>
              <a:t>: A JavaScript runtime that enables server-side programming and handles real-time operations efficiently.</a:t>
            </a:r>
          </a:p>
          <a:p>
            <a:pPr>
              <a:buFont typeface="+mj-lt"/>
              <a:buAutoNum type="arabicPeriod"/>
            </a:pPr>
            <a:r>
              <a:rPr lang="en-IN" b="1" dirty="0"/>
              <a:t>Database:</a:t>
            </a:r>
            <a:endParaRPr lang="en-IN" dirty="0"/>
          </a:p>
          <a:p>
            <a:pPr marL="742950" lvl="1" indent="-285750">
              <a:buFont typeface="Arial" panose="020B0604020202020204" pitchFamily="34" charset="0"/>
              <a:buChar char="•"/>
            </a:pPr>
            <a:r>
              <a:rPr lang="en-IN" b="1" dirty="0"/>
              <a:t>MongoDB</a:t>
            </a:r>
            <a:r>
              <a:rPr lang="en-IN" dirty="0"/>
              <a:t>: A NoSQL database for storing auction data, user information, and bid history.</a:t>
            </a:r>
          </a:p>
          <a:p>
            <a:pPr>
              <a:buFont typeface="+mj-lt"/>
              <a:buAutoNum type="arabicPeriod"/>
            </a:pPr>
            <a:r>
              <a:rPr lang="en-IN" b="1" dirty="0"/>
              <a:t>API Testing:</a:t>
            </a:r>
            <a:endParaRPr lang="en-IN" dirty="0"/>
          </a:p>
          <a:p>
            <a:pPr marL="742950" lvl="1" indent="-285750">
              <a:buFont typeface="Arial" panose="020B0604020202020204" pitchFamily="34" charset="0"/>
              <a:buChar char="•"/>
            </a:pPr>
            <a:r>
              <a:rPr lang="en-IN" b="1" dirty="0"/>
              <a:t>Postman</a:t>
            </a:r>
            <a:r>
              <a:rPr lang="en-IN" dirty="0"/>
              <a:t>: Used for testing API endpoints and ensuring proper functionality of the backend services.</a:t>
            </a:r>
          </a:p>
          <a:p>
            <a:pPr>
              <a:buFont typeface="+mj-lt"/>
              <a:buAutoNum type="arabicPeriod"/>
            </a:pPr>
            <a:r>
              <a:rPr lang="en-IN" b="1" dirty="0"/>
              <a:t>Authentication &amp; Security:</a:t>
            </a:r>
            <a:endParaRPr lang="en-IN" dirty="0"/>
          </a:p>
          <a:p>
            <a:pPr marL="742950" lvl="1" indent="-285750">
              <a:buFont typeface="Arial" panose="020B0604020202020204" pitchFamily="34" charset="0"/>
              <a:buChar char="•"/>
            </a:pPr>
            <a:r>
              <a:rPr lang="en-IN" b="1" dirty="0"/>
              <a:t>JWT (JSON Web Tokens)</a:t>
            </a:r>
            <a:r>
              <a:rPr lang="en-IN" dirty="0"/>
              <a:t>: For secure user authentication and session management.</a:t>
            </a:r>
          </a:p>
          <a:p>
            <a:pPr marL="742950" lvl="1" indent="-285750">
              <a:buFont typeface="Arial" panose="020B0604020202020204" pitchFamily="34" charset="0"/>
              <a:buChar char="•"/>
            </a:pPr>
            <a:r>
              <a:rPr lang="en-IN" b="1" dirty="0" err="1"/>
              <a:t>Bcrypt</a:t>
            </a:r>
            <a:r>
              <a:rPr lang="en-IN" dirty="0"/>
              <a:t>: For password hashing and secure user data storage.</a:t>
            </a:r>
          </a:p>
          <a:p>
            <a:pPr>
              <a:buFont typeface="+mj-lt"/>
              <a:buAutoNum type="arabicPeriod"/>
            </a:pPr>
            <a:r>
              <a:rPr lang="en-IN" b="1" dirty="0"/>
              <a:t>Hosting:</a:t>
            </a:r>
            <a:endParaRPr lang="en-IN" dirty="0"/>
          </a:p>
          <a:p>
            <a:pPr marL="742950" lvl="1" indent="-285750">
              <a:buFont typeface="Arial" panose="020B0604020202020204" pitchFamily="34" charset="0"/>
              <a:buChar char="•"/>
            </a:pPr>
            <a:r>
              <a:rPr lang="en-IN" b="1" dirty="0"/>
              <a:t>MERN Stack</a:t>
            </a:r>
            <a:r>
              <a:rPr lang="en-IN" dirty="0"/>
              <a:t>: MongoDB, </a:t>
            </a:r>
            <a:r>
              <a:rPr lang="en-IN" dirty="0" err="1"/>
              <a:t>ExpressJS</a:t>
            </a:r>
            <a:r>
              <a:rPr lang="en-IN" dirty="0"/>
              <a:t>, ReactJS, and Node.js for the full-stack development of the application.</a:t>
            </a: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37EA192-3ED1-0F9B-CF15-CCD27564C2EB}"/>
              </a:ext>
            </a:extLst>
          </p:cNvPr>
          <p:cNvPicPr>
            <a:picLocks noChangeAspect="1"/>
          </p:cNvPicPr>
          <p:nvPr/>
        </p:nvPicPr>
        <p:blipFill>
          <a:blip r:embed="rId3"/>
          <a:stretch>
            <a:fillRect/>
          </a:stretch>
        </p:blipFill>
        <p:spPr>
          <a:xfrm>
            <a:off x="1456841" y="1243418"/>
            <a:ext cx="6548034" cy="3483567"/>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C58E4F7-148A-B77F-136E-458B3DFEB7E3}"/>
              </a:ext>
            </a:extLst>
          </p:cNvPr>
          <p:cNvPicPr>
            <a:picLocks noChangeAspect="1"/>
          </p:cNvPicPr>
          <p:nvPr/>
        </p:nvPicPr>
        <p:blipFill>
          <a:blip r:embed="rId3"/>
          <a:stretch>
            <a:fillRect/>
          </a:stretch>
        </p:blipFill>
        <p:spPr>
          <a:xfrm>
            <a:off x="1456842" y="1243419"/>
            <a:ext cx="6548034" cy="3483568"/>
          </a:xfrm>
          <a:prstGeom prst="rect">
            <a:avLst/>
          </a:prstGeom>
        </p:spPr>
      </p:pic>
    </p:spTree>
    <p:extLst>
      <p:ext uri="{BB962C8B-B14F-4D97-AF65-F5344CB8AC3E}">
        <p14:creationId xmlns:p14="http://schemas.microsoft.com/office/powerpoint/2010/main" val="31047661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2794</TotalTime>
  <Words>682</Words>
  <Application>Microsoft Macintosh PowerPoint</Application>
  <PresentationFormat>On-screen Show (16:9)</PresentationFormat>
  <Paragraphs>61</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Aptos</vt:lpstr>
      <vt:lpstr>Aptos Display</vt: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Office User</cp:lastModifiedBy>
  <cp:revision>56</cp:revision>
  <dcterms:modified xsi:type="dcterms:W3CDTF">2025-03-09T12:27:48Z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