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9"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CB68-2C49-4F86-B2DB-94B61B2F8AE9}"/>
              </a:ext>
            </a:extLst>
          </p:cNvPr>
          <p:cNvSpPr>
            <a:spLocks noGrp="1"/>
          </p:cNvSpPr>
          <p:nvPr>
            <p:ph type="ctrTitle"/>
          </p:nvPr>
        </p:nvSpPr>
        <p:spPr/>
        <p:txBody>
          <a:bodyPr/>
          <a:lstStyle/>
          <a:p>
            <a:r>
              <a:rPr lang="en-GB" dirty="0"/>
              <a:t>Autonomous Vehicles</a:t>
            </a:r>
          </a:p>
        </p:txBody>
      </p:sp>
      <p:sp>
        <p:nvSpPr>
          <p:cNvPr id="3" name="Subtitle 2">
            <a:extLst>
              <a:ext uri="{FF2B5EF4-FFF2-40B4-BE49-F238E27FC236}">
                <a16:creationId xmlns:a16="http://schemas.microsoft.com/office/drawing/2014/main" id="{B0DF66B8-C20F-4BB8-9CE5-85689D0275C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126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5526-8A29-46C6-A001-1B1875D740D7}"/>
              </a:ext>
            </a:extLst>
          </p:cNvPr>
          <p:cNvSpPr>
            <a:spLocks noGrp="1"/>
          </p:cNvSpPr>
          <p:nvPr>
            <p:ph type="title"/>
          </p:nvPr>
        </p:nvSpPr>
        <p:spPr/>
        <p:txBody>
          <a:bodyPr/>
          <a:lstStyle/>
          <a:p>
            <a:r>
              <a:rPr lang="en-GB" dirty="0"/>
              <a:t>Primary Research</a:t>
            </a:r>
          </a:p>
        </p:txBody>
      </p:sp>
      <p:sp>
        <p:nvSpPr>
          <p:cNvPr id="3" name="Content Placeholder 2">
            <a:extLst>
              <a:ext uri="{FF2B5EF4-FFF2-40B4-BE49-F238E27FC236}">
                <a16:creationId xmlns:a16="http://schemas.microsoft.com/office/drawing/2014/main" id="{E399AEC9-4DD3-4D28-8A10-92B4AB9E85F0}"/>
              </a:ext>
            </a:extLst>
          </p:cNvPr>
          <p:cNvSpPr>
            <a:spLocks noGrp="1"/>
          </p:cNvSpPr>
          <p:nvPr>
            <p:ph idx="1"/>
          </p:nvPr>
        </p:nvSpPr>
        <p:spPr/>
        <p:txBody>
          <a:bodyPr/>
          <a:lstStyle/>
          <a:p>
            <a:r>
              <a:rPr lang="en-GB" dirty="0"/>
              <a:t>For my primary research I created a survey based around people’s opinions on driverless cars. </a:t>
            </a:r>
          </a:p>
          <a:p>
            <a:r>
              <a:rPr lang="en-GB" dirty="0"/>
              <a:t>This survey included 9 questions which all focus on what people think driverless cars should do and what they already do.</a:t>
            </a:r>
          </a:p>
          <a:p>
            <a:pPr lvl="1"/>
            <a:r>
              <a:rPr lang="en-GB" dirty="0"/>
              <a:t>Describe ways AI is being used in cars? </a:t>
            </a:r>
          </a:p>
          <a:p>
            <a:pPr lvl="1"/>
            <a:r>
              <a:rPr lang="en-GB" dirty="0"/>
              <a:t>Do you consider AI in vehicles safe? </a:t>
            </a:r>
          </a:p>
          <a:p>
            <a:pPr lvl="1"/>
            <a:r>
              <a:rPr lang="en-GB" dirty="0"/>
              <a:t>Would you ever buy a vehicle with AI? </a:t>
            </a:r>
          </a:p>
        </p:txBody>
      </p:sp>
    </p:spTree>
    <p:extLst>
      <p:ext uri="{BB962C8B-B14F-4D97-AF65-F5344CB8AC3E}">
        <p14:creationId xmlns:p14="http://schemas.microsoft.com/office/powerpoint/2010/main" val="417891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6EDE-3BCA-4215-B795-E2C24DF6EACC}"/>
              </a:ext>
            </a:extLst>
          </p:cNvPr>
          <p:cNvSpPr>
            <a:spLocks noGrp="1"/>
          </p:cNvSpPr>
          <p:nvPr>
            <p:ph type="title"/>
          </p:nvPr>
        </p:nvSpPr>
        <p:spPr/>
        <p:txBody>
          <a:bodyPr/>
          <a:lstStyle/>
          <a:p>
            <a:r>
              <a:rPr lang="en-GB" dirty="0"/>
              <a:t>Primary Research</a:t>
            </a:r>
          </a:p>
        </p:txBody>
      </p:sp>
      <p:sp>
        <p:nvSpPr>
          <p:cNvPr id="3" name="Content Placeholder 2">
            <a:extLst>
              <a:ext uri="{FF2B5EF4-FFF2-40B4-BE49-F238E27FC236}">
                <a16:creationId xmlns:a16="http://schemas.microsoft.com/office/drawing/2014/main" id="{740CECD6-6021-4AC9-A32E-CDAF6EA98CEF}"/>
              </a:ext>
            </a:extLst>
          </p:cNvPr>
          <p:cNvSpPr>
            <a:spLocks noGrp="1"/>
          </p:cNvSpPr>
          <p:nvPr>
            <p:ph idx="1"/>
          </p:nvPr>
        </p:nvSpPr>
        <p:spPr/>
        <p:txBody>
          <a:bodyPr/>
          <a:lstStyle/>
          <a:p>
            <a:r>
              <a:rPr lang="en-GB" dirty="0"/>
              <a:t>The analytics tool I used when conducting my primary research was Google Docs.</a:t>
            </a:r>
          </a:p>
          <a:p>
            <a:r>
              <a:rPr lang="en-GB" dirty="0"/>
              <a:t>This helped me to group up all of my answers so I could understand it easier and also view each individual response. </a:t>
            </a:r>
          </a:p>
          <a:p>
            <a:r>
              <a:rPr lang="en-GB" dirty="0"/>
              <a:t>As well as this Google Docs generates pie charts on multiple choice questions to help visualise how many people answered a certain answer compared to the other answer. </a:t>
            </a:r>
          </a:p>
          <a:p>
            <a:r>
              <a:rPr lang="en-GB" dirty="0"/>
              <a:t>If I had set my google form questions up differently, I could also have gained insights from my data, this includes average, median and range </a:t>
            </a:r>
          </a:p>
        </p:txBody>
      </p:sp>
    </p:spTree>
    <p:extLst>
      <p:ext uri="{BB962C8B-B14F-4D97-AF65-F5344CB8AC3E}">
        <p14:creationId xmlns:p14="http://schemas.microsoft.com/office/powerpoint/2010/main" val="465475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FE16-43E1-4EE6-9B51-774E1224F4E5}"/>
              </a:ext>
            </a:extLst>
          </p:cNvPr>
          <p:cNvSpPr>
            <a:spLocks noGrp="1"/>
          </p:cNvSpPr>
          <p:nvPr>
            <p:ph type="title"/>
          </p:nvPr>
        </p:nvSpPr>
        <p:spPr/>
        <p:txBody>
          <a:bodyPr/>
          <a:lstStyle/>
          <a:p>
            <a:r>
              <a:rPr lang="en-GB" dirty="0"/>
              <a:t>Primary Research</a:t>
            </a:r>
          </a:p>
        </p:txBody>
      </p:sp>
      <p:sp>
        <p:nvSpPr>
          <p:cNvPr id="3" name="Content Placeholder 2">
            <a:extLst>
              <a:ext uri="{FF2B5EF4-FFF2-40B4-BE49-F238E27FC236}">
                <a16:creationId xmlns:a16="http://schemas.microsoft.com/office/drawing/2014/main" id="{1B2F63FB-7B79-49F5-B6A8-3E7CC2D8C1CE}"/>
              </a:ext>
            </a:extLst>
          </p:cNvPr>
          <p:cNvSpPr>
            <a:spLocks noGrp="1"/>
          </p:cNvSpPr>
          <p:nvPr>
            <p:ph idx="1"/>
          </p:nvPr>
        </p:nvSpPr>
        <p:spPr>
          <a:xfrm>
            <a:off x="1154955" y="2603500"/>
            <a:ext cx="6445472" cy="3416300"/>
          </a:xfrm>
        </p:spPr>
        <p:txBody>
          <a:bodyPr/>
          <a:lstStyle/>
          <a:p>
            <a:r>
              <a:rPr lang="en-GB" dirty="0"/>
              <a:t>I handed my questionnaire out to several teachers from my secondary school to fill in and see if they could forward the questionnaire.</a:t>
            </a:r>
          </a:p>
          <a:p>
            <a:r>
              <a:rPr lang="en-GB" dirty="0"/>
              <a:t>Question 1 asks whether they know what AI is, the pie chart generated shows me that 98% of people know what AI is.</a:t>
            </a:r>
          </a:p>
          <a:p>
            <a:r>
              <a:rPr lang="en-GB" dirty="0"/>
              <a:t>So from this I know that 1 out of a sample of 50 don’t know what AI is. </a:t>
            </a:r>
          </a:p>
          <a:p>
            <a:r>
              <a:rPr lang="en-GB" dirty="0"/>
              <a:t>This pie chart helps me to better understand and analyse the data that I have been given.</a:t>
            </a:r>
          </a:p>
          <a:p>
            <a:endParaRPr lang="en-GB" dirty="0"/>
          </a:p>
        </p:txBody>
      </p:sp>
      <p:pic>
        <p:nvPicPr>
          <p:cNvPr id="4" name="Picture 3">
            <a:extLst>
              <a:ext uri="{FF2B5EF4-FFF2-40B4-BE49-F238E27FC236}">
                <a16:creationId xmlns:a16="http://schemas.microsoft.com/office/drawing/2014/main" id="{0A96BA6D-321D-4887-AF5D-1ABD1D70F05F}"/>
              </a:ext>
            </a:extLst>
          </p:cNvPr>
          <p:cNvPicPr/>
          <p:nvPr/>
        </p:nvPicPr>
        <p:blipFill>
          <a:blip r:embed="rId2">
            <a:extLst>
              <a:ext uri="{28A0092B-C50C-407E-A947-70E740481C1C}">
                <a14:useLocalDpi xmlns:a14="http://schemas.microsoft.com/office/drawing/2010/main" val="0"/>
              </a:ext>
            </a:extLst>
          </a:blip>
          <a:stretch>
            <a:fillRect/>
          </a:stretch>
        </p:blipFill>
        <p:spPr>
          <a:xfrm>
            <a:off x="7975163" y="4124130"/>
            <a:ext cx="4010900" cy="2410531"/>
          </a:xfrm>
          <a:prstGeom prst="rect">
            <a:avLst/>
          </a:prstGeom>
        </p:spPr>
      </p:pic>
    </p:spTree>
    <p:extLst>
      <p:ext uri="{BB962C8B-B14F-4D97-AF65-F5344CB8AC3E}">
        <p14:creationId xmlns:p14="http://schemas.microsoft.com/office/powerpoint/2010/main" val="306709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E185-0A54-4982-9E57-63CBE80A7DFE}"/>
              </a:ext>
            </a:extLst>
          </p:cNvPr>
          <p:cNvSpPr>
            <a:spLocks noGrp="1"/>
          </p:cNvSpPr>
          <p:nvPr>
            <p:ph type="title"/>
          </p:nvPr>
        </p:nvSpPr>
        <p:spPr/>
        <p:txBody>
          <a:bodyPr/>
          <a:lstStyle/>
          <a:p>
            <a:r>
              <a:rPr lang="en-GB" dirty="0"/>
              <a:t>Primary Research</a:t>
            </a:r>
          </a:p>
        </p:txBody>
      </p:sp>
      <p:sp>
        <p:nvSpPr>
          <p:cNvPr id="3" name="Content Placeholder 2">
            <a:extLst>
              <a:ext uri="{FF2B5EF4-FFF2-40B4-BE49-F238E27FC236}">
                <a16:creationId xmlns:a16="http://schemas.microsoft.com/office/drawing/2014/main" id="{3B71FBEF-A1C7-4ACB-A7D0-748DFB508D3D}"/>
              </a:ext>
            </a:extLst>
          </p:cNvPr>
          <p:cNvSpPr>
            <a:spLocks noGrp="1"/>
          </p:cNvSpPr>
          <p:nvPr>
            <p:ph idx="1"/>
          </p:nvPr>
        </p:nvSpPr>
        <p:spPr/>
        <p:txBody>
          <a:bodyPr/>
          <a:lstStyle/>
          <a:p>
            <a:r>
              <a:rPr lang="en-GB" dirty="0"/>
              <a:t>With question 7 I asked people whether they would buy a vehicle with AI.</a:t>
            </a:r>
          </a:p>
          <a:p>
            <a:r>
              <a:rPr lang="en-GB" dirty="0"/>
              <a:t>From looking at this chart I can see that 80% of people would buy a car with AI and 20% wouldn’t </a:t>
            </a:r>
          </a:p>
          <a:p>
            <a:r>
              <a:rPr lang="en-GB" dirty="0"/>
              <a:t>This helps prove my point of AI not fully taking over and also helping me to answer my overall research question, How AI affects cars now and how it will in the future?</a:t>
            </a:r>
          </a:p>
          <a:p>
            <a:pPr marL="0" indent="0">
              <a:buNone/>
            </a:pPr>
            <a:endParaRPr lang="en-GB" dirty="0"/>
          </a:p>
        </p:txBody>
      </p:sp>
      <p:pic>
        <p:nvPicPr>
          <p:cNvPr id="4" name="Picture 3">
            <a:extLst>
              <a:ext uri="{FF2B5EF4-FFF2-40B4-BE49-F238E27FC236}">
                <a16:creationId xmlns:a16="http://schemas.microsoft.com/office/drawing/2014/main" id="{BEF18E20-5182-4D25-B5DF-21C09F22DA2D}"/>
              </a:ext>
            </a:extLst>
          </p:cNvPr>
          <p:cNvPicPr/>
          <p:nvPr/>
        </p:nvPicPr>
        <p:blipFill>
          <a:blip r:embed="rId2">
            <a:extLst>
              <a:ext uri="{28A0092B-C50C-407E-A947-70E740481C1C}">
                <a14:useLocalDpi xmlns:a14="http://schemas.microsoft.com/office/drawing/2010/main" val="0"/>
              </a:ext>
            </a:extLst>
          </a:blip>
          <a:stretch>
            <a:fillRect/>
          </a:stretch>
        </p:blipFill>
        <p:spPr>
          <a:xfrm>
            <a:off x="7735079" y="4599992"/>
            <a:ext cx="4050886" cy="2135407"/>
          </a:xfrm>
          <a:prstGeom prst="rect">
            <a:avLst/>
          </a:prstGeom>
        </p:spPr>
      </p:pic>
    </p:spTree>
    <p:extLst>
      <p:ext uri="{BB962C8B-B14F-4D97-AF65-F5344CB8AC3E}">
        <p14:creationId xmlns:p14="http://schemas.microsoft.com/office/powerpoint/2010/main" val="44240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97D0-D30D-4EEC-9D2B-F36936AD04DF}"/>
              </a:ext>
            </a:extLst>
          </p:cNvPr>
          <p:cNvSpPr>
            <a:spLocks noGrp="1"/>
          </p:cNvSpPr>
          <p:nvPr>
            <p:ph type="title"/>
          </p:nvPr>
        </p:nvSpPr>
        <p:spPr>
          <a:xfrm>
            <a:off x="1154954" y="973668"/>
            <a:ext cx="8761413" cy="706964"/>
          </a:xfrm>
        </p:spPr>
        <p:txBody>
          <a:bodyPr/>
          <a:lstStyle/>
          <a:p>
            <a:r>
              <a:rPr lang="en-GB" dirty="0"/>
              <a:t>Where </a:t>
            </a:r>
            <a:r>
              <a:rPr lang="en-GB"/>
              <a:t>has AI </a:t>
            </a:r>
            <a:r>
              <a:rPr lang="en-GB" dirty="0"/>
              <a:t>been used outside of the Automotive Industry</a:t>
            </a:r>
          </a:p>
        </p:txBody>
      </p:sp>
      <p:sp>
        <p:nvSpPr>
          <p:cNvPr id="3" name="Content Placeholder 2">
            <a:extLst>
              <a:ext uri="{FF2B5EF4-FFF2-40B4-BE49-F238E27FC236}">
                <a16:creationId xmlns:a16="http://schemas.microsoft.com/office/drawing/2014/main" id="{CA52D479-CD77-49AE-81A3-135D0153040A}"/>
              </a:ext>
            </a:extLst>
          </p:cNvPr>
          <p:cNvSpPr>
            <a:spLocks noGrp="1"/>
          </p:cNvSpPr>
          <p:nvPr>
            <p:ph idx="1"/>
          </p:nvPr>
        </p:nvSpPr>
        <p:spPr/>
        <p:txBody>
          <a:bodyPr/>
          <a:lstStyle/>
          <a:p>
            <a:r>
              <a:rPr lang="en-GB" dirty="0"/>
              <a:t>Today, AI is used in almost everything, from phones, to production line robots to medical uses such as Google DeepMind which identifies eye diseases.</a:t>
            </a:r>
          </a:p>
          <a:p>
            <a:r>
              <a:rPr lang="en-GB" dirty="0"/>
              <a:t>Other uses include personal assistants such as Amazon Alexa and Google Home which can perform wireless tasks such as playing music, turning off lights and answering questions.</a:t>
            </a:r>
          </a:p>
        </p:txBody>
      </p:sp>
    </p:spTree>
    <p:extLst>
      <p:ext uri="{BB962C8B-B14F-4D97-AF65-F5344CB8AC3E}">
        <p14:creationId xmlns:p14="http://schemas.microsoft.com/office/powerpoint/2010/main" val="88459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C2FE-E902-456E-B2AD-81FB6EB44F41}"/>
              </a:ext>
            </a:extLst>
          </p:cNvPr>
          <p:cNvSpPr>
            <a:spLocks noGrp="1"/>
          </p:cNvSpPr>
          <p:nvPr>
            <p:ph type="title"/>
          </p:nvPr>
        </p:nvSpPr>
        <p:spPr/>
        <p:txBody>
          <a:bodyPr/>
          <a:lstStyle/>
          <a:p>
            <a:r>
              <a:rPr lang="en-GB" dirty="0"/>
              <a:t>Where has AI been used within the automotive industry </a:t>
            </a:r>
          </a:p>
        </p:txBody>
      </p:sp>
      <p:sp>
        <p:nvSpPr>
          <p:cNvPr id="3" name="Content Placeholder 2">
            <a:extLst>
              <a:ext uri="{FF2B5EF4-FFF2-40B4-BE49-F238E27FC236}">
                <a16:creationId xmlns:a16="http://schemas.microsoft.com/office/drawing/2014/main" id="{F71AE6F8-6F9F-4C56-A073-C86D19408390}"/>
              </a:ext>
            </a:extLst>
          </p:cNvPr>
          <p:cNvSpPr>
            <a:spLocks noGrp="1"/>
          </p:cNvSpPr>
          <p:nvPr>
            <p:ph idx="1"/>
          </p:nvPr>
        </p:nvSpPr>
        <p:spPr/>
        <p:txBody>
          <a:bodyPr>
            <a:normAutofit fontScale="92500" lnSpcReduction="20000"/>
          </a:bodyPr>
          <a:lstStyle/>
          <a:p>
            <a:r>
              <a:rPr lang="en-GB" dirty="0"/>
              <a:t>AI has been used in many fields within the automotive industry from many different companies around the world. Examples include:</a:t>
            </a:r>
          </a:p>
          <a:p>
            <a:r>
              <a:rPr lang="en-GB" dirty="0"/>
              <a:t>Driver assist which puts the AI in a co pilot position, this AI will monitor sensors and cameras to try to prevent accidents.</a:t>
            </a:r>
          </a:p>
          <a:p>
            <a:r>
              <a:rPr lang="en-GB" dirty="0"/>
              <a:t>Similar is emergency breaking, which when an object is detected in front of the car the vehicle will stop.</a:t>
            </a:r>
          </a:p>
          <a:p>
            <a:r>
              <a:rPr lang="en-GB" dirty="0"/>
              <a:t>The hardest is fully driverless cars as the car needs the ability to:</a:t>
            </a:r>
          </a:p>
          <a:p>
            <a:pPr lvl="1"/>
            <a:r>
              <a:rPr lang="en-GB" dirty="0"/>
              <a:t>Steer the vehicle</a:t>
            </a:r>
          </a:p>
          <a:p>
            <a:pPr lvl="1"/>
            <a:r>
              <a:rPr lang="en-GB" dirty="0"/>
              <a:t>Brake correctly</a:t>
            </a:r>
          </a:p>
          <a:p>
            <a:pPr lvl="1"/>
            <a:r>
              <a:rPr lang="en-GB" dirty="0"/>
              <a:t>Accelerate correctly</a:t>
            </a:r>
          </a:p>
          <a:p>
            <a:pPr lvl="1"/>
            <a:r>
              <a:rPr lang="en-GB" dirty="0"/>
              <a:t>Correctly perceive its surroundings, such as detecting hazards, following road signs and staying on the road.</a:t>
            </a:r>
          </a:p>
        </p:txBody>
      </p:sp>
    </p:spTree>
    <p:extLst>
      <p:ext uri="{BB962C8B-B14F-4D97-AF65-F5344CB8AC3E}">
        <p14:creationId xmlns:p14="http://schemas.microsoft.com/office/powerpoint/2010/main" val="402055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04B8-957C-412E-B6CC-4E1A7D5D1FC8}"/>
              </a:ext>
            </a:extLst>
          </p:cNvPr>
          <p:cNvSpPr>
            <a:spLocks noGrp="1"/>
          </p:cNvSpPr>
          <p:nvPr>
            <p:ph type="title"/>
          </p:nvPr>
        </p:nvSpPr>
        <p:spPr/>
        <p:txBody>
          <a:bodyPr/>
          <a:lstStyle/>
          <a:p>
            <a:r>
              <a:rPr lang="en-GB" dirty="0"/>
              <a:t>Why haven’t driverless cars started appearing till now?</a:t>
            </a:r>
          </a:p>
        </p:txBody>
      </p:sp>
      <p:sp>
        <p:nvSpPr>
          <p:cNvPr id="3" name="Content Placeholder 2">
            <a:extLst>
              <a:ext uri="{FF2B5EF4-FFF2-40B4-BE49-F238E27FC236}">
                <a16:creationId xmlns:a16="http://schemas.microsoft.com/office/drawing/2014/main" id="{25A14DFF-AEC5-44CE-8AC0-BC7F01074B81}"/>
              </a:ext>
            </a:extLst>
          </p:cNvPr>
          <p:cNvSpPr>
            <a:spLocks noGrp="1"/>
          </p:cNvSpPr>
          <p:nvPr>
            <p:ph idx="1"/>
          </p:nvPr>
        </p:nvSpPr>
        <p:spPr/>
        <p:txBody>
          <a:bodyPr/>
          <a:lstStyle/>
          <a:p>
            <a:r>
              <a:rPr lang="en-GB" dirty="0"/>
              <a:t>Driverless cars haven’t started to appear until now because they have lacked a brain/the ability to perceive and learn from its surroundings.</a:t>
            </a:r>
          </a:p>
          <a:p>
            <a:r>
              <a:rPr lang="en-GB" dirty="0"/>
              <a:t>If cars just followed a set of instructions then crashes would occur almost every day due to the cars not perceiving its surroundings.</a:t>
            </a:r>
          </a:p>
        </p:txBody>
      </p:sp>
    </p:spTree>
    <p:extLst>
      <p:ext uri="{BB962C8B-B14F-4D97-AF65-F5344CB8AC3E}">
        <p14:creationId xmlns:p14="http://schemas.microsoft.com/office/powerpoint/2010/main" val="141069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A9D9-E096-48F1-8327-0EF0880B2AE1}"/>
              </a:ext>
            </a:extLst>
          </p:cNvPr>
          <p:cNvSpPr>
            <a:spLocks noGrp="1"/>
          </p:cNvSpPr>
          <p:nvPr>
            <p:ph type="title"/>
          </p:nvPr>
        </p:nvSpPr>
        <p:spPr/>
        <p:txBody>
          <a:bodyPr/>
          <a:lstStyle/>
          <a:p>
            <a:r>
              <a:rPr lang="en-GB" dirty="0"/>
              <a:t>Waymo</a:t>
            </a:r>
          </a:p>
        </p:txBody>
      </p:sp>
      <p:sp>
        <p:nvSpPr>
          <p:cNvPr id="3" name="Content Placeholder 2">
            <a:extLst>
              <a:ext uri="{FF2B5EF4-FFF2-40B4-BE49-F238E27FC236}">
                <a16:creationId xmlns:a16="http://schemas.microsoft.com/office/drawing/2014/main" id="{E3DA914E-ABF5-4291-AADA-5AF9CCE2016D}"/>
              </a:ext>
            </a:extLst>
          </p:cNvPr>
          <p:cNvSpPr>
            <a:spLocks noGrp="1"/>
          </p:cNvSpPr>
          <p:nvPr>
            <p:ph idx="1"/>
          </p:nvPr>
        </p:nvSpPr>
        <p:spPr/>
        <p:txBody>
          <a:bodyPr/>
          <a:lstStyle/>
          <a:p>
            <a:r>
              <a:rPr lang="en-GB" dirty="0"/>
              <a:t>Waymo is a driverless public transport service.</a:t>
            </a:r>
          </a:p>
          <a:p>
            <a:r>
              <a:rPr lang="en-GB" dirty="0"/>
              <a:t>Waymo gathers information from the vehicles radar, GPS, cameras and cloud services to be able to control the vehicle efficiently and correctly in situations.</a:t>
            </a:r>
          </a:p>
          <a:p>
            <a:r>
              <a:rPr lang="en-GB" dirty="0"/>
              <a:t>This technology can also predict what an object is going to do before it happens in order to prevent an incident.</a:t>
            </a:r>
          </a:p>
          <a:p>
            <a:r>
              <a:rPr lang="en-GB" dirty="0"/>
              <a:t>Waymo can anticipate that a car that has stalled whilst turning into a lane will start to move again.</a:t>
            </a:r>
          </a:p>
        </p:txBody>
      </p:sp>
    </p:spTree>
    <p:extLst>
      <p:ext uri="{BB962C8B-B14F-4D97-AF65-F5344CB8AC3E}">
        <p14:creationId xmlns:p14="http://schemas.microsoft.com/office/powerpoint/2010/main" val="281053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9705-4BB2-4EFC-8BDC-33CACA75EF27}"/>
              </a:ext>
            </a:extLst>
          </p:cNvPr>
          <p:cNvSpPr>
            <a:spLocks noGrp="1"/>
          </p:cNvSpPr>
          <p:nvPr>
            <p:ph type="title"/>
          </p:nvPr>
        </p:nvSpPr>
        <p:spPr/>
        <p:txBody>
          <a:bodyPr/>
          <a:lstStyle/>
          <a:p>
            <a:r>
              <a:rPr lang="en-GB" dirty="0"/>
              <a:t>Tesla </a:t>
            </a:r>
          </a:p>
        </p:txBody>
      </p:sp>
      <p:sp>
        <p:nvSpPr>
          <p:cNvPr id="3" name="Content Placeholder 2">
            <a:extLst>
              <a:ext uri="{FF2B5EF4-FFF2-40B4-BE49-F238E27FC236}">
                <a16:creationId xmlns:a16="http://schemas.microsoft.com/office/drawing/2014/main" id="{F26525CC-AE9A-4CA4-B009-2D79B3DD752F}"/>
              </a:ext>
            </a:extLst>
          </p:cNvPr>
          <p:cNvSpPr>
            <a:spLocks noGrp="1"/>
          </p:cNvSpPr>
          <p:nvPr>
            <p:ph idx="1"/>
          </p:nvPr>
        </p:nvSpPr>
        <p:spPr/>
        <p:txBody>
          <a:bodyPr>
            <a:normAutofit lnSpcReduction="10000"/>
          </a:bodyPr>
          <a:lstStyle/>
          <a:p>
            <a:r>
              <a:rPr lang="en-GB" dirty="0"/>
              <a:t>Tesla also have driverless cars that perceive surroundings in the same way through, cameras, sensors and cloud based services.</a:t>
            </a:r>
          </a:p>
          <a:p>
            <a:r>
              <a:rPr lang="en-GB" dirty="0"/>
              <a:t>Tesla cars use 8 cameras, a GPS, ultrasonic sensors, sonar and a forward-facing radar to gather data about the car’s surroundings allowing for the car to correctly brake, accelerate and turn. </a:t>
            </a:r>
          </a:p>
          <a:p>
            <a:r>
              <a:rPr lang="en-GB" dirty="0"/>
              <a:t>These cars are powered by Autopilot which is created by Nvidia</a:t>
            </a:r>
          </a:p>
          <a:p>
            <a:r>
              <a:rPr lang="en-GB" dirty="0"/>
              <a:t>Autopilot can also look at your calendar and drive you to a meeting at a specific time.</a:t>
            </a:r>
          </a:p>
          <a:p>
            <a:r>
              <a:rPr lang="en-GB" dirty="0"/>
              <a:t>Every Tesla car comes equipped with the ability to be driverless but for this to be used it needs approval which will allow for the company to enable to software.</a:t>
            </a:r>
          </a:p>
          <a:p>
            <a:endParaRPr lang="en-GB" dirty="0"/>
          </a:p>
        </p:txBody>
      </p:sp>
    </p:spTree>
    <p:extLst>
      <p:ext uri="{BB962C8B-B14F-4D97-AF65-F5344CB8AC3E}">
        <p14:creationId xmlns:p14="http://schemas.microsoft.com/office/powerpoint/2010/main" val="66996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C94F-658C-4A93-BD6B-481C5265FF1B}"/>
              </a:ext>
            </a:extLst>
          </p:cNvPr>
          <p:cNvSpPr>
            <a:spLocks noGrp="1"/>
          </p:cNvSpPr>
          <p:nvPr>
            <p:ph type="title"/>
          </p:nvPr>
        </p:nvSpPr>
        <p:spPr/>
        <p:txBody>
          <a:bodyPr/>
          <a:lstStyle/>
          <a:p>
            <a:r>
              <a:rPr lang="en-GB" dirty="0"/>
              <a:t>What are the challenges for manufacturers when creating driverless cars?</a:t>
            </a:r>
          </a:p>
        </p:txBody>
      </p:sp>
      <p:sp>
        <p:nvSpPr>
          <p:cNvPr id="3" name="Content Placeholder 2">
            <a:extLst>
              <a:ext uri="{FF2B5EF4-FFF2-40B4-BE49-F238E27FC236}">
                <a16:creationId xmlns:a16="http://schemas.microsoft.com/office/drawing/2014/main" id="{6D4FFBA0-EF71-4386-924F-C015C7B41EF1}"/>
              </a:ext>
            </a:extLst>
          </p:cNvPr>
          <p:cNvSpPr>
            <a:spLocks noGrp="1"/>
          </p:cNvSpPr>
          <p:nvPr>
            <p:ph idx="1"/>
          </p:nvPr>
        </p:nvSpPr>
        <p:spPr/>
        <p:txBody>
          <a:bodyPr>
            <a:normAutofit fontScale="92500" lnSpcReduction="10000"/>
          </a:bodyPr>
          <a:lstStyle/>
          <a:p>
            <a:r>
              <a:rPr lang="en-GB" dirty="0"/>
              <a:t>A driverless car would have to be able to replicate all human behaviours and as well as this would also have to try and do them better if the goal of a company is to prevent accidents.</a:t>
            </a:r>
          </a:p>
          <a:p>
            <a:r>
              <a:rPr lang="en-GB" dirty="0"/>
              <a:t>One of the most important and hardest challenges a manufacturer will have to overcome is judgement, sometimes a driver will have to decide instantly when faced with a hazard, this could be someone walking out in the road.</a:t>
            </a:r>
          </a:p>
          <a:p>
            <a:r>
              <a:rPr lang="en-GB" dirty="0"/>
              <a:t>Driverless cars will also have to overcome snowy environments. Snow is extremely unpredictable and can cause a car to slide at any moment, this means the car will have to detect its entire surroundings and try and correct the skid.</a:t>
            </a:r>
          </a:p>
          <a:p>
            <a:r>
              <a:rPr lang="en-GB" dirty="0"/>
              <a:t>Another challenge is if two driverless cars crash, who would take the blame in a scenario like this.</a:t>
            </a:r>
          </a:p>
        </p:txBody>
      </p:sp>
    </p:spTree>
    <p:extLst>
      <p:ext uri="{BB962C8B-B14F-4D97-AF65-F5344CB8AC3E}">
        <p14:creationId xmlns:p14="http://schemas.microsoft.com/office/powerpoint/2010/main" val="344364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BEC6-4764-450F-8802-538E403F10B2}"/>
              </a:ext>
            </a:extLst>
          </p:cNvPr>
          <p:cNvSpPr>
            <a:spLocks noGrp="1"/>
          </p:cNvSpPr>
          <p:nvPr>
            <p:ph type="title"/>
          </p:nvPr>
        </p:nvSpPr>
        <p:spPr/>
        <p:txBody>
          <a:bodyPr/>
          <a:lstStyle/>
          <a:p>
            <a:r>
              <a:rPr lang="en-GB" dirty="0"/>
              <a:t>Research Design</a:t>
            </a:r>
          </a:p>
        </p:txBody>
      </p:sp>
      <p:sp>
        <p:nvSpPr>
          <p:cNvPr id="3" name="Content Placeholder 2">
            <a:extLst>
              <a:ext uri="{FF2B5EF4-FFF2-40B4-BE49-F238E27FC236}">
                <a16:creationId xmlns:a16="http://schemas.microsoft.com/office/drawing/2014/main" id="{52EBECB3-A0D2-4604-B66A-EEE10391466F}"/>
              </a:ext>
            </a:extLst>
          </p:cNvPr>
          <p:cNvSpPr>
            <a:spLocks noGrp="1"/>
          </p:cNvSpPr>
          <p:nvPr>
            <p:ph idx="1"/>
          </p:nvPr>
        </p:nvSpPr>
        <p:spPr/>
        <p:txBody>
          <a:bodyPr/>
          <a:lstStyle/>
          <a:p>
            <a:r>
              <a:rPr lang="en-GB" dirty="0"/>
              <a:t>A research design is a plan in which will be used to answer the main research question.</a:t>
            </a:r>
          </a:p>
          <a:p>
            <a:r>
              <a:rPr lang="en-GB" dirty="0"/>
              <a:t>A research method is a strategy that is used to carry out the research design, in my case I have used questionnaires/surveys.</a:t>
            </a:r>
          </a:p>
          <a:p>
            <a:r>
              <a:rPr lang="en-GB" dirty="0"/>
              <a:t>Research design and research methods are closely related as a good research design will help to ensure that the data I obtain from my method will answer my research question as efficiently as possible.</a:t>
            </a:r>
          </a:p>
          <a:p>
            <a:pPr marL="0" indent="0">
              <a:buNone/>
            </a:pPr>
            <a:endParaRPr lang="en-GB" dirty="0"/>
          </a:p>
        </p:txBody>
      </p:sp>
    </p:spTree>
    <p:extLst>
      <p:ext uri="{BB962C8B-B14F-4D97-AF65-F5344CB8AC3E}">
        <p14:creationId xmlns:p14="http://schemas.microsoft.com/office/powerpoint/2010/main" val="391584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44C0-B09F-4E23-B043-FD7BB7535C23}"/>
              </a:ext>
            </a:extLst>
          </p:cNvPr>
          <p:cNvSpPr>
            <a:spLocks noGrp="1"/>
          </p:cNvSpPr>
          <p:nvPr>
            <p:ph type="title"/>
          </p:nvPr>
        </p:nvSpPr>
        <p:spPr/>
        <p:txBody>
          <a:bodyPr/>
          <a:lstStyle/>
          <a:p>
            <a:r>
              <a:rPr lang="en-GB" dirty="0"/>
              <a:t>Research Methodologies</a:t>
            </a:r>
          </a:p>
        </p:txBody>
      </p:sp>
      <p:sp>
        <p:nvSpPr>
          <p:cNvPr id="3" name="Content Placeholder 2">
            <a:extLst>
              <a:ext uri="{FF2B5EF4-FFF2-40B4-BE49-F238E27FC236}">
                <a16:creationId xmlns:a16="http://schemas.microsoft.com/office/drawing/2014/main" id="{AEDF5301-3B9D-4C8F-901A-141D280C78C2}"/>
              </a:ext>
            </a:extLst>
          </p:cNvPr>
          <p:cNvSpPr>
            <a:spLocks noGrp="1"/>
          </p:cNvSpPr>
          <p:nvPr>
            <p:ph idx="1"/>
          </p:nvPr>
        </p:nvSpPr>
        <p:spPr/>
        <p:txBody>
          <a:bodyPr>
            <a:normAutofit fontScale="85000" lnSpcReduction="20000"/>
          </a:bodyPr>
          <a:lstStyle/>
          <a:p>
            <a:r>
              <a:rPr lang="en-GB" dirty="0"/>
              <a:t>There are two types of research methods. Qualitative and Quantitative.</a:t>
            </a:r>
          </a:p>
          <a:p>
            <a:r>
              <a:rPr lang="en-GB" dirty="0"/>
              <a:t>Which one to pick depends on a few main factors, one being the time it takes to gather the data needed.</a:t>
            </a:r>
          </a:p>
          <a:p>
            <a:r>
              <a:rPr lang="en-GB" dirty="0"/>
              <a:t>Quantitative is a method which is used to gather information quickly.</a:t>
            </a:r>
          </a:p>
          <a:p>
            <a:pPr lvl="1"/>
            <a:r>
              <a:rPr lang="en-GB" dirty="0"/>
              <a:t>Examples Include:</a:t>
            </a:r>
          </a:p>
          <a:p>
            <a:pPr lvl="2"/>
            <a:r>
              <a:rPr lang="en-GB" dirty="0"/>
              <a:t>Short questionnaires and surveys.</a:t>
            </a:r>
          </a:p>
          <a:p>
            <a:r>
              <a:rPr lang="en-GB" dirty="0"/>
              <a:t>Qualitative methods are methods that do not involve numbers or any type of numerical data, instead they aim at gathering richer information at the cost of time.</a:t>
            </a:r>
          </a:p>
          <a:p>
            <a:pPr lvl="1"/>
            <a:r>
              <a:rPr lang="en-GB" dirty="0"/>
              <a:t>Examples include:</a:t>
            </a:r>
          </a:p>
          <a:p>
            <a:pPr lvl="2"/>
            <a:r>
              <a:rPr lang="en-GB" dirty="0"/>
              <a:t>Interviews and Focus Groups</a:t>
            </a:r>
          </a:p>
          <a:p>
            <a:pPr lvl="1"/>
            <a:r>
              <a:rPr lang="en-GB" dirty="0"/>
              <a:t>A downside however of choosing a qualitative solution as false information may be provided.</a:t>
            </a:r>
          </a:p>
        </p:txBody>
      </p:sp>
    </p:spTree>
    <p:extLst>
      <p:ext uri="{BB962C8B-B14F-4D97-AF65-F5344CB8AC3E}">
        <p14:creationId xmlns:p14="http://schemas.microsoft.com/office/powerpoint/2010/main" val="2039356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72</TotalTime>
  <Words>1109</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Autonomous Vehicles</vt:lpstr>
      <vt:lpstr>Where has AI been used outside of the Automotive Industry</vt:lpstr>
      <vt:lpstr>Where has AI been used within the automotive industry </vt:lpstr>
      <vt:lpstr>Why haven’t driverless cars started appearing till now?</vt:lpstr>
      <vt:lpstr>Waymo</vt:lpstr>
      <vt:lpstr>Tesla </vt:lpstr>
      <vt:lpstr>What are the challenges for manufacturers when creating driverless cars?</vt:lpstr>
      <vt:lpstr>Research Design</vt:lpstr>
      <vt:lpstr>Research Methodologies</vt:lpstr>
      <vt:lpstr>Primary Research</vt:lpstr>
      <vt:lpstr>Primary Research</vt:lpstr>
      <vt:lpstr>Primary Research</vt:lpstr>
      <vt:lpstr>Primary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Vehicles</dc:title>
  <dc:creator>Matthew Crosby</dc:creator>
  <cp:lastModifiedBy>Matthew Crosby</cp:lastModifiedBy>
  <cp:revision>22</cp:revision>
  <dcterms:created xsi:type="dcterms:W3CDTF">2019-05-15T21:25:50Z</dcterms:created>
  <dcterms:modified xsi:type="dcterms:W3CDTF">2019-05-15T23:58:40Z</dcterms:modified>
</cp:coreProperties>
</file>