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CD7"/>
    <a:srgbClr val="F16529"/>
    <a:srgbClr val="092E20"/>
    <a:srgbClr val="FDD444"/>
    <a:srgbClr val="D63A5F"/>
    <a:srgbClr val="27283D"/>
    <a:srgbClr val="FEA24D"/>
    <a:srgbClr val="2684FF"/>
    <a:srgbClr val="1C1F24"/>
    <a:srgbClr val="F34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9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BB0A-3C01-42BB-ACBC-8D6E3D631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15AEA-A56D-46C0-8886-63051D1F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9EB5A-8412-43FA-88F9-C772DDC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8A511-79E0-47AB-B358-4CC1AB8C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4EC36-1FD2-4BA6-B36B-C10BAB18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0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C009C-8119-43D5-9B5A-E4FCAC1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E7D93B-C015-4C4E-BBF3-42BD38C4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E2582-C306-4435-BF5F-19F56B0A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BBB6C-D2D8-4E62-A0D6-445B3119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3B60A-5291-4F06-9301-C4AD9639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8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F5A54A-29AF-4CAD-83E6-F73C6F011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3F0766-83D9-4CE8-BE3D-AF51DCFE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DAC6B-6CD7-4CDC-A292-AD2B296D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248BE-D1B1-4C83-91D4-B7FEA93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EB487-F38E-43F0-B548-1545C37D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1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56270-3E79-4DC0-9212-9C8E5A0C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27316-7A53-4F8F-9F90-5AFF6336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C9508-4FCB-468A-ADFD-92823373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8B1B3-D427-4F5D-84E4-AD1A9BFB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CD455-A656-4357-99E0-9B33D20A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2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B006E-4819-4A0C-A077-053250B2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851BD6-E5C4-47DC-85BF-5F9998522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7B44E-798C-4959-AE27-A4362DB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05F362-8435-4782-AA10-8BCBA33B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75C59-915C-4951-9EC9-36C0F072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9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338D8-C41F-4555-BECA-C589A073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67386-3756-4634-AF76-4DB63436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280A3C-E73A-4526-8B34-7532CF42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2656E6-15F2-4D8C-BA0B-FAB2EEA6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0B989E-6830-4751-ACBC-4BCE675D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C0281-F5EB-4971-ACEE-E47DB508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6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1700-1941-406D-AE85-38231940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4BD18-0584-442B-BD87-258F920A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353A40-7792-44D3-A2B1-DAD5CB8B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FB20AB-1EA6-451F-9C6A-4F77688D6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546EAD-00F3-4483-BE03-663B99451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06D9FB-7638-430D-946D-AE396FE0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E32123-85D2-4599-ACD8-A461E811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7F8568-0A65-4227-A1F3-6A261914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56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24ED0-05DD-4626-8917-17283D2E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BA09A-127D-4830-A0ED-71538BFC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748364-0DCD-43F6-BE02-82F8F151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305A78-A909-4D36-9D8F-474B0E95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9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D6C14B-AB3F-48B5-BA9D-1E0A4F1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4DD0E2-5DF8-49C2-9A55-1E576D08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C7EFAA-3080-434D-A32E-4E53DB4A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30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9A5D3-8025-401A-BF99-58C2C70D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D8C51-95E3-43D2-B1E3-C4FBA85B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79A9E9-AED2-4BB1-80CE-95176EBFF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45838-2B56-4ECB-9060-97556204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66C902-E0C8-47E3-8E6F-6B4174FF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D3B67-CCEC-4F6B-8A49-D79214EF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7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0785C-206D-4F64-9A07-2FAFEB1B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28EBD5-8803-44CF-A443-B6093D38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EED66F-C761-4658-B8C7-5A7FCFC0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07D8E-B7DD-41E6-B975-DA91CB58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617E1-E059-4B08-93E7-CD92525F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F9B18D-D016-40DA-8553-1AA5C4F8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6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C918BC-5664-4905-8031-97F05394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9AAC2-4ED6-4C12-A991-ED391A85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F5F0B-C0E9-4BB9-8A15-0ED881842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CEE6-E84C-419E-BA6B-E3A4EFA3CE34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2C3E1-8489-4510-93BA-9DA127AE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23879-4E8F-43AA-9D3E-D7DD5C7D3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0FD0-79F1-4E07-A133-BC00E1EB8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9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7BE2-9062-475A-857D-C83D5BB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25" y="4511662"/>
            <a:ext cx="7753350" cy="1325563"/>
          </a:xfrm>
        </p:spPr>
        <p:txBody>
          <a:bodyPr/>
          <a:lstStyle/>
          <a:p>
            <a:pPr algn="ctr"/>
            <a:r>
              <a:rPr lang="es-CO" dirty="0">
                <a:latin typeface="Arial Black" panose="020B0A04020102020204" pitchFamily="34" charset="0"/>
              </a:rPr>
              <a:t>MÓDULO GESTIÓN DE ANUNCIOS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DF215-D997-4C43-AA47-AAB8F748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273" y="5954073"/>
            <a:ext cx="6149454" cy="903927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>
                <a:solidFill>
                  <a:srgbClr val="D63A5F"/>
                </a:solidFill>
              </a:rPr>
              <a:t>GRUPO 7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5861EC08-F8E0-4D77-9590-EBD8387BE9AA}"/>
              </a:ext>
            </a:extLst>
          </p:cNvPr>
          <p:cNvSpPr/>
          <p:nvPr/>
        </p:nvSpPr>
        <p:spPr>
          <a:xfrm rot="5400000">
            <a:off x="3840169" y="-3840172"/>
            <a:ext cx="4511664" cy="12192002"/>
          </a:xfrm>
          <a:custGeom>
            <a:avLst/>
            <a:gdLst>
              <a:gd name="connsiteX0" fmla="*/ 434961 w 4511664"/>
              <a:gd name="connsiteY0" fmla="*/ 12192002 h 12192002"/>
              <a:gd name="connsiteX1" fmla="*/ 3680220 w 4511664"/>
              <a:gd name="connsiteY1" fmla="*/ 7543799 h 12192002"/>
              <a:gd name="connsiteX2" fmla="*/ 4511664 w 4511664"/>
              <a:gd name="connsiteY2" fmla="*/ 12192002 h 12192002"/>
              <a:gd name="connsiteX3" fmla="*/ 349223 w 4511664"/>
              <a:gd name="connsiteY3" fmla="*/ 0 h 12192002"/>
              <a:gd name="connsiteX4" fmla="*/ 4425926 w 4511664"/>
              <a:gd name="connsiteY4" fmla="*/ 0 h 12192002"/>
              <a:gd name="connsiteX5" fmla="*/ 3735536 w 4511664"/>
              <a:gd name="connsiteY5" fmla="*/ 4648203 h 12192002"/>
              <a:gd name="connsiteX6" fmla="*/ 0 w 4511664"/>
              <a:gd name="connsiteY6" fmla="*/ 11963403 h 12192002"/>
              <a:gd name="connsiteX7" fmla="*/ 0 w 4511664"/>
              <a:gd name="connsiteY7" fmla="*/ 304804 h 12192002"/>
              <a:gd name="connsiteX8" fmla="*/ 3937032 w 4511664"/>
              <a:gd name="connsiteY8" fmla="*/ 6176541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1664" h="12192002">
                <a:moveTo>
                  <a:pt x="434961" y="12192002"/>
                </a:moveTo>
                <a:lnTo>
                  <a:pt x="3680220" y="7543799"/>
                </a:lnTo>
                <a:lnTo>
                  <a:pt x="4511664" y="12192002"/>
                </a:lnTo>
                <a:close/>
                <a:moveTo>
                  <a:pt x="349223" y="0"/>
                </a:moveTo>
                <a:lnTo>
                  <a:pt x="4425926" y="0"/>
                </a:lnTo>
                <a:lnTo>
                  <a:pt x="3735536" y="4648203"/>
                </a:lnTo>
                <a:close/>
                <a:moveTo>
                  <a:pt x="0" y="11963403"/>
                </a:moveTo>
                <a:lnTo>
                  <a:pt x="0" y="304804"/>
                </a:lnTo>
                <a:lnTo>
                  <a:pt x="3937032" y="6176541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57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F33E79B-DB35-4169-8EE1-19859E54664A}"/>
              </a:ext>
            </a:extLst>
          </p:cNvPr>
          <p:cNvSpPr/>
          <p:nvPr/>
        </p:nvSpPr>
        <p:spPr>
          <a:xfrm rot="16200000" flipH="1">
            <a:off x="1737140" y="-3623093"/>
            <a:ext cx="6850819" cy="14058902"/>
          </a:xfrm>
          <a:custGeom>
            <a:avLst/>
            <a:gdLst>
              <a:gd name="connsiteX0" fmla="*/ 3962404 w 6850819"/>
              <a:gd name="connsiteY0" fmla="*/ 14058902 h 14058902"/>
              <a:gd name="connsiteX1" fmla="*/ 6850819 w 6850819"/>
              <a:gd name="connsiteY1" fmla="*/ 14058902 h 14058902"/>
              <a:gd name="connsiteX2" fmla="*/ 6850819 w 6850819"/>
              <a:gd name="connsiteY2" fmla="*/ 10363201 h 14058902"/>
              <a:gd name="connsiteX3" fmla="*/ 1914527 w 6850819"/>
              <a:gd name="connsiteY3" fmla="*/ 1866899 h 14058902"/>
              <a:gd name="connsiteX4" fmla="*/ 4414218 w 6850819"/>
              <a:gd name="connsiteY4" fmla="*/ 5029200 h 14058902"/>
              <a:gd name="connsiteX5" fmla="*/ 6238878 w 6850819"/>
              <a:gd name="connsiteY5" fmla="*/ 1866899 h 14058902"/>
              <a:gd name="connsiteX6" fmla="*/ 0 w 6850819"/>
              <a:gd name="connsiteY6" fmla="*/ 0 h 14058902"/>
              <a:gd name="connsiteX7" fmla="*/ 0 w 6850819"/>
              <a:gd name="connsiteY7" fmla="*/ 8896349 h 14058902"/>
              <a:gd name="connsiteX8" fmla="*/ 3619501 w 6850819"/>
              <a:gd name="connsiteY8" fmla="*/ 4418906 h 14058902"/>
              <a:gd name="connsiteX9" fmla="*/ 1529167 w 6850819"/>
              <a:gd name="connsiteY9" fmla="*/ 1866899 h 14058902"/>
              <a:gd name="connsiteX10" fmla="*/ 19052 w 6850819"/>
              <a:gd name="connsiteY10" fmla="*/ 1866899 h 14058902"/>
              <a:gd name="connsiteX11" fmla="*/ 19052 w 6850819"/>
              <a:gd name="connsiteY11" fmla="*/ 23260 h 1405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0819" h="14058902">
                <a:moveTo>
                  <a:pt x="3962404" y="14058902"/>
                </a:moveTo>
                <a:lnTo>
                  <a:pt x="6850819" y="14058902"/>
                </a:lnTo>
                <a:lnTo>
                  <a:pt x="6850819" y="10363201"/>
                </a:lnTo>
                <a:close/>
                <a:moveTo>
                  <a:pt x="1914527" y="1866899"/>
                </a:moveTo>
                <a:lnTo>
                  <a:pt x="4414218" y="5029200"/>
                </a:lnTo>
                <a:lnTo>
                  <a:pt x="6238878" y="1866899"/>
                </a:lnTo>
                <a:close/>
                <a:moveTo>
                  <a:pt x="0" y="0"/>
                </a:moveTo>
                <a:lnTo>
                  <a:pt x="0" y="8896349"/>
                </a:lnTo>
                <a:lnTo>
                  <a:pt x="3619501" y="4418906"/>
                </a:lnTo>
                <a:lnTo>
                  <a:pt x="1529167" y="1866899"/>
                </a:lnTo>
                <a:lnTo>
                  <a:pt x="19052" y="1866899"/>
                </a:lnTo>
                <a:lnTo>
                  <a:pt x="19052" y="2326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ABF8560-6ED7-45C7-910B-A5C43FA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92" y="218754"/>
            <a:ext cx="5568908" cy="1325563"/>
          </a:xfrm>
        </p:spPr>
        <p:txBody>
          <a:bodyPr>
            <a:normAutofit/>
          </a:bodyPr>
          <a:lstStyle/>
          <a:p>
            <a:pPr algn="ctr"/>
            <a:r>
              <a:rPr lang="es-CO" sz="3600" dirty="0">
                <a:latin typeface="Arial Black" panose="020B0A04020102020204" pitchFamily="34" charset="0"/>
              </a:rPr>
              <a:t>MÓDULO GESTIÓN DE ANUNCIOS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4276DB7-16F4-4BB6-A90F-60F5AC53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066" y="1535740"/>
            <a:ext cx="4766960" cy="903927"/>
          </a:xfrm>
        </p:spPr>
        <p:txBody>
          <a:bodyPr/>
          <a:lstStyle/>
          <a:p>
            <a:pPr marL="0" indent="0" algn="ctr">
              <a:buNone/>
            </a:pPr>
            <a:r>
              <a:rPr lang="es-CO" sz="2400" dirty="0">
                <a:solidFill>
                  <a:srgbClr val="D63A5F"/>
                </a:solidFill>
              </a:rPr>
              <a:t>GRUPO</a:t>
            </a:r>
            <a:r>
              <a:rPr lang="es-CO" dirty="0">
                <a:solidFill>
                  <a:srgbClr val="D63A5F"/>
                </a:solidFill>
              </a:rPr>
              <a:t> 7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0CFFA53-C331-4CFC-8055-6B83EFEA4446}"/>
              </a:ext>
            </a:extLst>
          </p:cNvPr>
          <p:cNvSpPr txBox="1"/>
          <p:nvPr/>
        </p:nvSpPr>
        <p:spPr>
          <a:xfrm>
            <a:off x="3714750" y="2849214"/>
            <a:ext cx="195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dirty="0">
                <a:solidFill>
                  <a:srgbClr val="D63A5F"/>
                </a:solidFill>
                <a:latin typeface="Arial Black" panose="020B0A04020102020204" pitchFamily="34" charset="0"/>
              </a:rPr>
              <a:t>NOMBRES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516A2AB-7EBA-4763-BA9A-22DB5C4D676D}"/>
              </a:ext>
            </a:extLst>
          </p:cNvPr>
          <p:cNvSpPr txBox="1"/>
          <p:nvPr/>
        </p:nvSpPr>
        <p:spPr>
          <a:xfrm>
            <a:off x="5689641" y="2849214"/>
            <a:ext cx="5581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Arial Black" panose="020B0A04020102020204" pitchFamily="34" charset="0"/>
              </a:rPr>
              <a:t>LUIS FELIPE MUÑOZ</a:t>
            </a:r>
          </a:p>
          <a:p>
            <a:r>
              <a:rPr lang="es-CO" sz="2000" dirty="0">
                <a:latin typeface="Arial Black" panose="020B0A04020102020204" pitchFamily="34" charset="0"/>
              </a:rPr>
              <a:t>KEVIN RICARDO TABARES</a:t>
            </a:r>
          </a:p>
          <a:p>
            <a:r>
              <a:rPr lang="es-CO" sz="2000" dirty="0">
                <a:latin typeface="Arial Black" panose="020B0A04020102020204" pitchFamily="34" charset="0"/>
              </a:rPr>
              <a:t>JUANDAVID VANEGAS BRAVO</a:t>
            </a:r>
          </a:p>
          <a:p>
            <a:r>
              <a:rPr lang="es-CO" sz="2000" dirty="0">
                <a:latin typeface="Arial Black" panose="020B0A04020102020204" pitchFamily="34" charset="0"/>
              </a:rPr>
              <a:t>JHON KEVIN BERRIO</a:t>
            </a:r>
          </a:p>
          <a:p>
            <a:r>
              <a:rPr lang="es-CO" sz="2000" dirty="0">
                <a:latin typeface="Arial Black" panose="020B0A04020102020204" pitchFamily="34" charset="0"/>
              </a:rPr>
              <a:t>MARLON CAMPO AMORTEGUI</a:t>
            </a:r>
          </a:p>
        </p:txBody>
      </p:sp>
    </p:spTree>
    <p:extLst>
      <p:ext uri="{BB962C8B-B14F-4D97-AF65-F5344CB8AC3E}">
        <p14:creationId xmlns:p14="http://schemas.microsoft.com/office/powerpoint/2010/main" val="410545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build="p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2F2506-62B4-4F1D-9F9D-DA0232898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4943" cy="6858000"/>
          </a:xfrm>
          <a:prstGeom prst="rect">
            <a:avLst/>
          </a:prstGeom>
        </p:spPr>
      </p:pic>
      <p:sp>
        <p:nvSpPr>
          <p:cNvPr id="33" name="Rectángulo 3">
            <a:extLst>
              <a:ext uri="{FF2B5EF4-FFF2-40B4-BE49-F238E27FC236}">
                <a16:creationId xmlns:a16="http://schemas.microsoft.com/office/drawing/2014/main" id="{9EE34819-8A1D-4C86-BB97-68CFC077BC57}"/>
              </a:ext>
            </a:extLst>
          </p:cNvPr>
          <p:cNvSpPr/>
          <p:nvPr/>
        </p:nvSpPr>
        <p:spPr>
          <a:xfrm>
            <a:off x="2245896" y="0"/>
            <a:ext cx="9000000" cy="687164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81178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811780 w 9000000"/>
              <a:gd name="connsiteY4" fmla="*/ 0 h 6858000"/>
              <a:gd name="connsiteX0" fmla="*/ 2170335 w 9000000"/>
              <a:gd name="connsiteY0" fmla="*/ 0 h 6871648"/>
              <a:gd name="connsiteX1" fmla="*/ 9000000 w 9000000"/>
              <a:gd name="connsiteY1" fmla="*/ 13648 h 6871648"/>
              <a:gd name="connsiteX2" fmla="*/ 9000000 w 9000000"/>
              <a:gd name="connsiteY2" fmla="*/ 6871648 h 6871648"/>
              <a:gd name="connsiteX3" fmla="*/ 0 w 9000000"/>
              <a:gd name="connsiteY3" fmla="*/ 6871648 h 6871648"/>
              <a:gd name="connsiteX4" fmla="*/ 2170335 w 9000000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871648">
                <a:moveTo>
                  <a:pt x="2170335" y="0"/>
                </a:moveTo>
                <a:lnTo>
                  <a:pt x="9000000" y="13648"/>
                </a:lnTo>
                <a:lnTo>
                  <a:pt x="9000000" y="6871648"/>
                </a:lnTo>
                <a:lnTo>
                  <a:pt x="0" y="6871648"/>
                </a:lnTo>
                <a:lnTo>
                  <a:pt x="2170335" y="0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9BE4C8-46D4-4DA7-83C4-D822822EE232}"/>
              </a:ext>
            </a:extLst>
          </p:cNvPr>
          <p:cNvSpPr/>
          <p:nvPr/>
        </p:nvSpPr>
        <p:spPr>
          <a:xfrm>
            <a:off x="3192000" y="-13648"/>
            <a:ext cx="9000000" cy="687164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81178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811780 w 9000000"/>
              <a:gd name="connsiteY4" fmla="*/ 0 h 6858000"/>
              <a:gd name="connsiteX0" fmla="*/ 2170335 w 9000000"/>
              <a:gd name="connsiteY0" fmla="*/ 0 h 6871648"/>
              <a:gd name="connsiteX1" fmla="*/ 9000000 w 9000000"/>
              <a:gd name="connsiteY1" fmla="*/ 13648 h 6871648"/>
              <a:gd name="connsiteX2" fmla="*/ 9000000 w 9000000"/>
              <a:gd name="connsiteY2" fmla="*/ 6871648 h 6871648"/>
              <a:gd name="connsiteX3" fmla="*/ 0 w 9000000"/>
              <a:gd name="connsiteY3" fmla="*/ 6871648 h 6871648"/>
              <a:gd name="connsiteX4" fmla="*/ 2170335 w 9000000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871648">
                <a:moveTo>
                  <a:pt x="2170335" y="0"/>
                </a:moveTo>
                <a:lnTo>
                  <a:pt x="9000000" y="13648"/>
                </a:lnTo>
                <a:lnTo>
                  <a:pt x="9000000" y="6871648"/>
                </a:lnTo>
                <a:lnTo>
                  <a:pt x="0" y="6871648"/>
                </a:lnTo>
                <a:lnTo>
                  <a:pt x="2170335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18D2C2CA-59EA-4581-91C0-F6651E101D8A}"/>
              </a:ext>
            </a:extLst>
          </p:cNvPr>
          <p:cNvSpPr/>
          <p:nvPr/>
        </p:nvSpPr>
        <p:spPr>
          <a:xfrm rot="10800000">
            <a:off x="-23881" y="-13649"/>
            <a:ext cx="2228974" cy="7028597"/>
          </a:xfrm>
          <a:prstGeom prst="triangle">
            <a:avLst>
              <a:gd name="adj" fmla="val 10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3EC1323-5A5F-4A75-81C3-078884F45D24}"/>
              </a:ext>
            </a:extLst>
          </p:cNvPr>
          <p:cNvGrpSpPr/>
          <p:nvPr/>
        </p:nvGrpSpPr>
        <p:grpSpPr>
          <a:xfrm>
            <a:off x="5902900" y="2538087"/>
            <a:ext cx="5335571" cy="953758"/>
            <a:chOff x="5902900" y="2538087"/>
            <a:chExt cx="5335571" cy="953758"/>
          </a:xfrm>
        </p:grpSpPr>
        <p:sp>
          <p:nvSpPr>
            <p:cNvPr id="8" name="Paralelogramo 7">
              <a:extLst>
                <a:ext uri="{FF2B5EF4-FFF2-40B4-BE49-F238E27FC236}">
                  <a16:creationId xmlns:a16="http://schemas.microsoft.com/office/drawing/2014/main" id="{60E4759F-3885-4BE4-B938-FF91A05679A3}"/>
                </a:ext>
              </a:extLst>
            </p:cNvPr>
            <p:cNvSpPr/>
            <p:nvPr/>
          </p:nvSpPr>
          <p:spPr>
            <a:xfrm>
              <a:off x="5902900" y="2538087"/>
              <a:ext cx="5335571" cy="953758"/>
            </a:xfrm>
            <a:prstGeom prst="parallelogram">
              <a:avLst/>
            </a:prstGeom>
            <a:solidFill>
              <a:srgbClr val="268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06FD2E8-B3EC-4557-9350-6CE3C06B62E4}"/>
                </a:ext>
              </a:extLst>
            </p:cNvPr>
            <p:cNvSpPr txBox="1"/>
            <p:nvPr/>
          </p:nvSpPr>
          <p:spPr>
            <a:xfrm>
              <a:off x="6033281" y="2659457"/>
              <a:ext cx="23467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2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JIRA</a:t>
              </a:r>
            </a:p>
          </p:txBody>
        </p:sp>
      </p:grpSp>
      <p:sp>
        <p:nvSpPr>
          <p:cNvPr id="9" name="Paralelogramo 8">
            <a:extLst>
              <a:ext uri="{FF2B5EF4-FFF2-40B4-BE49-F238E27FC236}">
                <a16:creationId xmlns:a16="http://schemas.microsoft.com/office/drawing/2014/main" id="{C1763DF3-FDF8-44C7-B32B-48E492146AD6}"/>
              </a:ext>
            </a:extLst>
          </p:cNvPr>
          <p:cNvSpPr/>
          <p:nvPr/>
        </p:nvSpPr>
        <p:spPr>
          <a:xfrm>
            <a:off x="6909581" y="2785699"/>
            <a:ext cx="4142018" cy="953758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4ED7F3-ED69-47CE-BE32-AA40AFDF7220}"/>
              </a:ext>
            </a:extLst>
          </p:cNvPr>
          <p:cNvSpPr txBox="1"/>
          <p:nvPr/>
        </p:nvSpPr>
        <p:spPr>
          <a:xfrm>
            <a:off x="7225811" y="2893767"/>
            <a:ext cx="35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software  sirve para ayudar a equipos de todo tipo  a gestionar el trabajo por su poderosa gestión de trabajo.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C851074-8FFA-4415-8438-76F5FBBA1391}"/>
              </a:ext>
            </a:extLst>
          </p:cNvPr>
          <p:cNvGrpSpPr/>
          <p:nvPr/>
        </p:nvGrpSpPr>
        <p:grpSpPr>
          <a:xfrm>
            <a:off x="5175065" y="5507187"/>
            <a:ext cx="5335571" cy="998817"/>
            <a:chOff x="5175065" y="5507187"/>
            <a:chExt cx="5335571" cy="998817"/>
          </a:xfrm>
        </p:grpSpPr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7A8D03C3-6AF7-40F1-8D4D-F725F0070EF6}"/>
                </a:ext>
              </a:extLst>
            </p:cNvPr>
            <p:cNvSpPr/>
            <p:nvPr/>
          </p:nvSpPr>
          <p:spPr>
            <a:xfrm>
              <a:off x="5175065" y="5552246"/>
              <a:ext cx="5335571" cy="953758"/>
            </a:xfrm>
            <a:prstGeom prst="parallelogram">
              <a:avLst/>
            </a:prstGeom>
            <a:solidFill>
              <a:srgbClr val="1C1F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2000DD4-FE56-44F7-BF8C-6EE530F2A49D}"/>
                </a:ext>
              </a:extLst>
            </p:cNvPr>
            <p:cNvSpPr txBox="1"/>
            <p:nvPr/>
          </p:nvSpPr>
          <p:spPr>
            <a:xfrm>
              <a:off x="5357550" y="5507187"/>
              <a:ext cx="14350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GIT-HUB</a:t>
              </a:r>
            </a:p>
          </p:txBody>
        </p:sp>
      </p:grp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3EEF61F8-0795-44FC-A868-FFD85B04CF9D}"/>
              </a:ext>
            </a:extLst>
          </p:cNvPr>
          <p:cNvSpPr/>
          <p:nvPr/>
        </p:nvSpPr>
        <p:spPr>
          <a:xfrm>
            <a:off x="6181746" y="5799858"/>
            <a:ext cx="4142018" cy="953758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3885F9-A8D1-4508-BC0E-6082EBE11E06}"/>
              </a:ext>
            </a:extLst>
          </p:cNvPr>
          <p:cNvSpPr txBox="1"/>
          <p:nvPr/>
        </p:nvSpPr>
        <p:spPr>
          <a:xfrm>
            <a:off x="6497496" y="5871079"/>
            <a:ext cx="351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GitHub es una forja para alojar proyectos utilizando el sistema de control de versiones Git. Se utiliza principalmente para la creación de código fuente de programas de ordenador.</a:t>
            </a:r>
            <a:endParaRPr lang="es-CO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8D1279-ED31-4B90-A3F9-30ACB085C2D0}"/>
              </a:ext>
            </a:extLst>
          </p:cNvPr>
          <p:cNvGrpSpPr/>
          <p:nvPr/>
        </p:nvGrpSpPr>
        <p:grpSpPr>
          <a:xfrm>
            <a:off x="5558579" y="4034281"/>
            <a:ext cx="5335571" cy="953758"/>
            <a:chOff x="5558579" y="4034281"/>
            <a:chExt cx="5335571" cy="953758"/>
          </a:xfrm>
        </p:grpSpPr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0E8B2DE7-32E1-486B-8D1F-87D20D1C01C9}"/>
                </a:ext>
              </a:extLst>
            </p:cNvPr>
            <p:cNvSpPr/>
            <p:nvPr/>
          </p:nvSpPr>
          <p:spPr>
            <a:xfrm>
              <a:off x="5558579" y="4034281"/>
              <a:ext cx="5335571" cy="953758"/>
            </a:xfrm>
            <a:prstGeom prst="parallelogram">
              <a:avLst/>
            </a:prstGeom>
            <a:solidFill>
              <a:srgbClr val="F34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97B0E58-67B1-4C08-A0E2-3FE56E18B301}"/>
                </a:ext>
              </a:extLst>
            </p:cNvPr>
            <p:cNvSpPr txBox="1"/>
            <p:nvPr/>
          </p:nvSpPr>
          <p:spPr>
            <a:xfrm>
              <a:off x="5688960" y="4155651"/>
              <a:ext cx="23467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2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GIT</a:t>
              </a:r>
            </a:p>
          </p:txBody>
        </p:sp>
      </p:grp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E09D03CB-4C59-4CD4-ACA4-4E550A5EF875}"/>
              </a:ext>
            </a:extLst>
          </p:cNvPr>
          <p:cNvSpPr/>
          <p:nvPr/>
        </p:nvSpPr>
        <p:spPr>
          <a:xfrm>
            <a:off x="6565260" y="4281893"/>
            <a:ext cx="4142018" cy="953758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D927BE-F94A-47FB-A9F1-AEB0CFF09990}"/>
              </a:ext>
            </a:extLst>
          </p:cNvPr>
          <p:cNvSpPr txBox="1"/>
          <p:nvPr/>
        </p:nvSpPr>
        <p:spPr>
          <a:xfrm>
            <a:off x="6881010" y="4333040"/>
            <a:ext cx="351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 Slab"/>
              </a:rPr>
              <a:t>Git es un sistema de control de versiones distribuido de </a:t>
            </a:r>
            <a:r>
              <a:rPr lang="es-CO" sz="1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Roboto Slab"/>
              </a:rPr>
              <a:t>código abierto y gratuito</a:t>
            </a:r>
            <a:r>
              <a:rPr lang="es-CO" sz="1200" b="0" i="0" dirty="0">
                <a:solidFill>
                  <a:schemeClr val="bg1">
                    <a:lumMod val="95000"/>
                  </a:schemeClr>
                </a:solidFill>
                <a:effectLst/>
                <a:latin typeface="Roboto Slab"/>
              </a:rPr>
              <a:t> diseñado para manejar todo, desde proyectos pequeños a muy grandes, con velocidad y eficiencia.</a:t>
            </a:r>
            <a:endParaRPr lang="es-CO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9CAEDC1-CE81-4A76-8E63-5788A7A51965}"/>
              </a:ext>
            </a:extLst>
          </p:cNvPr>
          <p:cNvSpPr txBox="1"/>
          <p:nvPr/>
        </p:nvSpPr>
        <p:spPr>
          <a:xfrm>
            <a:off x="7068851" y="263310"/>
            <a:ext cx="613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TRAZABILIDAD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30309CD-2432-4BF0-BB1A-E6750F22D5D7}"/>
              </a:ext>
            </a:extLst>
          </p:cNvPr>
          <p:cNvSpPr txBox="1"/>
          <p:nvPr/>
        </p:nvSpPr>
        <p:spPr>
          <a:xfrm>
            <a:off x="9123224" y="833392"/>
            <a:ext cx="613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ADVERT7</a:t>
            </a:r>
          </a:p>
        </p:txBody>
      </p:sp>
    </p:spTree>
    <p:extLst>
      <p:ext uri="{BB962C8B-B14F-4D97-AF65-F5344CB8AC3E}">
        <p14:creationId xmlns:p14="http://schemas.microsoft.com/office/powerpoint/2010/main" val="38423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2F2506-62B4-4F1D-9F9D-DA0232898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64" y="0"/>
            <a:ext cx="10284943" cy="6858000"/>
          </a:xfrm>
          <a:prstGeom prst="rect">
            <a:avLst/>
          </a:prstGeom>
        </p:spPr>
      </p:pic>
      <p:sp>
        <p:nvSpPr>
          <p:cNvPr id="33" name="Rectángulo 3">
            <a:extLst>
              <a:ext uri="{FF2B5EF4-FFF2-40B4-BE49-F238E27FC236}">
                <a16:creationId xmlns:a16="http://schemas.microsoft.com/office/drawing/2014/main" id="{9EE34819-8A1D-4C86-BB97-68CFC077BC57}"/>
              </a:ext>
            </a:extLst>
          </p:cNvPr>
          <p:cNvSpPr/>
          <p:nvPr/>
        </p:nvSpPr>
        <p:spPr>
          <a:xfrm rot="10800000">
            <a:off x="1161830" y="-13648"/>
            <a:ext cx="8380766" cy="687164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81178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811780 w 9000000"/>
              <a:gd name="connsiteY4" fmla="*/ 0 h 6858000"/>
              <a:gd name="connsiteX0" fmla="*/ 2170335 w 9000000"/>
              <a:gd name="connsiteY0" fmla="*/ 0 h 6871648"/>
              <a:gd name="connsiteX1" fmla="*/ 9000000 w 9000000"/>
              <a:gd name="connsiteY1" fmla="*/ 13648 h 6871648"/>
              <a:gd name="connsiteX2" fmla="*/ 9000000 w 9000000"/>
              <a:gd name="connsiteY2" fmla="*/ 6871648 h 6871648"/>
              <a:gd name="connsiteX3" fmla="*/ 0 w 9000000"/>
              <a:gd name="connsiteY3" fmla="*/ 6871648 h 6871648"/>
              <a:gd name="connsiteX4" fmla="*/ 2170335 w 9000000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871648">
                <a:moveTo>
                  <a:pt x="2170335" y="0"/>
                </a:moveTo>
                <a:lnTo>
                  <a:pt x="9000000" y="13648"/>
                </a:lnTo>
                <a:lnTo>
                  <a:pt x="9000000" y="6871648"/>
                </a:lnTo>
                <a:lnTo>
                  <a:pt x="0" y="6871648"/>
                </a:lnTo>
                <a:lnTo>
                  <a:pt x="2170335" y="0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9BE4C8-46D4-4DA7-83C4-D822822EE232}"/>
              </a:ext>
            </a:extLst>
          </p:cNvPr>
          <p:cNvSpPr/>
          <p:nvPr/>
        </p:nvSpPr>
        <p:spPr>
          <a:xfrm rot="10800000">
            <a:off x="-30467" y="0"/>
            <a:ext cx="8382897" cy="6871648"/>
          </a:xfrm>
          <a:custGeom>
            <a:avLst/>
            <a:gdLst>
              <a:gd name="connsiteX0" fmla="*/ 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0 w 9000000"/>
              <a:gd name="connsiteY4" fmla="*/ 0 h 6858000"/>
              <a:gd name="connsiteX0" fmla="*/ 2811780 w 9000000"/>
              <a:gd name="connsiteY0" fmla="*/ 0 h 6858000"/>
              <a:gd name="connsiteX1" fmla="*/ 9000000 w 9000000"/>
              <a:gd name="connsiteY1" fmla="*/ 0 h 6858000"/>
              <a:gd name="connsiteX2" fmla="*/ 9000000 w 9000000"/>
              <a:gd name="connsiteY2" fmla="*/ 6858000 h 6858000"/>
              <a:gd name="connsiteX3" fmla="*/ 0 w 9000000"/>
              <a:gd name="connsiteY3" fmla="*/ 6858000 h 6858000"/>
              <a:gd name="connsiteX4" fmla="*/ 2811780 w 9000000"/>
              <a:gd name="connsiteY4" fmla="*/ 0 h 6858000"/>
              <a:gd name="connsiteX0" fmla="*/ 2170335 w 9000000"/>
              <a:gd name="connsiteY0" fmla="*/ 0 h 6871648"/>
              <a:gd name="connsiteX1" fmla="*/ 9000000 w 9000000"/>
              <a:gd name="connsiteY1" fmla="*/ 13648 h 6871648"/>
              <a:gd name="connsiteX2" fmla="*/ 9000000 w 9000000"/>
              <a:gd name="connsiteY2" fmla="*/ 6871648 h 6871648"/>
              <a:gd name="connsiteX3" fmla="*/ 0 w 9000000"/>
              <a:gd name="connsiteY3" fmla="*/ 6871648 h 6871648"/>
              <a:gd name="connsiteX4" fmla="*/ 2170335 w 9000000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000" h="6871648">
                <a:moveTo>
                  <a:pt x="2170335" y="0"/>
                </a:moveTo>
                <a:lnTo>
                  <a:pt x="9000000" y="13648"/>
                </a:lnTo>
                <a:lnTo>
                  <a:pt x="9000000" y="6871648"/>
                </a:lnTo>
                <a:lnTo>
                  <a:pt x="0" y="6871648"/>
                </a:lnTo>
                <a:lnTo>
                  <a:pt x="2170335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18D2C2CA-59EA-4581-91C0-F6651E101D8A}"/>
              </a:ext>
            </a:extLst>
          </p:cNvPr>
          <p:cNvSpPr/>
          <p:nvPr/>
        </p:nvSpPr>
        <p:spPr>
          <a:xfrm>
            <a:off x="9994992" y="-85298"/>
            <a:ext cx="2228974" cy="6956948"/>
          </a:xfrm>
          <a:prstGeom prst="triangle">
            <a:avLst>
              <a:gd name="adj" fmla="val 10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3EC1323-5A5F-4A75-81C3-078884F45D24}"/>
              </a:ext>
            </a:extLst>
          </p:cNvPr>
          <p:cNvGrpSpPr/>
          <p:nvPr/>
        </p:nvGrpSpPr>
        <p:grpSpPr>
          <a:xfrm>
            <a:off x="978590" y="3160134"/>
            <a:ext cx="5335571" cy="786653"/>
            <a:chOff x="5902900" y="2538087"/>
            <a:chExt cx="5335571" cy="953758"/>
          </a:xfrm>
        </p:grpSpPr>
        <p:sp>
          <p:nvSpPr>
            <p:cNvPr id="8" name="Paralelogramo 7">
              <a:extLst>
                <a:ext uri="{FF2B5EF4-FFF2-40B4-BE49-F238E27FC236}">
                  <a16:creationId xmlns:a16="http://schemas.microsoft.com/office/drawing/2014/main" id="{60E4759F-3885-4BE4-B938-FF91A05679A3}"/>
                </a:ext>
              </a:extLst>
            </p:cNvPr>
            <p:cNvSpPr/>
            <p:nvPr/>
          </p:nvSpPr>
          <p:spPr>
            <a:xfrm>
              <a:off x="5902900" y="2538087"/>
              <a:ext cx="5335571" cy="953758"/>
            </a:xfrm>
            <a:prstGeom prst="parallelogram">
              <a:avLst/>
            </a:prstGeom>
            <a:solidFill>
              <a:srgbClr val="092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06FD2E8-B3EC-4557-9350-6CE3C06B62E4}"/>
                </a:ext>
              </a:extLst>
            </p:cNvPr>
            <p:cNvSpPr txBox="1"/>
            <p:nvPr/>
          </p:nvSpPr>
          <p:spPr>
            <a:xfrm>
              <a:off x="5964000" y="2791072"/>
              <a:ext cx="2346713" cy="44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DJANGO</a:t>
              </a:r>
            </a:p>
          </p:txBody>
        </p:sp>
      </p:grpSp>
      <p:sp>
        <p:nvSpPr>
          <p:cNvPr id="9" name="Paralelogramo 8">
            <a:extLst>
              <a:ext uri="{FF2B5EF4-FFF2-40B4-BE49-F238E27FC236}">
                <a16:creationId xmlns:a16="http://schemas.microsoft.com/office/drawing/2014/main" id="{C1763DF3-FDF8-44C7-B32B-48E492146AD6}"/>
              </a:ext>
            </a:extLst>
          </p:cNvPr>
          <p:cNvSpPr/>
          <p:nvPr/>
        </p:nvSpPr>
        <p:spPr>
          <a:xfrm>
            <a:off x="1985271" y="3407746"/>
            <a:ext cx="4142018" cy="78665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4ED7F3-ED69-47CE-BE32-AA40AFDF7220}"/>
              </a:ext>
            </a:extLst>
          </p:cNvPr>
          <p:cNvSpPr txBox="1"/>
          <p:nvPr/>
        </p:nvSpPr>
        <p:spPr>
          <a:xfrm>
            <a:off x="2301021" y="3445161"/>
            <a:ext cx="351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es un framework de desarrollo web de código abierto, escrito en Python, que respeta el patrón de diseño conocido como modelo–vista–controlador.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C851074-8FFA-4415-8438-76F5FBBA1391}"/>
              </a:ext>
            </a:extLst>
          </p:cNvPr>
          <p:cNvGrpSpPr/>
          <p:nvPr/>
        </p:nvGrpSpPr>
        <p:grpSpPr>
          <a:xfrm>
            <a:off x="308713" y="5656508"/>
            <a:ext cx="5335571" cy="786653"/>
            <a:chOff x="5175065" y="5552246"/>
            <a:chExt cx="5335571" cy="953758"/>
          </a:xfrm>
        </p:grpSpPr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7A8D03C3-6AF7-40F1-8D4D-F725F0070EF6}"/>
                </a:ext>
              </a:extLst>
            </p:cNvPr>
            <p:cNvSpPr/>
            <p:nvPr/>
          </p:nvSpPr>
          <p:spPr>
            <a:xfrm>
              <a:off x="5175065" y="5552246"/>
              <a:ext cx="5335571" cy="953758"/>
            </a:xfrm>
            <a:prstGeom prst="parallelogram">
              <a:avLst/>
            </a:prstGeom>
            <a:solidFill>
              <a:srgbClr val="3C9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2000DD4-FE56-44F7-BF8C-6EE530F2A49D}"/>
                </a:ext>
              </a:extLst>
            </p:cNvPr>
            <p:cNvSpPr txBox="1"/>
            <p:nvPr/>
          </p:nvSpPr>
          <p:spPr>
            <a:xfrm>
              <a:off x="5424327" y="5649698"/>
              <a:ext cx="1207710" cy="708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2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CSS</a:t>
              </a:r>
            </a:p>
          </p:txBody>
        </p:sp>
      </p:grp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3EEF61F8-0795-44FC-A868-FFD85B04CF9D}"/>
              </a:ext>
            </a:extLst>
          </p:cNvPr>
          <p:cNvSpPr/>
          <p:nvPr/>
        </p:nvSpPr>
        <p:spPr>
          <a:xfrm>
            <a:off x="1315394" y="5904117"/>
            <a:ext cx="4142018" cy="78665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3885F9-A8D1-4508-BC0E-6082EBE11E06}"/>
              </a:ext>
            </a:extLst>
          </p:cNvPr>
          <p:cNvSpPr txBox="1"/>
          <p:nvPr/>
        </p:nvSpPr>
        <p:spPr>
          <a:xfrm>
            <a:off x="1631144" y="5866597"/>
            <a:ext cx="351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CSS, en español «Hojas de estilo en cascada», es un lenguaje de diseño gráfico para definir y crear la presentación de un documento estructurado escrito en un lenguaje de marcado.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8D1279-ED31-4B90-A3F9-30ACB085C2D0}"/>
              </a:ext>
            </a:extLst>
          </p:cNvPr>
          <p:cNvGrpSpPr/>
          <p:nvPr/>
        </p:nvGrpSpPr>
        <p:grpSpPr>
          <a:xfrm>
            <a:off x="653873" y="4426827"/>
            <a:ext cx="5335571" cy="786653"/>
            <a:chOff x="5558579" y="4034281"/>
            <a:chExt cx="5335571" cy="953758"/>
          </a:xfrm>
        </p:grpSpPr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0E8B2DE7-32E1-486B-8D1F-87D20D1C01C9}"/>
                </a:ext>
              </a:extLst>
            </p:cNvPr>
            <p:cNvSpPr/>
            <p:nvPr/>
          </p:nvSpPr>
          <p:spPr>
            <a:xfrm>
              <a:off x="5558579" y="4034281"/>
              <a:ext cx="5335571" cy="953758"/>
            </a:xfrm>
            <a:prstGeom prst="parallelogram">
              <a:avLst/>
            </a:prstGeom>
            <a:solidFill>
              <a:srgbClr val="F16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97B0E58-67B1-4C08-A0E2-3FE56E18B301}"/>
                </a:ext>
              </a:extLst>
            </p:cNvPr>
            <p:cNvSpPr txBox="1"/>
            <p:nvPr/>
          </p:nvSpPr>
          <p:spPr>
            <a:xfrm>
              <a:off x="5688960" y="4155651"/>
              <a:ext cx="2346713" cy="559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HTML</a:t>
              </a:r>
            </a:p>
          </p:txBody>
        </p:sp>
      </p:grp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E09D03CB-4C59-4CD4-ACA4-4E550A5EF875}"/>
              </a:ext>
            </a:extLst>
          </p:cNvPr>
          <p:cNvSpPr/>
          <p:nvPr/>
        </p:nvSpPr>
        <p:spPr>
          <a:xfrm>
            <a:off x="1660554" y="4674439"/>
            <a:ext cx="4142018" cy="78665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D927BE-F94A-47FB-A9F1-AEB0CFF09990}"/>
              </a:ext>
            </a:extLst>
          </p:cNvPr>
          <p:cNvSpPr txBox="1"/>
          <p:nvPr/>
        </p:nvSpPr>
        <p:spPr>
          <a:xfrm>
            <a:off x="1976304" y="4736779"/>
            <a:ext cx="35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siglas en inglés de HyperText Markup Lenguaje, hace referencia al lenguaje de marcado para la elaboración de páginas web.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9CAEDC1-CE81-4A76-8E63-5788A7A51965}"/>
              </a:ext>
            </a:extLst>
          </p:cNvPr>
          <p:cNvSpPr txBox="1"/>
          <p:nvPr/>
        </p:nvSpPr>
        <p:spPr>
          <a:xfrm>
            <a:off x="1315394" y="225158"/>
            <a:ext cx="613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PROYECTO MÓDULO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30309CD-2432-4BF0-BB1A-E6750F22D5D7}"/>
              </a:ext>
            </a:extLst>
          </p:cNvPr>
          <p:cNvSpPr txBox="1"/>
          <p:nvPr/>
        </p:nvSpPr>
        <p:spPr>
          <a:xfrm>
            <a:off x="1315394" y="818846"/>
            <a:ext cx="613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BACK - FRONT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E769846-A25F-4DAE-B6E3-92946E90612D}"/>
              </a:ext>
            </a:extLst>
          </p:cNvPr>
          <p:cNvGrpSpPr/>
          <p:nvPr/>
        </p:nvGrpSpPr>
        <p:grpSpPr>
          <a:xfrm>
            <a:off x="1315394" y="1870128"/>
            <a:ext cx="5335571" cy="786653"/>
            <a:chOff x="5175065" y="5552246"/>
            <a:chExt cx="5335571" cy="953758"/>
          </a:xfrm>
        </p:grpSpPr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678F4F3D-EA20-4AB4-819C-A96F5525882E}"/>
                </a:ext>
              </a:extLst>
            </p:cNvPr>
            <p:cNvSpPr/>
            <p:nvPr/>
          </p:nvSpPr>
          <p:spPr>
            <a:xfrm>
              <a:off x="5175065" y="5552246"/>
              <a:ext cx="5335571" cy="953758"/>
            </a:xfrm>
            <a:prstGeom prst="parallelogram">
              <a:avLst/>
            </a:prstGeom>
            <a:solidFill>
              <a:srgbClr val="FDD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841D035-D4AD-48EF-98B0-34888154C933}"/>
                </a:ext>
              </a:extLst>
            </p:cNvPr>
            <p:cNvSpPr txBox="1"/>
            <p:nvPr/>
          </p:nvSpPr>
          <p:spPr>
            <a:xfrm>
              <a:off x="5204448" y="5784720"/>
              <a:ext cx="1435063" cy="4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PYTHON</a:t>
              </a:r>
            </a:p>
          </p:txBody>
        </p:sp>
      </p:grpSp>
      <p:sp>
        <p:nvSpPr>
          <p:cNvPr id="28" name="Paralelogramo 27">
            <a:extLst>
              <a:ext uri="{FF2B5EF4-FFF2-40B4-BE49-F238E27FC236}">
                <a16:creationId xmlns:a16="http://schemas.microsoft.com/office/drawing/2014/main" id="{4D44196D-59B5-4397-8CFE-8600740D3A83}"/>
              </a:ext>
            </a:extLst>
          </p:cNvPr>
          <p:cNvSpPr/>
          <p:nvPr/>
        </p:nvSpPr>
        <p:spPr>
          <a:xfrm>
            <a:off x="2322075" y="2117737"/>
            <a:ext cx="4142018" cy="786653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C41C3A1-F981-4FCC-9421-730627E4B1D5}"/>
              </a:ext>
            </a:extLst>
          </p:cNvPr>
          <p:cNvSpPr txBox="1"/>
          <p:nvPr/>
        </p:nvSpPr>
        <p:spPr>
          <a:xfrm>
            <a:off x="2637825" y="2077338"/>
            <a:ext cx="351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trata de un lenguaje de programación multiparadigma, ya que soporta parcialmente la orientación a objetos, programación imperativa y, en menor medida, programación funcional.</a:t>
            </a:r>
          </a:p>
        </p:txBody>
      </p:sp>
    </p:spTree>
    <p:extLst>
      <p:ext uri="{BB962C8B-B14F-4D97-AF65-F5344CB8AC3E}">
        <p14:creationId xmlns:p14="http://schemas.microsoft.com/office/powerpoint/2010/main" val="11147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57BE2-9062-475A-857D-C83D5BB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25" y="4511662"/>
            <a:ext cx="7753350" cy="1325563"/>
          </a:xfrm>
        </p:spPr>
        <p:txBody>
          <a:bodyPr/>
          <a:lstStyle/>
          <a:p>
            <a:pPr algn="ctr"/>
            <a:r>
              <a:rPr lang="es-CO" dirty="0">
                <a:latin typeface="Arial Black" panose="020B0A04020102020204" pitchFamily="34" charset="0"/>
              </a:rPr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DF215-D997-4C43-AA47-AAB8F748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273" y="5954073"/>
            <a:ext cx="6149454" cy="903927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>
                <a:solidFill>
                  <a:srgbClr val="D63A5F"/>
                </a:solidFill>
              </a:rPr>
              <a:t>GRACIAS.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5861EC08-F8E0-4D77-9590-EBD8387BE9AA}"/>
              </a:ext>
            </a:extLst>
          </p:cNvPr>
          <p:cNvSpPr/>
          <p:nvPr/>
        </p:nvSpPr>
        <p:spPr>
          <a:xfrm rot="5400000">
            <a:off x="3840169" y="-3840172"/>
            <a:ext cx="4511664" cy="12192002"/>
          </a:xfrm>
          <a:custGeom>
            <a:avLst/>
            <a:gdLst>
              <a:gd name="connsiteX0" fmla="*/ 434961 w 4511664"/>
              <a:gd name="connsiteY0" fmla="*/ 12192002 h 12192002"/>
              <a:gd name="connsiteX1" fmla="*/ 3680220 w 4511664"/>
              <a:gd name="connsiteY1" fmla="*/ 7543799 h 12192002"/>
              <a:gd name="connsiteX2" fmla="*/ 4511664 w 4511664"/>
              <a:gd name="connsiteY2" fmla="*/ 12192002 h 12192002"/>
              <a:gd name="connsiteX3" fmla="*/ 349223 w 4511664"/>
              <a:gd name="connsiteY3" fmla="*/ 0 h 12192002"/>
              <a:gd name="connsiteX4" fmla="*/ 4425926 w 4511664"/>
              <a:gd name="connsiteY4" fmla="*/ 0 h 12192002"/>
              <a:gd name="connsiteX5" fmla="*/ 3735536 w 4511664"/>
              <a:gd name="connsiteY5" fmla="*/ 4648203 h 12192002"/>
              <a:gd name="connsiteX6" fmla="*/ 0 w 4511664"/>
              <a:gd name="connsiteY6" fmla="*/ 11963403 h 12192002"/>
              <a:gd name="connsiteX7" fmla="*/ 0 w 4511664"/>
              <a:gd name="connsiteY7" fmla="*/ 304804 h 12192002"/>
              <a:gd name="connsiteX8" fmla="*/ 3937032 w 4511664"/>
              <a:gd name="connsiteY8" fmla="*/ 6176541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1664" h="12192002">
                <a:moveTo>
                  <a:pt x="434961" y="12192002"/>
                </a:moveTo>
                <a:lnTo>
                  <a:pt x="3680220" y="7543799"/>
                </a:lnTo>
                <a:lnTo>
                  <a:pt x="4511664" y="12192002"/>
                </a:lnTo>
                <a:close/>
                <a:moveTo>
                  <a:pt x="349223" y="0"/>
                </a:moveTo>
                <a:lnTo>
                  <a:pt x="4425926" y="0"/>
                </a:lnTo>
                <a:lnTo>
                  <a:pt x="3735536" y="4648203"/>
                </a:lnTo>
                <a:close/>
                <a:moveTo>
                  <a:pt x="0" y="11963403"/>
                </a:moveTo>
                <a:lnTo>
                  <a:pt x="0" y="304804"/>
                </a:lnTo>
                <a:lnTo>
                  <a:pt x="3937032" y="6176541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68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242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Berlin Sans FB Demi</vt:lpstr>
      <vt:lpstr>Calibri</vt:lpstr>
      <vt:lpstr>Calibri Light</vt:lpstr>
      <vt:lpstr>Roboto Slab</vt:lpstr>
      <vt:lpstr>Tema de Office</vt:lpstr>
      <vt:lpstr>MÓDULO GESTIÓN DE ANUNCIOS</vt:lpstr>
      <vt:lpstr>MÓDULO GESTIÓN DE ANUNCIOS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</dc:creator>
  <cp:lastModifiedBy>Marlon</cp:lastModifiedBy>
  <cp:revision>4</cp:revision>
  <dcterms:created xsi:type="dcterms:W3CDTF">2021-09-14T22:40:51Z</dcterms:created>
  <dcterms:modified xsi:type="dcterms:W3CDTF">2021-09-15T00:49:17Z</dcterms:modified>
</cp:coreProperties>
</file>