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497" r:id="rId3"/>
    <p:sldId id="511" r:id="rId4"/>
    <p:sldId id="504" r:id="rId5"/>
    <p:sldId id="499" r:id="rId6"/>
    <p:sldId id="512" r:id="rId7"/>
    <p:sldId id="513" r:id="rId8"/>
    <p:sldId id="509" r:id="rId9"/>
    <p:sldId id="514" r:id="rId10"/>
    <p:sldId id="500" r:id="rId11"/>
    <p:sldId id="501" r:id="rId12"/>
    <p:sldId id="502" r:id="rId13"/>
    <p:sldId id="507" r:id="rId14"/>
    <p:sldId id="508" r:id="rId15"/>
    <p:sldId id="269" r:id="rId16"/>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AA"/>
    <a:srgbClr val="0066B3"/>
    <a:srgbClr val="E31E24"/>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437" autoAdjust="0"/>
    <p:restoredTop sz="94660"/>
  </p:normalViewPr>
  <p:slideViewPr>
    <p:cSldViewPr>
      <p:cViewPr varScale="1">
        <p:scale>
          <a:sx n="67" d="100"/>
          <a:sy n="67" d="100"/>
        </p:scale>
        <p:origin x="48" y="57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07-05-2025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36356005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36360504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3546696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41504681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3160893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12</a:t>
            </a:fld>
            <a:endParaRPr lang="en-IN"/>
          </a:p>
        </p:txBody>
      </p:sp>
    </p:spTree>
    <p:extLst>
      <p:ext uri="{BB962C8B-B14F-4D97-AF65-F5344CB8AC3E}">
        <p14:creationId xmlns:p14="http://schemas.microsoft.com/office/powerpoint/2010/main" val="1623754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07-05-2025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07-05-2025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07-05-2025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07-05-2025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07-05-2025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07-05-2025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11.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PT Admission Drive 2021-22-final-2_Page_01.jpg"/>
          <p:cNvPicPr>
            <a:picLocks noChangeAspect="1"/>
          </p:cNvPicPr>
          <p:nvPr/>
        </p:nvPicPr>
        <p:blipFill>
          <a:blip r:embed="rId2"/>
          <a:stretch>
            <a:fillRect/>
          </a:stretch>
        </p:blipFill>
        <p:spPr>
          <a:xfrm>
            <a:off x="0" y="0"/>
            <a:ext cx="9144000" cy="6850383"/>
          </a:xfrm>
          <a:prstGeom prst="rect">
            <a:avLst/>
          </a:prstGeom>
        </p:spPr>
      </p:pic>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7039" y="0"/>
            <a:ext cx="9180512" cy="6885384"/>
          </a:xfrm>
        </p:spPr>
      </p:pic>
      <p:sp>
        <p:nvSpPr>
          <p:cNvPr id="5" name="Rectangle 1"/>
          <p:cNvSpPr>
            <a:spLocks noChangeArrowheads="1"/>
          </p:cNvSpPr>
          <p:nvPr/>
        </p:nvSpPr>
        <p:spPr bwMode="auto">
          <a:xfrm>
            <a:off x="179512" y="151593"/>
            <a:ext cx="387875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r>
              <a:rPr lang="en-IN" sz="3200" b="1" i="0" dirty="0">
                <a:solidFill>
                  <a:srgbClr val="2F2F2F"/>
                </a:solidFill>
                <a:effectLst/>
                <a:highlight>
                  <a:srgbClr val="FFFFFF"/>
                </a:highlight>
                <a:latin typeface="Segoe UI" panose="020B0502040204020203" pitchFamily="34" charset="0"/>
              </a:rPr>
              <a:t>Project Description</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Rectangle 9"/>
          <p:cNvSpPr/>
          <p:nvPr/>
        </p:nvSpPr>
        <p:spPr>
          <a:xfrm>
            <a:off x="341784" y="1095887"/>
            <a:ext cx="8496944" cy="4801314"/>
          </a:xfrm>
          <a:prstGeom prst="rect">
            <a:avLst/>
          </a:prstGeom>
        </p:spPr>
        <p:txBody>
          <a:bodyPr wrap="square">
            <a:spAutoFit/>
          </a:bodyPr>
          <a:lstStyle/>
          <a:p>
            <a:r>
              <a:rPr lang="en-US" b="0" i="0" dirty="0">
                <a:solidFill>
                  <a:srgbClr val="2F2F2F"/>
                </a:solidFill>
                <a:effectLst/>
                <a:highlight>
                  <a:srgbClr val="FFFFFF"/>
                </a:highlight>
                <a:latin typeface="Segoe UI" panose="020B0502040204020203" pitchFamily="34" charset="0"/>
              </a:rPr>
              <a:t>Drones used for washing windows have to carry more payload thus, multi-rotor configuration is used. By increasing the number of rotors more payload can be carried. 12 rotors are used in this drone to achieve smooth flight and good payload lifting capability. These drones are equipped with  allowing the pilot to control and track the cleaning process.</a:t>
            </a:r>
          </a:p>
          <a:p>
            <a:endParaRPr lang="en-US" dirty="0">
              <a:solidFill>
                <a:srgbClr val="2F2F2F"/>
              </a:solidFill>
              <a:highlight>
                <a:srgbClr val="FFFFFF"/>
              </a:highlight>
              <a:latin typeface="Segoe UI" panose="020B0502040204020203" pitchFamily="34" charset="0"/>
            </a:endParaRPr>
          </a:p>
          <a:p>
            <a:endParaRPr lang="en-US" dirty="0">
              <a:solidFill>
                <a:srgbClr val="2F2F2F"/>
              </a:solidFill>
              <a:highlight>
                <a:srgbClr val="FFFFFF"/>
              </a:highlight>
              <a:latin typeface="Segoe UI" panose="020B0502040204020203" pitchFamily="34" charset="0"/>
            </a:endParaRPr>
          </a:p>
          <a:p>
            <a:r>
              <a:rPr lang="en-US" b="0" i="0" dirty="0">
                <a:solidFill>
                  <a:srgbClr val="2F2F2F"/>
                </a:solidFill>
                <a:effectLst/>
                <a:highlight>
                  <a:srgbClr val="FFFFFF"/>
                </a:highlight>
                <a:latin typeface="Segoe UI" panose="020B0502040204020203" pitchFamily="34" charset="0"/>
              </a:rPr>
              <a:t>For cleaning the windows, the drone is equipped with a sprayer and cleaning foam or sponge.</a:t>
            </a:r>
          </a:p>
          <a:p>
            <a:endParaRPr lang="en-US" dirty="0">
              <a:solidFill>
                <a:srgbClr val="2F2F2F"/>
              </a:solidFill>
              <a:highlight>
                <a:srgbClr val="FFFFFF"/>
              </a:highlight>
              <a:latin typeface="Segoe UI" panose="020B0502040204020203" pitchFamily="34" charset="0"/>
            </a:endParaRPr>
          </a:p>
          <a:p>
            <a:endParaRPr lang="en-US" dirty="0">
              <a:solidFill>
                <a:srgbClr val="2F2F2F"/>
              </a:solidFill>
              <a:highlight>
                <a:srgbClr val="FFFFFF"/>
              </a:highlight>
              <a:latin typeface="Segoe UI" panose="020B0502040204020203" pitchFamily="34" charset="0"/>
            </a:endParaRPr>
          </a:p>
          <a:p>
            <a:r>
              <a:rPr lang="en-US" b="0" i="0" dirty="0">
                <a:solidFill>
                  <a:srgbClr val="2F2F2F"/>
                </a:solidFill>
                <a:effectLst/>
                <a:highlight>
                  <a:srgbClr val="FFFFFF"/>
                </a:highlight>
                <a:latin typeface="Segoe UI" panose="020B0502040204020203" pitchFamily="34" charset="0"/>
              </a:rPr>
              <a:t> The sprayer is connected to a hose through the water is supplied continuously. </a:t>
            </a:r>
          </a:p>
          <a:p>
            <a:endParaRPr lang="en-US" dirty="0">
              <a:solidFill>
                <a:srgbClr val="2F2F2F"/>
              </a:solidFill>
              <a:highlight>
                <a:srgbClr val="FFFFFF"/>
              </a:highlight>
              <a:latin typeface="Segoe UI" panose="020B0502040204020203" pitchFamily="34" charset="0"/>
            </a:endParaRPr>
          </a:p>
          <a:p>
            <a:endParaRPr lang="en-US" dirty="0">
              <a:solidFill>
                <a:srgbClr val="2F2F2F"/>
              </a:solidFill>
              <a:highlight>
                <a:srgbClr val="FFFFFF"/>
              </a:highlight>
              <a:latin typeface="Segoe UI" panose="020B0502040204020203" pitchFamily="34" charset="0"/>
            </a:endParaRPr>
          </a:p>
          <a:p>
            <a:r>
              <a:rPr lang="en-US" b="0" i="0" dirty="0">
                <a:solidFill>
                  <a:srgbClr val="2F2F2F"/>
                </a:solidFill>
                <a:effectLst/>
                <a:highlight>
                  <a:srgbClr val="FFFFFF"/>
                </a:highlight>
                <a:latin typeface="Segoe UI" panose="020B0502040204020203" pitchFamily="34" charset="0"/>
              </a:rPr>
              <a:t>An independent power supply is given by the external power source so that the drone can fly for a longer period of time. Thus, it reduces the weight of the drone by not carrying batteries.</a:t>
            </a:r>
            <a:endParaRPr lang="en-US" dirty="0">
              <a:solidFill>
                <a:srgbClr val="2F2F2F"/>
              </a:solidFill>
              <a:highlight>
                <a:srgbClr val="FFFFFF"/>
              </a:highlight>
              <a:latin typeface="Segoe UI" panose="020B0502040204020203" pitchFamily="34" charset="0"/>
            </a:endParaRPr>
          </a:p>
        </p:txBody>
      </p:sp>
    </p:spTree>
    <p:extLst>
      <p:ext uri="{BB962C8B-B14F-4D97-AF65-F5344CB8AC3E}">
        <p14:creationId xmlns:p14="http://schemas.microsoft.com/office/powerpoint/2010/main" val="1047329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9493" y="6217978"/>
            <a:ext cx="56643036" cy="42482277"/>
          </a:xfrm>
        </p:spPr>
      </p:pic>
      <p:sp>
        <p:nvSpPr>
          <p:cNvPr id="5" name="Rectangle 1"/>
          <p:cNvSpPr>
            <a:spLocks noChangeArrowheads="1"/>
          </p:cNvSpPr>
          <p:nvPr/>
        </p:nvSpPr>
        <p:spPr bwMode="auto">
          <a:xfrm>
            <a:off x="179512" y="151593"/>
            <a:ext cx="439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IN" sz="3200" b="0" i="0" dirty="0">
                <a:solidFill>
                  <a:srgbClr val="2F2F2F"/>
                </a:solidFill>
                <a:effectLst/>
                <a:highlight>
                  <a:srgbClr val="FFFFFF"/>
                </a:highlight>
                <a:latin typeface="Segoe UI" panose="020B0502040204020203" pitchFamily="34" charset="0"/>
              </a:rPr>
              <a:t>components</a:t>
            </a:r>
            <a:endParaRPr lang="en-IN" sz="3200" b="1" dirty="0">
              <a:solidFill>
                <a:srgbClr val="E31E24"/>
              </a:solidFill>
              <a:cs typeface="Times New Roman" panose="02020603050405020304" pitchFamily="18" charset="0"/>
              <a:sym typeface="Arial"/>
            </a:endParaRPr>
          </a:p>
        </p:txBody>
      </p:sp>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136904" cy="2826608"/>
          </a:xfrm>
          <a:prstGeom prst="rect">
            <a:avLst/>
          </a:prstGeom>
          <a:noFill/>
        </p:spPr>
        <p:txBody>
          <a:bodyPr wrap="square">
            <a:spAutoFit/>
          </a:bodyPr>
          <a:lstStyle/>
          <a:p>
            <a:pPr marL="0" marR="0" algn="just" fontAlgn="base">
              <a:lnSpc>
                <a:spcPct val="107000"/>
              </a:lnSpc>
              <a:spcBef>
                <a:spcPts val="0"/>
              </a:spcBef>
              <a:spcAft>
                <a:spcPts val="0"/>
              </a:spcAft>
            </a:pPr>
            <a:r>
              <a:rPr lang="en-IN" sz="2400" b="1" i="0" dirty="0">
                <a:solidFill>
                  <a:srgbClr val="2F2F2F"/>
                </a:solidFill>
                <a:effectLst/>
                <a:highlight>
                  <a:srgbClr val="FFFFFF"/>
                </a:highlight>
                <a:latin typeface="Segoe UI" panose="020B0502040204020203" pitchFamily="34" charset="0"/>
              </a:rPr>
              <a:t>Brushless motors</a:t>
            </a:r>
          </a:p>
          <a:p>
            <a:pPr algn="l"/>
            <a:r>
              <a:rPr lang="en-US" sz="1600" b="0" i="0" dirty="0">
                <a:solidFill>
                  <a:srgbClr val="2F2F2F"/>
                </a:solidFill>
                <a:effectLst/>
                <a:highlight>
                  <a:srgbClr val="FFFFFF"/>
                </a:highlight>
                <a:latin typeface="Segoe UI" panose="020B0502040204020203" pitchFamily="34" charset="0"/>
              </a:rPr>
              <a:t>These motors are less in weight and maintenance is also less when compared to conventional DC motors. Low KV rating motors are used since they don’t need to fly faster</a:t>
            </a:r>
            <a:r>
              <a:rPr lang="en-US" sz="2400" b="0" i="0" dirty="0">
                <a:solidFill>
                  <a:srgbClr val="2F2F2F"/>
                </a:solidFill>
                <a:effectLst/>
                <a:highlight>
                  <a:srgbClr val="FFFFFF"/>
                </a:highlight>
                <a:latin typeface="Segoe UI" panose="020B0502040204020203" pitchFamily="34" charset="0"/>
              </a:rPr>
              <a:t>.</a:t>
            </a:r>
          </a:p>
          <a:p>
            <a:pPr algn="l"/>
            <a:endParaRPr lang="en-US" sz="2400" dirty="0">
              <a:solidFill>
                <a:srgbClr val="2F2F2F"/>
              </a:solidFill>
              <a:highlight>
                <a:srgbClr val="FFFFFF"/>
              </a:highlight>
              <a:latin typeface="Segoe UI" panose="020B0502040204020203" pitchFamily="34" charset="0"/>
            </a:endParaRPr>
          </a:p>
          <a:p>
            <a:pPr algn="l"/>
            <a:endParaRPr lang="en-US" sz="2400" b="0" i="0" dirty="0">
              <a:solidFill>
                <a:srgbClr val="2F2F2F"/>
              </a:solidFill>
              <a:effectLst/>
              <a:highlight>
                <a:srgbClr val="FFFFFF"/>
              </a:highlight>
              <a:latin typeface="Segoe UI" panose="020B0502040204020203" pitchFamily="34" charset="0"/>
            </a:endParaRPr>
          </a:p>
          <a:p>
            <a:br>
              <a:rPr lang="en-US" sz="2400" dirty="0"/>
            </a:br>
            <a:r>
              <a:rPr lang="en-IN" sz="2400" b="1" i="0" dirty="0">
                <a:solidFill>
                  <a:srgbClr val="2F2F2F"/>
                </a:solidFill>
                <a:effectLst/>
                <a:highlight>
                  <a:srgbClr val="FFFFFF"/>
                </a:highlight>
                <a:latin typeface="Segoe UI" panose="020B0502040204020203" pitchFamily="34" charset="0"/>
              </a:rPr>
              <a:t>    </a:t>
            </a:r>
            <a:endParaRPr lang="en-US" sz="2400" kern="100" dirty="0">
              <a:effectLst/>
              <a:latin typeface="+mj-lt"/>
              <a:ea typeface="Calibri" panose="020F0502020204030204" pitchFamily="34" charset="0"/>
              <a:cs typeface="Times New Roman" panose="02020603050405020304" pitchFamily="18" charset="0"/>
            </a:endParaRPr>
          </a:p>
        </p:txBody>
      </p:sp>
      <p:sp>
        <p:nvSpPr>
          <p:cNvPr id="2" name="AutoShape 2" descr="Brushless Motor A2212 10T 1400KV for Drone (Soldered Connector)">
            <a:extLst>
              <a:ext uri="{FF2B5EF4-FFF2-40B4-BE49-F238E27FC236}">
                <a16:creationId xmlns:a16="http://schemas.microsoft.com/office/drawing/2014/main" id="{77B20E47-EE1F-418B-0D0F-21E9E6369C83}"/>
              </a:ext>
            </a:extLst>
          </p:cNvPr>
          <p:cNvSpPr>
            <a:spLocks noChangeAspect="1" noChangeArrowheads="1"/>
          </p:cNvSpPr>
          <p:nvPr/>
        </p:nvSpPr>
        <p:spPr bwMode="auto">
          <a:xfrm>
            <a:off x="4419600" y="3276600"/>
            <a:ext cx="1880592" cy="188059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descr="A small electric motor with wires and screws&#10;&#10;Description automatically generated">
            <a:extLst>
              <a:ext uri="{FF2B5EF4-FFF2-40B4-BE49-F238E27FC236}">
                <a16:creationId xmlns:a16="http://schemas.microsoft.com/office/drawing/2014/main" id="{8217C7C4-2E9C-3167-79B4-2F5D51C970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12" y="2647621"/>
            <a:ext cx="3339568" cy="1587591"/>
          </a:xfrm>
          <a:prstGeom prst="rect">
            <a:avLst/>
          </a:prstGeom>
        </p:spPr>
      </p:pic>
    </p:spTree>
    <p:extLst>
      <p:ext uri="{BB962C8B-B14F-4D97-AF65-F5344CB8AC3E}">
        <p14:creationId xmlns:p14="http://schemas.microsoft.com/office/powerpoint/2010/main" val="957423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576064"/>
            <a:ext cx="9180512" cy="6885384"/>
          </a:xfrm>
        </p:spPr>
      </p:pic>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659848"/>
          </a:xfrm>
          <a:prstGeom prst="rect">
            <a:avLst/>
          </a:prstGeom>
          <a:noFill/>
        </p:spPr>
        <p:txBody>
          <a:bodyPr wrap="square">
            <a:spAutoFit/>
          </a:bodyPr>
          <a:lstStyle/>
          <a:p>
            <a:pPr marL="0" marR="0" algn="just" fontAlgn="base">
              <a:lnSpc>
                <a:spcPct val="107000"/>
              </a:lnSpc>
              <a:spcBef>
                <a:spcPts val="0"/>
              </a:spcBef>
              <a:spcAft>
                <a:spcPts val="0"/>
              </a:spcAft>
            </a:pPr>
            <a:r>
              <a:rPr lang="en-IN" b="1" i="0" dirty="0">
                <a:solidFill>
                  <a:srgbClr val="2F2F2F"/>
                </a:solidFill>
                <a:effectLst/>
                <a:highlight>
                  <a:srgbClr val="FFFFFF"/>
                </a:highlight>
                <a:latin typeface="Segoe UI" panose="020B0502040204020203" pitchFamily="34" charset="0"/>
              </a:rPr>
              <a:t>Propellers</a:t>
            </a:r>
          </a:p>
          <a:p>
            <a:pPr marL="0" marR="0" algn="just" fontAlgn="base">
              <a:lnSpc>
                <a:spcPct val="107000"/>
              </a:lnSpc>
              <a:spcBef>
                <a:spcPts val="0"/>
              </a:spcBef>
              <a:spcAft>
                <a:spcPts val="0"/>
              </a:spcAft>
            </a:pPr>
            <a:r>
              <a:rPr lang="en-US" sz="2800" b="0" i="0" dirty="0">
                <a:solidFill>
                  <a:srgbClr val="2F2F2F"/>
                </a:solidFill>
                <a:effectLst/>
                <a:highlight>
                  <a:srgbClr val="FFFFFF"/>
                </a:highlight>
                <a:latin typeface="Segoe UI" panose="020B0502040204020203" pitchFamily="34" charset="0"/>
              </a:rPr>
              <a:t> </a:t>
            </a:r>
            <a:r>
              <a:rPr lang="en-US" b="0" i="0" dirty="0">
                <a:solidFill>
                  <a:srgbClr val="2F2F2F"/>
                </a:solidFill>
                <a:effectLst/>
                <a:highlight>
                  <a:srgbClr val="FFFFFF"/>
                </a:highlight>
                <a:latin typeface="Segoe UI" panose="020B0502040204020203" pitchFamily="34" charset="0"/>
              </a:rPr>
              <a:t>Low pitch and High diameter propellers are used to achieve smooth flight and larger lifting capability</a:t>
            </a:r>
            <a:r>
              <a:rPr lang="en-US" sz="2800" b="0" i="0" dirty="0">
                <a:solidFill>
                  <a:srgbClr val="2F2F2F"/>
                </a:solidFill>
                <a:effectLst/>
                <a:highlight>
                  <a:srgbClr val="FFFFFF"/>
                </a:highlight>
                <a:latin typeface="Segoe UI" panose="020B0502040204020203" pitchFamily="34" charset="0"/>
              </a:rPr>
              <a:t>.</a:t>
            </a:r>
          </a:p>
          <a:p>
            <a:pPr marL="0" marR="0" algn="just" fontAlgn="base">
              <a:lnSpc>
                <a:spcPct val="107000"/>
              </a:lnSpc>
              <a:spcBef>
                <a:spcPts val="0"/>
              </a:spcBef>
              <a:spcAft>
                <a:spcPts val="0"/>
              </a:spcAft>
            </a:pPr>
            <a:r>
              <a:rPr lang="en-US" b="1" i="0" dirty="0">
                <a:solidFill>
                  <a:srgbClr val="2F2F2F"/>
                </a:solidFill>
                <a:effectLst/>
                <a:highlight>
                  <a:srgbClr val="FFFFFF"/>
                </a:highlight>
                <a:latin typeface="Segoe UI" panose="020B0502040204020203" pitchFamily="34" charset="0"/>
              </a:rPr>
              <a:t>Frame:</a:t>
            </a:r>
            <a:r>
              <a:rPr lang="en-US" b="0" i="0" dirty="0">
                <a:solidFill>
                  <a:srgbClr val="2F2F2F"/>
                </a:solidFill>
                <a:effectLst/>
                <a:highlight>
                  <a:srgbClr val="FFFFFF"/>
                </a:highlight>
                <a:latin typeface="Segoe UI" panose="020B0502040204020203" pitchFamily="34" charset="0"/>
              </a:rPr>
              <a:t> Frames are made using materials like carbon fiber and glass fiber which is having a high strength to weight ratio. It is the major part which holds all the other parts together.</a:t>
            </a:r>
          </a:p>
          <a:p>
            <a:pPr marL="0" marR="0" algn="just" fontAlgn="base">
              <a:lnSpc>
                <a:spcPct val="107000"/>
              </a:lnSpc>
              <a:spcBef>
                <a:spcPts val="0"/>
              </a:spcBef>
              <a:spcAft>
                <a:spcPts val="0"/>
              </a:spcAft>
            </a:pPr>
            <a:r>
              <a:rPr lang="en-US" b="1" i="0" dirty="0">
                <a:solidFill>
                  <a:srgbClr val="2F2F2F"/>
                </a:solidFill>
                <a:effectLst/>
                <a:highlight>
                  <a:srgbClr val="FFFFFF"/>
                </a:highlight>
                <a:latin typeface="Segoe UI" panose="020B0502040204020203" pitchFamily="34" charset="0"/>
              </a:rPr>
              <a:t>Flight Controller Board:</a:t>
            </a:r>
            <a:r>
              <a:rPr lang="en-US" b="0" i="0" dirty="0">
                <a:solidFill>
                  <a:srgbClr val="2F2F2F"/>
                </a:solidFill>
                <a:effectLst/>
                <a:highlight>
                  <a:srgbClr val="FFFFFF"/>
                </a:highlight>
                <a:latin typeface="Segoe UI" panose="020B0502040204020203" pitchFamily="34" charset="0"/>
              </a:rPr>
              <a:t> It consists of a micro-controller and various sensors like gyroscope and accelerometer which makes the drone to perform the desired task without any error.</a:t>
            </a:r>
            <a:endParaRPr lang="en-US" kern="100" dirty="0">
              <a:solidFill>
                <a:srgbClr val="2F2F2F"/>
              </a:solidFill>
              <a:highlight>
                <a:srgbClr val="FFFFFF"/>
              </a:highlight>
              <a:latin typeface="Segoe UI" panose="020B0502040204020203"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0"/>
              </a:spcAft>
            </a:pPr>
            <a:r>
              <a:rPr lang="en-US" b="1" i="0" dirty="0">
                <a:solidFill>
                  <a:srgbClr val="2F2F2F"/>
                </a:solidFill>
                <a:effectLst/>
                <a:highlight>
                  <a:srgbClr val="FFFFFF"/>
                </a:highlight>
                <a:latin typeface="Segoe UI" panose="020B0502040204020203" pitchFamily="34" charset="0"/>
              </a:rPr>
              <a:t>Electronic Speed Controller:</a:t>
            </a:r>
            <a:r>
              <a:rPr lang="en-US" b="0" i="0" dirty="0">
                <a:solidFill>
                  <a:srgbClr val="2F2F2F"/>
                </a:solidFill>
                <a:effectLst/>
                <a:highlight>
                  <a:srgbClr val="FFFFFF"/>
                </a:highlight>
                <a:latin typeface="Segoe UI" panose="020B0502040204020203" pitchFamily="34" charset="0"/>
              </a:rPr>
              <a:t> It is used to control the speed/RPM of the motors based on the input given by the pilot.</a:t>
            </a:r>
            <a:endParaRPr lang="en-IN" b="1" kern="100" dirty="0">
              <a:solidFill>
                <a:srgbClr val="2F2F2F"/>
              </a:solidFill>
              <a:highlight>
                <a:srgbClr val="FFFFFF"/>
              </a:highligh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9581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8" name="Content Placeholder 7" descr="A green circuit board with a screen&#10;&#10;Description automatically generated">
            <a:extLst>
              <a:ext uri="{FF2B5EF4-FFF2-40B4-BE49-F238E27FC236}">
                <a16:creationId xmlns:a16="http://schemas.microsoft.com/office/drawing/2014/main" id="{7FBC96A4-0ACD-B24A-4FFE-94118675C6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7652" y="2338834"/>
            <a:ext cx="3048695" cy="3048695"/>
          </a:xfrm>
        </p:spPr>
      </p:pic>
      <p:pic>
        <p:nvPicPr>
          <p:cNvPr id="4"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264" y="-27384"/>
            <a:ext cx="9180512" cy="6885384"/>
          </a:xfrm>
          <a:prstGeom prst="rect">
            <a:avLst/>
          </a:prstGeom>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12" name="TextBox 11">
            <a:extLst>
              <a:ext uri="{FF2B5EF4-FFF2-40B4-BE49-F238E27FC236}">
                <a16:creationId xmlns:a16="http://schemas.microsoft.com/office/drawing/2014/main" id="{24A3BD1B-F873-595E-B5F1-77742A78BF9F}"/>
              </a:ext>
            </a:extLst>
          </p:cNvPr>
          <p:cNvSpPr txBox="1"/>
          <p:nvPr/>
        </p:nvSpPr>
        <p:spPr>
          <a:xfrm>
            <a:off x="-90264" y="1719659"/>
            <a:ext cx="4676502" cy="369332"/>
          </a:xfrm>
          <a:prstGeom prst="rect">
            <a:avLst/>
          </a:prstGeom>
          <a:noFill/>
        </p:spPr>
        <p:txBody>
          <a:bodyPr wrap="square">
            <a:spAutoFit/>
          </a:bodyPr>
          <a:lstStyle/>
          <a:p>
            <a:r>
              <a:rPr lang="en-IN" b="1" i="0" dirty="0">
                <a:solidFill>
                  <a:srgbClr val="2F2F2F"/>
                </a:solidFill>
                <a:effectLst/>
                <a:highlight>
                  <a:srgbClr val="FFFFFF"/>
                </a:highlight>
                <a:latin typeface="Segoe UI" panose="020B0502040204020203" pitchFamily="34" charset="0"/>
              </a:rPr>
              <a:t>Flight Controller Board</a:t>
            </a:r>
            <a:endParaRPr lang="en-IN" dirty="0"/>
          </a:p>
        </p:txBody>
      </p:sp>
      <p:pic>
        <p:nvPicPr>
          <p:cNvPr id="14" name="Picture 13" descr="A yellow and blue electrical wire&#10;&#10;Description automatically generated">
            <a:extLst>
              <a:ext uri="{FF2B5EF4-FFF2-40B4-BE49-F238E27FC236}">
                <a16:creationId xmlns:a16="http://schemas.microsoft.com/office/drawing/2014/main" id="{24BCDF30-8B89-1745-ECAE-370FEC07283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43636" y="84405"/>
            <a:ext cx="2133600" cy="1529996"/>
          </a:xfrm>
          <a:prstGeom prst="rect">
            <a:avLst/>
          </a:prstGeom>
        </p:spPr>
      </p:pic>
      <p:sp>
        <p:nvSpPr>
          <p:cNvPr id="16" name="TextBox 15">
            <a:extLst>
              <a:ext uri="{FF2B5EF4-FFF2-40B4-BE49-F238E27FC236}">
                <a16:creationId xmlns:a16="http://schemas.microsoft.com/office/drawing/2014/main" id="{27FBFB16-8AFA-1FBE-4749-4ABC09A2A92F}"/>
              </a:ext>
            </a:extLst>
          </p:cNvPr>
          <p:cNvSpPr txBox="1"/>
          <p:nvPr/>
        </p:nvSpPr>
        <p:spPr>
          <a:xfrm>
            <a:off x="3275856" y="1719659"/>
            <a:ext cx="4676502" cy="369332"/>
          </a:xfrm>
          <a:prstGeom prst="rect">
            <a:avLst/>
          </a:prstGeom>
          <a:noFill/>
        </p:spPr>
        <p:txBody>
          <a:bodyPr wrap="square">
            <a:spAutoFit/>
          </a:bodyPr>
          <a:lstStyle/>
          <a:p>
            <a:r>
              <a:rPr lang="en-IN" b="1" i="0" dirty="0">
                <a:solidFill>
                  <a:srgbClr val="2F2F2F"/>
                </a:solidFill>
                <a:effectLst/>
                <a:highlight>
                  <a:srgbClr val="FFFFFF"/>
                </a:highlight>
                <a:latin typeface="Segoe UI" panose="020B0502040204020203" pitchFamily="34" charset="0"/>
              </a:rPr>
              <a:t>Electronic Speed Controller</a:t>
            </a:r>
            <a:endParaRPr lang="en-IN" dirty="0"/>
          </a:p>
        </p:txBody>
      </p:sp>
      <p:pic>
        <p:nvPicPr>
          <p:cNvPr id="20" name="Picture 19" descr="A red and silver drone&#10;&#10;Description automatically generated">
            <a:extLst>
              <a:ext uri="{FF2B5EF4-FFF2-40B4-BE49-F238E27FC236}">
                <a16:creationId xmlns:a16="http://schemas.microsoft.com/office/drawing/2014/main" id="{A8DA3C72-6E44-6F7C-FD03-9526A330A1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008" y="2307153"/>
            <a:ext cx="3048695" cy="2166342"/>
          </a:xfrm>
          <a:prstGeom prst="rect">
            <a:avLst/>
          </a:prstGeom>
        </p:spPr>
      </p:pic>
      <p:sp>
        <p:nvSpPr>
          <p:cNvPr id="22" name="TextBox 21">
            <a:extLst>
              <a:ext uri="{FF2B5EF4-FFF2-40B4-BE49-F238E27FC236}">
                <a16:creationId xmlns:a16="http://schemas.microsoft.com/office/drawing/2014/main" id="{86A54FB7-3608-62A2-F317-A6EAE459A6F8}"/>
              </a:ext>
            </a:extLst>
          </p:cNvPr>
          <p:cNvSpPr txBox="1"/>
          <p:nvPr/>
        </p:nvSpPr>
        <p:spPr>
          <a:xfrm>
            <a:off x="709401" y="4538672"/>
            <a:ext cx="2638463" cy="369332"/>
          </a:xfrm>
          <a:prstGeom prst="rect">
            <a:avLst/>
          </a:prstGeom>
          <a:noFill/>
        </p:spPr>
        <p:txBody>
          <a:bodyPr wrap="square">
            <a:spAutoFit/>
          </a:bodyPr>
          <a:lstStyle/>
          <a:p>
            <a:r>
              <a:rPr lang="en-IN" b="1" i="0" dirty="0">
                <a:solidFill>
                  <a:srgbClr val="2F2F2F"/>
                </a:solidFill>
                <a:effectLst/>
                <a:highlight>
                  <a:srgbClr val="FFFFFF"/>
                </a:highlight>
                <a:latin typeface="Segoe UI" panose="020B0502040204020203" pitchFamily="34" charset="0"/>
              </a:rPr>
              <a:t>Frame  Drone</a:t>
            </a:r>
            <a:endParaRPr lang="en-IN" dirty="0"/>
          </a:p>
        </p:txBody>
      </p:sp>
      <p:pic>
        <p:nvPicPr>
          <p:cNvPr id="24" name="Picture 23" descr="A group of black propellers&#10;&#10;Description automatically generated">
            <a:extLst>
              <a:ext uri="{FF2B5EF4-FFF2-40B4-BE49-F238E27FC236}">
                <a16:creationId xmlns:a16="http://schemas.microsoft.com/office/drawing/2014/main" id="{817B3266-30BF-A27E-679A-6E248F50644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88024" y="2520685"/>
            <a:ext cx="2209800" cy="1700403"/>
          </a:xfrm>
          <a:prstGeom prst="rect">
            <a:avLst/>
          </a:prstGeom>
        </p:spPr>
      </p:pic>
      <p:sp>
        <p:nvSpPr>
          <p:cNvPr id="26" name="TextBox 25">
            <a:extLst>
              <a:ext uri="{FF2B5EF4-FFF2-40B4-BE49-F238E27FC236}">
                <a16:creationId xmlns:a16="http://schemas.microsoft.com/office/drawing/2014/main" id="{28DA7C9B-4B35-0CC4-26F2-1109B6C89656}"/>
              </a:ext>
            </a:extLst>
          </p:cNvPr>
          <p:cNvSpPr txBox="1"/>
          <p:nvPr/>
        </p:nvSpPr>
        <p:spPr>
          <a:xfrm>
            <a:off x="5308990" y="4354006"/>
            <a:ext cx="1999314" cy="369332"/>
          </a:xfrm>
          <a:prstGeom prst="rect">
            <a:avLst/>
          </a:prstGeom>
          <a:noFill/>
        </p:spPr>
        <p:txBody>
          <a:bodyPr wrap="square">
            <a:spAutoFit/>
          </a:bodyPr>
          <a:lstStyle/>
          <a:p>
            <a:r>
              <a:rPr lang="en-IN" b="1" i="0" dirty="0">
                <a:solidFill>
                  <a:srgbClr val="2F2F2F"/>
                </a:solidFill>
                <a:effectLst/>
                <a:highlight>
                  <a:srgbClr val="FFFFFF"/>
                </a:highlight>
                <a:latin typeface="Segoe UI" panose="020B0502040204020203" pitchFamily="34" charset="0"/>
              </a:rPr>
              <a:t>Propellers</a:t>
            </a:r>
            <a:endParaRPr lang="en-IN" dirty="0"/>
          </a:p>
        </p:txBody>
      </p:sp>
      <p:pic>
        <p:nvPicPr>
          <p:cNvPr id="5" name="Picture 4" descr="A black electronic device with many wires&#10;&#10;Description automatically generated">
            <a:extLst>
              <a:ext uri="{FF2B5EF4-FFF2-40B4-BE49-F238E27FC236}">
                <a16:creationId xmlns:a16="http://schemas.microsoft.com/office/drawing/2014/main" id="{681A90AA-9701-5C77-CB44-9C2FE6405F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981" y="117177"/>
            <a:ext cx="2553282" cy="1710451"/>
          </a:xfrm>
          <a:prstGeom prst="rect">
            <a:avLst/>
          </a:prstGeom>
        </p:spPr>
      </p:pic>
    </p:spTree>
    <p:extLst>
      <p:ext uri="{BB962C8B-B14F-4D97-AF65-F5344CB8AC3E}">
        <p14:creationId xmlns:p14="http://schemas.microsoft.com/office/powerpoint/2010/main" val="24698090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AA0C3-A0DC-ADB2-D0AC-FF9D0F056174}"/>
              </a:ext>
            </a:extLst>
          </p:cNvPr>
          <p:cNvSpPr>
            <a:spLocks noGrp="1"/>
          </p:cNvSpPr>
          <p:nvPr>
            <p:ph type="title"/>
          </p:nvPr>
        </p:nvSpPr>
        <p:spPr/>
        <p:txBody>
          <a:bodyPr/>
          <a:lstStyle/>
          <a:p>
            <a:r>
              <a:rPr lang="en-IN" dirty="0"/>
              <a:t>Key   Features </a:t>
            </a:r>
          </a:p>
        </p:txBody>
      </p:sp>
      <p:sp>
        <p:nvSpPr>
          <p:cNvPr id="3" name="Content Placeholder 2">
            <a:extLst>
              <a:ext uri="{FF2B5EF4-FFF2-40B4-BE49-F238E27FC236}">
                <a16:creationId xmlns:a16="http://schemas.microsoft.com/office/drawing/2014/main" id="{EA3352AF-6FC6-8215-6868-20D9F8FB4A4A}"/>
              </a:ext>
            </a:extLst>
          </p:cNvPr>
          <p:cNvSpPr>
            <a:spLocks noGrp="1"/>
          </p:cNvSpPr>
          <p:nvPr>
            <p:ph idx="1"/>
          </p:nvPr>
        </p:nvSpPr>
        <p:spPr/>
        <p:txBody>
          <a:bodyPr/>
          <a:lstStyle/>
          <a:p>
            <a:pPr marL="0" indent="0">
              <a:buNone/>
            </a:pPr>
            <a:r>
              <a:rPr lang="en-IN" sz="1800" b="1" i="0" dirty="0">
                <a:solidFill>
                  <a:srgbClr val="0D0D0D"/>
                </a:solidFill>
                <a:effectLst/>
                <a:highlight>
                  <a:srgbClr val="FFFFFF"/>
                </a:highlight>
                <a:latin typeface="Söhne"/>
              </a:rPr>
              <a:t>Automatic Cleaning</a:t>
            </a:r>
            <a:r>
              <a:rPr lang="en-IN" sz="1800" dirty="0">
                <a:solidFill>
                  <a:srgbClr val="0D0D0D"/>
                </a:solidFill>
                <a:highlight>
                  <a:srgbClr val="FFFFFF"/>
                </a:highlight>
                <a:latin typeface="Söhne"/>
              </a:rPr>
              <a:t>.</a:t>
            </a:r>
            <a:endParaRPr lang="en-IN" sz="1800" b="0" i="0" dirty="0">
              <a:solidFill>
                <a:srgbClr val="0D0D0D"/>
              </a:solidFill>
              <a:effectLst/>
              <a:highlight>
                <a:srgbClr val="FFFFFF"/>
              </a:highlight>
              <a:latin typeface="Söhne"/>
            </a:endParaRPr>
          </a:p>
          <a:p>
            <a:pPr marL="0" indent="0">
              <a:buNone/>
            </a:pPr>
            <a:r>
              <a:rPr lang="en-IN" sz="1800" b="1" i="0" dirty="0">
                <a:solidFill>
                  <a:srgbClr val="0D0D0D"/>
                </a:solidFill>
                <a:effectLst/>
                <a:highlight>
                  <a:srgbClr val="FFFFFF"/>
                </a:highlight>
                <a:latin typeface="Söhne"/>
              </a:rPr>
              <a:t>Safety Features.</a:t>
            </a:r>
            <a:endParaRPr lang="en-IN" sz="1800" dirty="0">
              <a:solidFill>
                <a:srgbClr val="0D0D0D"/>
              </a:solidFill>
              <a:highlight>
                <a:srgbClr val="FFFFFF"/>
              </a:highlight>
              <a:latin typeface="Söhne"/>
            </a:endParaRPr>
          </a:p>
          <a:p>
            <a:pPr marL="0" indent="0">
              <a:buNone/>
            </a:pPr>
            <a:r>
              <a:rPr lang="en-IN" sz="1800" b="1" i="0" dirty="0">
                <a:solidFill>
                  <a:srgbClr val="0D0D0D"/>
                </a:solidFill>
                <a:effectLst/>
                <a:highlight>
                  <a:srgbClr val="FFFFFF"/>
                </a:highlight>
                <a:latin typeface="Söhne"/>
              </a:rPr>
              <a:t>Efficient Cleaning.</a:t>
            </a:r>
          </a:p>
          <a:p>
            <a:pPr marL="0" indent="0">
              <a:buNone/>
            </a:pPr>
            <a:r>
              <a:rPr lang="en-IN" sz="1800" b="1" i="0" dirty="0">
                <a:solidFill>
                  <a:srgbClr val="0D0D0D"/>
                </a:solidFill>
                <a:effectLst/>
                <a:highlight>
                  <a:srgbClr val="FFFFFF"/>
                </a:highlight>
                <a:latin typeface="Söhne"/>
              </a:rPr>
              <a:t>Remote Control.</a:t>
            </a:r>
            <a:endParaRPr lang="en-IN" sz="1800" b="1" dirty="0">
              <a:solidFill>
                <a:srgbClr val="0D0D0D"/>
              </a:solidFill>
              <a:highlight>
                <a:srgbClr val="FFFFFF"/>
              </a:highlight>
              <a:latin typeface="Söhne"/>
            </a:endParaRPr>
          </a:p>
          <a:p>
            <a:pPr marL="0" indent="0">
              <a:buNone/>
            </a:pPr>
            <a:r>
              <a:rPr lang="en-IN" sz="1800" b="1" i="0" dirty="0">
                <a:solidFill>
                  <a:srgbClr val="0D0D0D"/>
                </a:solidFill>
                <a:effectLst/>
                <a:highlight>
                  <a:srgbClr val="FFFFFF"/>
                </a:highlight>
                <a:latin typeface="Söhne"/>
              </a:rPr>
              <a:t>Efficient Water Usage.</a:t>
            </a:r>
          </a:p>
          <a:p>
            <a:pPr marL="0" indent="0">
              <a:buNone/>
            </a:pPr>
            <a:r>
              <a:rPr lang="en-IN" sz="1800" b="1" i="0" dirty="0">
                <a:solidFill>
                  <a:srgbClr val="0D0D0D"/>
                </a:solidFill>
                <a:effectLst/>
                <a:highlight>
                  <a:srgbClr val="FFFFFF"/>
                </a:highlight>
                <a:latin typeface="Söhne"/>
              </a:rPr>
              <a:t>Compact Design</a:t>
            </a:r>
            <a:r>
              <a:rPr lang="en-IN" sz="1800" dirty="0">
                <a:solidFill>
                  <a:srgbClr val="0D0D0D"/>
                </a:solidFill>
                <a:highlight>
                  <a:srgbClr val="FFFFFF"/>
                </a:highlight>
                <a:latin typeface="Söhne"/>
              </a:rPr>
              <a:t>.</a:t>
            </a:r>
          </a:p>
          <a:p>
            <a:pPr marL="0" indent="0">
              <a:buNone/>
            </a:pPr>
            <a:endParaRPr lang="en-IN" sz="1800" dirty="0">
              <a:solidFill>
                <a:srgbClr val="0D0D0D"/>
              </a:solidFill>
              <a:highlight>
                <a:srgbClr val="FFFFFF"/>
              </a:highlight>
              <a:latin typeface="Söhne"/>
            </a:endParaRPr>
          </a:p>
          <a:p>
            <a:pPr marL="0" indent="0">
              <a:buNone/>
            </a:pPr>
            <a:r>
              <a:rPr lang="en-IN" sz="2000" b="1" i="0" dirty="0">
                <a:solidFill>
                  <a:srgbClr val="FF0000"/>
                </a:solidFill>
                <a:effectLst/>
                <a:highlight>
                  <a:srgbClr val="FFFFFF"/>
                </a:highlight>
                <a:latin typeface="Söhne"/>
              </a:rPr>
              <a:t>Design</a:t>
            </a:r>
            <a:endParaRPr lang="en-IN" sz="2000" b="1" dirty="0">
              <a:solidFill>
                <a:srgbClr val="FF0000"/>
              </a:solidFill>
              <a:highlight>
                <a:srgbClr val="FFFFFF"/>
              </a:highlight>
              <a:latin typeface="Söhne"/>
            </a:endParaRPr>
          </a:p>
          <a:p>
            <a:pPr marL="0" indent="0">
              <a:buNone/>
            </a:pPr>
            <a:r>
              <a:rPr lang="en-US" sz="1800" dirty="0">
                <a:solidFill>
                  <a:srgbClr val="0D0D0D"/>
                </a:solidFill>
                <a:highlight>
                  <a:srgbClr val="FFFFFF"/>
                </a:highlight>
                <a:latin typeface="Söhne"/>
              </a:rPr>
              <a:t>our drone design is ready .</a:t>
            </a:r>
            <a:endParaRPr lang="en-IN" sz="1800" dirty="0">
              <a:solidFill>
                <a:srgbClr val="0D0D0D"/>
              </a:solidFill>
              <a:highlight>
                <a:srgbClr val="FFFFFF"/>
              </a:highlight>
              <a:latin typeface="Söhne"/>
            </a:endParaRPr>
          </a:p>
          <a:p>
            <a:pPr marL="0" indent="0">
              <a:buNone/>
            </a:pPr>
            <a:endParaRPr lang="en-IN" dirty="0"/>
          </a:p>
        </p:txBody>
      </p:sp>
    </p:spTree>
    <p:extLst>
      <p:ext uri="{BB962C8B-B14F-4D97-AF65-F5344CB8AC3E}">
        <p14:creationId xmlns:p14="http://schemas.microsoft.com/office/powerpoint/2010/main" val="27564809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3858198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54260" y="-27384"/>
            <a:ext cx="9180512" cy="6885384"/>
          </a:xfrm>
        </p:spPr>
      </p:pic>
      <p:cxnSp>
        <p:nvCxnSpPr>
          <p:cNvPr id="11" name="Straight Connector 10"/>
          <p:cNvCxnSpPr/>
          <p:nvPr/>
        </p:nvCxnSpPr>
        <p:spPr>
          <a:xfrm>
            <a:off x="1520415" y="2060848"/>
            <a:ext cx="6306546" cy="0"/>
          </a:xfrm>
          <a:prstGeom prst="line">
            <a:avLst/>
          </a:prstGeom>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370382" y="150274"/>
            <a:ext cx="6396065" cy="920873"/>
          </a:xfrm>
          <a:prstGeom prst="rect">
            <a:avLst/>
          </a:prstGeom>
        </p:spPr>
      </p:pic>
      <p:sp>
        <p:nvSpPr>
          <p:cNvPr id="13" name="TextBox 12"/>
          <p:cNvSpPr txBox="1"/>
          <p:nvPr/>
        </p:nvSpPr>
        <p:spPr>
          <a:xfrm>
            <a:off x="236440" y="2219553"/>
            <a:ext cx="8784976" cy="830997"/>
          </a:xfrm>
          <a:prstGeom prst="rect">
            <a:avLst/>
          </a:prstGeom>
          <a:noFill/>
        </p:spPr>
        <p:txBody>
          <a:bodyPr wrap="square" rtlCol="0">
            <a:spAutoFit/>
          </a:bodyPr>
          <a:lstStyle/>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Final Year Project Synopsis</a:t>
            </a:r>
          </a:p>
          <a:p>
            <a:pPr lvl="0" algn="ctr">
              <a:buSzPct val="25000"/>
            </a:pPr>
            <a:r>
              <a:rPr lang="en-IN" sz="2400" b="1" dirty="0">
                <a:solidFill>
                  <a:srgbClr val="0070C0"/>
                </a:solidFill>
                <a:ea typeface="Cambria" panose="02040503050406030204" pitchFamily="18" charset="0"/>
                <a:cs typeface="Times New Roman" panose="02020603050405020304" pitchFamily="18" charset="0"/>
                <a:sym typeface="Arial"/>
              </a:rPr>
              <a:t>Submitted by</a:t>
            </a:r>
          </a:p>
        </p:txBody>
      </p:sp>
      <p:graphicFrame>
        <p:nvGraphicFramePr>
          <p:cNvPr id="2" name="Table 2">
            <a:extLst>
              <a:ext uri="{FF2B5EF4-FFF2-40B4-BE49-F238E27FC236}">
                <a16:creationId xmlns:a16="http://schemas.microsoft.com/office/drawing/2014/main" id="{232DFD41-0025-28B4-FE3B-A54FAEE28F42}"/>
              </a:ext>
            </a:extLst>
          </p:cNvPr>
          <p:cNvGraphicFramePr>
            <a:graphicFrameLocks noGrp="1"/>
          </p:cNvGraphicFramePr>
          <p:nvPr>
            <p:extLst>
              <p:ext uri="{D42A27DB-BD31-4B8C-83A1-F6EECF244321}">
                <p14:modId xmlns:p14="http://schemas.microsoft.com/office/powerpoint/2010/main" val="1467852707"/>
              </p:ext>
            </p:extLst>
          </p:nvPr>
        </p:nvGraphicFramePr>
        <p:xfrm>
          <a:off x="1696133" y="3086002"/>
          <a:ext cx="6130828" cy="1463040"/>
        </p:xfrm>
        <a:graphic>
          <a:graphicData uri="http://schemas.openxmlformats.org/drawingml/2006/table">
            <a:tbl>
              <a:tblPr firstRow="1" bandRow="1">
                <a:tableStyleId>{5C22544A-7EE6-4342-B048-85BDC9FD1C3A}</a:tableStyleId>
              </a:tblPr>
              <a:tblGrid>
                <a:gridCol w="3065414">
                  <a:extLst>
                    <a:ext uri="{9D8B030D-6E8A-4147-A177-3AD203B41FA5}">
                      <a16:colId xmlns:a16="http://schemas.microsoft.com/office/drawing/2014/main" val="3537270469"/>
                    </a:ext>
                  </a:extLst>
                </a:gridCol>
                <a:gridCol w="3065414">
                  <a:extLst>
                    <a:ext uri="{9D8B030D-6E8A-4147-A177-3AD203B41FA5}">
                      <a16:colId xmlns:a16="http://schemas.microsoft.com/office/drawing/2014/main" val="3305024946"/>
                    </a:ext>
                  </a:extLst>
                </a:gridCol>
              </a:tblGrid>
              <a:tr h="222591">
                <a:tc>
                  <a:txBody>
                    <a:bodyPr/>
                    <a:lstStyle/>
                    <a:p>
                      <a:pPr algn="ctr"/>
                      <a:r>
                        <a:rPr lang="en-US" dirty="0"/>
                        <a:t>ROLL</a:t>
                      </a:r>
                    </a:p>
                  </a:txBody>
                  <a:tcPr/>
                </a:tc>
                <a:tc>
                  <a:txBody>
                    <a:bodyPr/>
                    <a:lstStyle/>
                    <a:p>
                      <a:pPr algn="ctr"/>
                      <a:r>
                        <a:rPr lang="en-US" dirty="0"/>
                        <a:t>NAME</a:t>
                      </a:r>
                    </a:p>
                  </a:txBody>
                  <a:tcPr/>
                </a:tc>
                <a:extLst>
                  <a:ext uri="{0D108BD9-81ED-4DB2-BD59-A6C34878D82A}">
                    <a16:rowId xmlns:a16="http://schemas.microsoft.com/office/drawing/2014/main" val="1765898331"/>
                  </a:ext>
                </a:extLst>
              </a:tr>
              <a:tr h="222591">
                <a:tc>
                  <a:txBody>
                    <a:bodyPr/>
                    <a:lstStyle/>
                    <a:p>
                      <a:r>
                        <a:rPr lang="en-US" dirty="0"/>
                        <a:t>2401730020</a:t>
                      </a:r>
                    </a:p>
                  </a:txBody>
                  <a:tcPr/>
                </a:tc>
                <a:tc>
                  <a:txBody>
                    <a:bodyPr/>
                    <a:lstStyle/>
                    <a:p>
                      <a:r>
                        <a:rPr lang="en-US" dirty="0"/>
                        <a:t>ISHU TANWAR</a:t>
                      </a:r>
                    </a:p>
                  </a:txBody>
                  <a:tcPr/>
                </a:tc>
                <a:extLst>
                  <a:ext uri="{0D108BD9-81ED-4DB2-BD59-A6C34878D82A}">
                    <a16:rowId xmlns:a16="http://schemas.microsoft.com/office/drawing/2014/main" val="4176101868"/>
                  </a:ext>
                </a:extLst>
              </a:tr>
              <a:tr h="222591">
                <a:tc>
                  <a:txBody>
                    <a:bodyPr/>
                    <a:lstStyle/>
                    <a:p>
                      <a:r>
                        <a:rPr lang="en-US" dirty="0"/>
                        <a:t>2401730113</a:t>
                      </a:r>
                    </a:p>
                  </a:txBody>
                  <a:tcPr/>
                </a:tc>
                <a:tc>
                  <a:txBody>
                    <a:bodyPr/>
                    <a:lstStyle/>
                    <a:p>
                      <a:r>
                        <a:rPr lang="en-US" dirty="0"/>
                        <a:t>RANDEEP KAUR</a:t>
                      </a:r>
                    </a:p>
                  </a:txBody>
                  <a:tcPr/>
                </a:tc>
                <a:extLst>
                  <a:ext uri="{0D108BD9-81ED-4DB2-BD59-A6C34878D82A}">
                    <a16:rowId xmlns:a16="http://schemas.microsoft.com/office/drawing/2014/main" val="441949598"/>
                  </a:ext>
                </a:extLst>
              </a:tr>
              <a:tr h="222591">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043375068"/>
                  </a:ext>
                </a:extLst>
              </a:tr>
            </a:tbl>
          </a:graphicData>
        </a:graphic>
      </p:graphicFrame>
      <p:sp>
        <p:nvSpPr>
          <p:cNvPr id="5" name="TextBox 4">
            <a:extLst>
              <a:ext uri="{FF2B5EF4-FFF2-40B4-BE49-F238E27FC236}">
                <a16:creationId xmlns:a16="http://schemas.microsoft.com/office/drawing/2014/main" id="{3DF18845-4075-32C5-8F4A-4F40F86E837F}"/>
              </a:ext>
            </a:extLst>
          </p:cNvPr>
          <p:cNvSpPr txBox="1"/>
          <p:nvPr/>
        </p:nvSpPr>
        <p:spPr>
          <a:xfrm>
            <a:off x="2299287" y="1212054"/>
            <a:ext cx="4659282" cy="707886"/>
          </a:xfrm>
          <a:prstGeom prst="rect">
            <a:avLst/>
          </a:prstGeom>
          <a:noFill/>
        </p:spPr>
        <p:txBody>
          <a:bodyPr wrap="square">
            <a:spAutoFit/>
          </a:bodyPr>
          <a:lstStyle/>
          <a:p>
            <a:pPr lvl="0" algn="ctr">
              <a:buSzPct val="25000"/>
            </a:pPr>
            <a:r>
              <a:rPr lang="en-IN" sz="2000" b="1" dirty="0">
                <a:solidFill>
                  <a:srgbClr val="C00000"/>
                </a:solidFill>
                <a:ea typeface="Cambria" panose="02040503050406030204" pitchFamily="18" charset="0"/>
                <a:cs typeface="Times New Roman" panose="02020603050405020304" pitchFamily="18" charset="0"/>
                <a:sym typeface="Arial"/>
              </a:rPr>
              <a:t>DRONE FOR CLEANING WINDOW PANNELS</a:t>
            </a:r>
          </a:p>
        </p:txBody>
      </p:sp>
    </p:spTree>
    <p:extLst>
      <p:ext uri="{BB962C8B-B14F-4D97-AF65-F5344CB8AC3E}">
        <p14:creationId xmlns:p14="http://schemas.microsoft.com/office/powerpoint/2010/main" val="414253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C7918-BD94-B3EF-73C6-78B31E0A6C1F}"/>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CA394A19-A098-2E63-F433-CFFF4A5C988D}"/>
              </a:ext>
            </a:extLst>
          </p:cNvPr>
          <p:cNvSpPr>
            <a:spLocks noGrp="1"/>
          </p:cNvSpPr>
          <p:nvPr>
            <p:ph idx="1"/>
          </p:nvPr>
        </p:nvSpPr>
        <p:spPr/>
        <p:txBody>
          <a:bodyPr>
            <a:normAutofit fontScale="70000" lnSpcReduction="20000"/>
          </a:bodyPr>
          <a:lstStyle/>
          <a:p>
            <a:r>
              <a:rPr lang="en-IN" dirty="0"/>
              <a:t>TOPIC</a:t>
            </a:r>
          </a:p>
          <a:p>
            <a:r>
              <a:rPr lang="en-IN" dirty="0"/>
              <a:t>IDEA</a:t>
            </a:r>
          </a:p>
          <a:p>
            <a:r>
              <a:rPr lang="en-IN" dirty="0"/>
              <a:t>PROBLEM</a:t>
            </a:r>
          </a:p>
          <a:p>
            <a:r>
              <a:rPr lang="en-IN" dirty="0"/>
              <a:t>PROJECT DISCRIPTION </a:t>
            </a:r>
          </a:p>
          <a:p>
            <a:r>
              <a:rPr lang="en-IN" dirty="0"/>
              <a:t>ABSTRACT</a:t>
            </a:r>
          </a:p>
          <a:p>
            <a:r>
              <a:rPr lang="en-IN" dirty="0"/>
              <a:t>INTRODUCTION</a:t>
            </a:r>
          </a:p>
          <a:p>
            <a:r>
              <a:rPr lang="en-IN" dirty="0"/>
              <a:t>METHODOLOGY</a:t>
            </a:r>
          </a:p>
          <a:p>
            <a:r>
              <a:rPr lang="en-IN" dirty="0"/>
              <a:t>IMPEMENTATION</a:t>
            </a:r>
          </a:p>
          <a:p>
            <a:r>
              <a:rPr lang="en-IN" dirty="0"/>
              <a:t>COMPONENTS</a:t>
            </a:r>
          </a:p>
          <a:p>
            <a:r>
              <a:rPr lang="en-IN" dirty="0"/>
              <a:t>KEY FEATURE</a:t>
            </a:r>
          </a:p>
          <a:p>
            <a:r>
              <a:rPr lang="en-IN" dirty="0"/>
              <a:t>RESULT</a:t>
            </a:r>
          </a:p>
          <a:p>
            <a:r>
              <a:rPr lang="en-IN" dirty="0"/>
              <a:t>CONCLUSION</a:t>
            </a:r>
          </a:p>
        </p:txBody>
      </p:sp>
    </p:spTree>
    <p:extLst>
      <p:ext uri="{BB962C8B-B14F-4D97-AF65-F5344CB8AC3E}">
        <p14:creationId xmlns:p14="http://schemas.microsoft.com/office/powerpoint/2010/main" val="4290997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185AC79-9616-A861-73B4-29F36C154C74}"/>
              </a:ext>
            </a:extLst>
          </p:cNvPr>
          <p:cNvSpPr txBox="1"/>
          <p:nvPr/>
        </p:nvSpPr>
        <p:spPr>
          <a:xfrm>
            <a:off x="72008" y="225417"/>
            <a:ext cx="4676502" cy="707886"/>
          </a:xfrm>
          <a:prstGeom prst="rect">
            <a:avLst/>
          </a:prstGeom>
          <a:noFill/>
        </p:spPr>
        <p:txBody>
          <a:bodyPr wrap="square">
            <a:spAutoFit/>
          </a:bodyPr>
          <a:lstStyle/>
          <a:p>
            <a:r>
              <a:rPr lang="en-IN" sz="4000" b="1" i="0" dirty="0">
                <a:solidFill>
                  <a:srgbClr val="1F1F1F"/>
                </a:solidFill>
                <a:effectLst/>
                <a:highlight>
                  <a:srgbClr val="FFFFFF"/>
                </a:highlight>
                <a:latin typeface="Google Sans"/>
              </a:rPr>
              <a:t>idea</a:t>
            </a:r>
            <a:endParaRPr lang="en-IN" sz="4000" b="1" dirty="0"/>
          </a:p>
        </p:txBody>
      </p:sp>
      <p:sp>
        <p:nvSpPr>
          <p:cNvPr id="11" name="TextBox 10">
            <a:extLst>
              <a:ext uri="{FF2B5EF4-FFF2-40B4-BE49-F238E27FC236}">
                <a16:creationId xmlns:a16="http://schemas.microsoft.com/office/drawing/2014/main" id="{C3907CFF-E5E8-D3A5-8FBB-037877DF6843}"/>
              </a:ext>
            </a:extLst>
          </p:cNvPr>
          <p:cNvSpPr txBox="1"/>
          <p:nvPr/>
        </p:nvSpPr>
        <p:spPr>
          <a:xfrm>
            <a:off x="56768" y="1061448"/>
            <a:ext cx="4706982" cy="1754326"/>
          </a:xfrm>
          <a:prstGeom prst="rect">
            <a:avLst/>
          </a:prstGeom>
          <a:noFill/>
        </p:spPr>
        <p:txBody>
          <a:bodyPr wrap="square">
            <a:spAutoFit/>
          </a:bodyPr>
          <a:lstStyle/>
          <a:p>
            <a:r>
              <a:rPr lang="en-IN" dirty="0"/>
              <a:t>Our idea is clean window  of high building by the drone </a:t>
            </a:r>
          </a:p>
          <a:p>
            <a:endParaRPr lang="en-IN" dirty="0"/>
          </a:p>
          <a:p>
            <a:r>
              <a:rPr lang="en-IN" dirty="0"/>
              <a:t>Just like that</a:t>
            </a:r>
          </a:p>
          <a:p>
            <a:endParaRPr lang="en-IN" dirty="0"/>
          </a:p>
          <a:p>
            <a:endParaRPr lang="en-IN" dirty="0"/>
          </a:p>
        </p:txBody>
      </p:sp>
      <p:pic>
        <p:nvPicPr>
          <p:cNvPr id="13" name="Picture 12" descr="A drone spraying water on a brick wall&#10;&#10;Description automatically generated">
            <a:extLst>
              <a:ext uri="{FF2B5EF4-FFF2-40B4-BE49-F238E27FC236}">
                <a16:creationId xmlns:a16="http://schemas.microsoft.com/office/drawing/2014/main" id="{C0788738-01E5-27AD-C879-5D01726FC2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5576" y="2875622"/>
            <a:ext cx="7200800" cy="2920930"/>
          </a:xfrm>
          <a:prstGeom prst="rect">
            <a:avLst/>
          </a:prstGeom>
        </p:spPr>
      </p:pic>
    </p:spTree>
    <p:extLst>
      <p:ext uri="{BB962C8B-B14F-4D97-AF65-F5344CB8AC3E}">
        <p14:creationId xmlns:p14="http://schemas.microsoft.com/office/powerpoint/2010/main" val="34490688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id="{AE24D516-77C6-C96A-5F77-D099623448D8}"/>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B42BD6BB-655E-5079-0C68-EC78F38EC983}"/>
              </a:ext>
            </a:extLst>
          </p:cNvPr>
          <p:cNvSpPr txBox="1"/>
          <p:nvPr/>
        </p:nvSpPr>
        <p:spPr>
          <a:xfrm>
            <a:off x="179512" y="1124750"/>
            <a:ext cx="6748156" cy="2031325"/>
          </a:xfrm>
          <a:prstGeom prst="rect">
            <a:avLst/>
          </a:prstGeom>
          <a:noFill/>
        </p:spPr>
        <p:txBody>
          <a:bodyPr wrap="square">
            <a:spAutoFit/>
          </a:bodyPr>
          <a:lstStyle/>
          <a:p>
            <a:r>
              <a:rPr lang="en-US" dirty="0"/>
              <a:t>Maintaining a clean living and working environment is an important means to ensure people’s quality of life. As the height of the building increases, the traditional method of cleaning windows by human workers not only takes a long time, but also brings the risk of falling off. It is necessary to replace human workers with robots for carrying out such heavy-duty and </a:t>
            </a:r>
            <a:r>
              <a:rPr lang="en-US"/>
              <a:t>dangerous work.</a:t>
            </a:r>
            <a:br>
              <a:rPr lang="en-US" dirty="0"/>
            </a:br>
            <a:endParaRPr lang="en-IN" dirty="0"/>
          </a:p>
        </p:txBody>
      </p:sp>
      <p:pic>
        <p:nvPicPr>
          <p:cNvPr id="13" name="Picture 12" descr="A group of people on a window washer&#10;&#10;Description automatically generated">
            <a:extLst>
              <a:ext uri="{FF2B5EF4-FFF2-40B4-BE49-F238E27FC236}">
                <a16:creationId xmlns:a16="http://schemas.microsoft.com/office/drawing/2014/main" id="{27B1EDB0-4EDF-926A-4DE1-39EC87F9BE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085" y="3076149"/>
            <a:ext cx="8676456" cy="3003798"/>
          </a:xfrm>
          <a:prstGeom prst="rect">
            <a:avLst/>
          </a:prstGeom>
        </p:spPr>
      </p:pic>
      <p:sp>
        <p:nvSpPr>
          <p:cNvPr id="15" name="TextBox 14">
            <a:extLst>
              <a:ext uri="{FF2B5EF4-FFF2-40B4-BE49-F238E27FC236}">
                <a16:creationId xmlns:a16="http://schemas.microsoft.com/office/drawing/2014/main" id="{AF5F6333-5411-6CF9-047F-B01607AD8708}"/>
              </a:ext>
            </a:extLst>
          </p:cNvPr>
          <p:cNvSpPr txBox="1"/>
          <p:nvPr/>
        </p:nvSpPr>
        <p:spPr>
          <a:xfrm>
            <a:off x="179512" y="235131"/>
            <a:ext cx="4676502" cy="707886"/>
          </a:xfrm>
          <a:prstGeom prst="rect">
            <a:avLst/>
          </a:prstGeom>
          <a:noFill/>
        </p:spPr>
        <p:txBody>
          <a:bodyPr wrap="square">
            <a:spAutoFit/>
          </a:bodyPr>
          <a:lstStyle/>
          <a:p>
            <a:r>
              <a:rPr lang="en-IN" sz="4000" b="1" i="0" dirty="0">
                <a:solidFill>
                  <a:srgbClr val="1F1F1F"/>
                </a:solidFill>
                <a:effectLst/>
                <a:highlight>
                  <a:srgbClr val="FFFFFF"/>
                </a:highlight>
                <a:latin typeface="Google Sans"/>
              </a:rPr>
              <a:t>problem</a:t>
            </a:r>
            <a:endParaRPr lang="en-IN" sz="4000" b="1" dirty="0"/>
          </a:p>
        </p:txBody>
      </p:sp>
    </p:spTree>
    <p:extLst>
      <p:ext uri="{BB962C8B-B14F-4D97-AF65-F5344CB8AC3E}">
        <p14:creationId xmlns:p14="http://schemas.microsoft.com/office/powerpoint/2010/main" val="3353784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5976-8F04-DE21-FDD6-0ACA08F648EB}"/>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0A5640EE-5334-5A21-E50D-291AA928CB04}"/>
              </a:ext>
            </a:extLst>
          </p:cNvPr>
          <p:cNvSpPr>
            <a:spLocks noGrp="1"/>
          </p:cNvSpPr>
          <p:nvPr>
            <p:ph idx="1"/>
          </p:nvPr>
        </p:nvSpPr>
        <p:spPr>
          <a:xfrm>
            <a:off x="457200" y="1268760"/>
            <a:ext cx="8229600" cy="5688632"/>
          </a:xfrm>
        </p:spPr>
        <p:txBody>
          <a:bodyPr>
            <a:normAutofit fontScale="85000" lnSpcReduction="20000"/>
          </a:bodyPr>
          <a:lstStyle/>
          <a:p>
            <a:endParaRPr lang="en-US" dirty="0"/>
          </a:p>
          <a:p>
            <a:pPr marL="0" indent="0">
              <a:buNone/>
            </a:pPr>
            <a:r>
              <a:rPr lang="en-US" dirty="0"/>
              <a:t>Cleaning high-rise window panels is a risky and labor-intensive task that traditionally requires human workers to operate at dangerous heights. This project proposes a drone-based solution to automate the window-cleaning process, increasing safety and efficiency. The drone is equipped with a cleaning system comprising a water spray module and a rotating brush, along with sensors to maintain a fixed distance from the window surface. Controlled by a microcontroller, the system activates the cleaning mechanism only when the drone is near the window, ensuring precise operation. The prototype demonstrates the potential of unmanned aerial vehicles (UAVs) in maintenance applications, offering a safer alternative to traditional window-cleaning methods.</a:t>
            </a:r>
            <a:endParaRPr lang="en-IN" dirty="0"/>
          </a:p>
        </p:txBody>
      </p:sp>
    </p:spTree>
    <p:extLst>
      <p:ext uri="{BB962C8B-B14F-4D97-AF65-F5344CB8AC3E}">
        <p14:creationId xmlns:p14="http://schemas.microsoft.com/office/powerpoint/2010/main" val="390772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E3B4E-8B83-7C38-18CA-119FF8CFA84D}"/>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EB9AFE4-9106-898C-70F3-BDF4C06DD719}"/>
              </a:ext>
            </a:extLst>
          </p:cNvPr>
          <p:cNvSpPr>
            <a:spLocks noGrp="1"/>
          </p:cNvSpPr>
          <p:nvPr>
            <p:ph idx="1"/>
          </p:nvPr>
        </p:nvSpPr>
        <p:spPr/>
        <p:txBody>
          <a:bodyPr>
            <a:normAutofit fontScale="92500" lnSpcReduction="10000"/>
          </a:bodyPr>
          <a:lstStyle/>
          <a:p>
            <a:r>
              <a:rPr lang="en-US" dirty="0"/>
              <a:t>The rapid urbanization and growth of high-rise buildings have made the cleaning and maintenance of glass window panels a significant challenge. Traditionally, this task is performed by workers using suspended platforms or scaffolding, which not only involves considerable labor but also poses serious safety risks. With the rise of automation and advancements in drone technology, there is a growing opportunity to develop safer, more efficient alternatives.</a:t>
            </a:r>
            <a:endParaRPr lang="en-IN" dirty="0"/>
          </a:p>
        </p:txBody>
      </p:sp>
    </p:spTree>
    <p:extLst>
      <p:ext uri="{BB962C8B-B14F-4D97-AF65-F5344CB8AC3E}">
        <p14:creationId xmlns:p14="http://schemas.microsoft.com/office/powerpoint/2010/main" val="373984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8A4F7-13E9-C69C-E3EC-E27AFE3D9ADC}"/>
              </a:ext>
            </a:extLst>
          </p:cNvPr>
          <p:cNvSpPr>
            <a:spLocks noGrp="1"/>
          </p:cNvSpPr>
          <p:nvPr>
            <p:ph type="title"/>
          </p:nvPr>
        </p:nvSpPr>
        <p:spPr/>
        <p:txBody>
          <a:bodyPr/>
          <a:lstStyle/>
          <a:p>
            <a:r>
              <a:rPr lang="en-IN" dirty="0"/>
              <a:t> Methodology</a:t>
            </a:r>
          </a:p>
        </p:txBody>
      </p:sp>
      <p:sp>
        <p:nvSpPr>
          <p:cNvPr id="3" name="Content Placeholder 2">
            <a:extLst>
              <a:ext uri="{FF2B5EF4-FFF2-40B4-BE49-F238E27FC236}">
                <a16:creationId xmlns:a16="http://schemas.microsoft.com/office/drawing/2014/main" id="{7FF800B4-D627-D458-714E-91562782DB78}"/>
              </a:ext>
            </a:extLst>
          </p:cNvPr>
          <p:cNvSpPr>
            <a:spLocks noGrp="1"/>
          </p:cNvSpPr>
          <p:nvPr>
            <p:ph idx="1"/>
          </p:nvPr>
        </p:nvSpPr>
        <p:spPr/>
        <p:txBody>
          <a:bodyPr>
            <a:normAutofit fontScale="55000" lnSpcReduction="20000"/>
          </a:bodyPr>
          <a:lstStyle/>
          <a:p>
            <a:r>
              <a:rPr lang="en-IN" dirty="0"/>
              <a:t>The project aims to develop an aerial cleaning system using a drone to clean high-rise window panels, reducing human risk and increasing </a:t>
            </a:r>
            <a:r>
              <a:rPr lang="en-IN" dirty="0" err="1"/>
              <a:t>efficiency.Key</a:t>
            </a:r>
            <a:r>
              <a:rPr lang="en-IN" dirty="0"/>
              <a:t> Steps:	1.	Problem Identification	•	Manual window cleaning is dangerous, especially for skyscrapers.	•	There’s a need for a safer, automated, and efficient method.	2.	Design Concept	•	A quadcopter drone equipped with a cleaning mechanism (e.g., spray + brush).	•	Ultrasonic sensor for maintaining proximity to the window.	•	Gyroscope/IMU (e.g., MPU6050) for stability.	•	Manual or semi-autonomous flight control.	3.	Component Selection	•	Frame, motors, ESCs, flight controller (or Arduino for prototype).	•	Water pump, spray nozzle, cleaning brush.	•	Distance sensor (ultrasonic) for surface detection.	4.	Cleaning Mechanism	•	A mini water pump sprays liquid on the surface.	•	A rotating sponge/brush scrubs the panel.	•	Optionally, suction or fan modules for stable hovering near glass.	5.	Control System	•	Arduino or Raspberry Pi to control cleaning logic.	•	PID stabilization or manual flight.	•	Sensor integration for distance and orientation feedback.</a:t>
            </a:r>
          </a:p>
        </p:txBody>
      </p:sp>
    </p:spTree>
    <p:extLst>
      <p:ext uri="{BB962C8B-B14F-4D97-AF65-F5344CB8AC3E}">
        <p14:creationId xmlns:p14="http://schemas.microsoft.com/office/powerpoint/2010/main" val="3162087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EE5E-93F8-435C-B3B5-4121089F14BD}"/>
              </a:ext>
            </a:extLst>
          </p:cNvPr>
          <p:cNvSpPr>
            <a:spLocks noGrp="1"/>
          </p:cNvSpPr>
          <p:nvPr>
            <p:ph type="title"/>
          </p:nvPr>
        </p:nvSpPr>
        <p:spPr/>
        <p:txBody>
          <a:bodyPr/>
          <a:lstStyle/>
          <a:p>
            <a:r>
              <a:rPr lang="en-IN" dirty="0"/>
              <a:t>IMPLEMENTATION</a:t>
            </a:r>
          </a:p>
        </p:txBody>
      </p:sp>
      <p:sp>
        <p:nvSpPr>
          <p:cNvPr id="3" name="Content Placeholder 2">
            <a:extLst>
              <a:ext uri="{FF2B5EF4-FFF2-40B4-BE49-F238E27FC236}">
                <a16:creationId xmlns:a16="http://schemas.microsoft.com/office/drawing/2014/main" id="{297F995B-DA0B-7675-7EE8-94A8E3449CB9}"/>
              </a:ext>
            </a:extLst>
          </p:cNvPr>
          <p:cNvSpPr>
            <a:spLocks noGrp="1"/>
          </p:cNvSpPr>
          <p:nvPr>
            <p:ph idx="1"/>
          </p:nvPr>
        </p:nvSpPr>
        <p:spPr/>
        <p:txBody>
          <a:bodyPr>
            <a:normAutofit fontScale="62500" lnSpcReduction="20000"/>
          </a:bodyPr>
          <a:lstStyle/>
          <a:p>
            <a:r>
              <a:rPr lang="en-US" dirty="0"/>
              <a:t>The implementation of the drone-based window-cleaning system involves integrating mechanical, electronic, and software components to work together for safe and effective cleaning. The following describes the process in detail:1. Hardware Components	•	Drone Frame: Lightweight quadcopter frame capable of supporting the weight of cleaning attachments.	•	Brushless Motors + ESCs: For drone lift and maneuverability.	•	Flight Controller: Manual (RC) or autonomous control via </a:t>
            </a:r>
            <a:r>
              <a:rPr lang="en-US" dirty="0" err="1"/>
              <a:t>ArduPilot</a:t>
            </a:r>
            <a:r>
              <a:rPr lang="en-US" dirty="0"/>
              <a:t>/PX4 or basic Arduino stabilization.	•	Power Supply: 11.1V 2200mAh Li-Po battery to power flight and cleaning systems.	•	Ultrasonic Sensor (HC-SR04): Measures distance from the wall/window to maintain optimal cleaning range (10–15 cm).	•	MPU6050 (IMU): Gyroscope and accelerometer for balance and stability feedback.	•	Mini Water Pump + Spray Nozzle: Sprays water or cleaning fluid onto the surface.	•	DC Motor + Brush Head: Rotating brush or sponge wheel for scrubbing the panel.	•	Relay Module: Controls high-current components (pump, brush) via microcontroller.	•	Microcontroller: Arduino Uno or Raspberry Pi to process sensor inputs and control outputs.</a:t>
            </a:r>
            <a:endParaRPr lang="en-IN" dirty="0"/>
          </a:p>
        </p:txBody>
      </p:sp>
    </p:spTree>
    <p:extLst>
      <p:ext uri="{BB962C8B-B14F-4D97-AF65-F5344CB8AC3E}">
        <p14:creationId xmlns:p14="http://schemas.microsoft.com/office/powerpoint/2010/main" val="35517415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6181</TotalTime>
  <Words>1159</Words>
  <Application>Microsoft Office PowerPoint</Application>
  <PresentationFormat>On-screen Show (4:3)</PresentationFormat>
  <Paragraphs>89</Paragraphs>
  <Slides>15</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Arial</vt:lpstr>
      <vt:lpstr>Calibri</vt:lpstr>
      <vt:lpstr>Cambria</vt:lpstr>
      <vt:lpstr>Garamond</vt:lpstr>
      <vt:lpstr>Google Sans</vt:lpstr>
      <vt:lpstr>Segoe UI</vt:lpstr>
      <vt:lpstr>Söhne</vt:lpstr>
      <vt:lpstr>Times New Roman</vt:lpstr>
      <vt:lpstr>Verdana</vt:lpstr>
      <vt:lpstr>Office Theme</vt:lpstr>
      <vt:lpstr>PowerPoint Presentation</vt:lpstr>
      <vt:lpstr>PowerPoint Presentation</vt:lpstr>
      <vt:lpstr>INDEX</vt:lpstr>
      <vt:lpstr>PowerPoint Presentation</vt:lpstr>
      <vt:lpstr>PowerPoint Presentation</vt:lpstr>
      <vt:lpstr>ABSTRACT</vt:lpstr>
      <vt:lpstr>INTRODUCTION</vt:lpstr>
      <vt:lpstr> Methodology</vt:lpstr>
      <vt:lpstr>IMPLEMENTATION</vt:lpstr>
      <vt:lpstr>PowerPoint Presentation</vt:lpstr>
      <vt:lpstr>PowerPoint Presentation</vt:lpstr>
      <vt:lpstr>PowerPoint Presentation</vt:lpstr>
      <vt:lpstr>PowerPoint Presentation</vt:lpstr>
      <vt:lpstr>Key   Features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mukultanwar3002@gmail.com</cp:lastModifiedBy>
  <cp:revision>317</cp:revision>
  <cp:lastPrinted>2022-09-05T08:43:44Z</cp:lastPrinted>
  <dcterms:created xsi:type="dcterms:W3CDTF">2020-01-16T09:05:56Z</dcterms:created>
  <dcterms:modified xsi:type="dcterms:W3CDTF">2025-05-07T17:45:23Z</dcterms:modified>
</cp:coreProperties>
</file>