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070006"/>
            <a:ext cx="1625600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7F7F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57008" y="8985884"/>
            <a:ext cx="502146" cy="50214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957927" y="9124914"/>
            <a:ext cx="135289" cy="224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3351" y="2179668"/>
            <a:ext cx="9171940" cy="291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7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0266" y="3639649"/>
            <a:ext cx="16647794" cy="636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7F7F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227" y="419100"/>
            <a:ext cx="11591924" cy="9039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3351" y="2179668"/>
            <a:ext cx="9171940" cy="1661096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3060"/>
              </a:spcBef>
              <a:tabLst>
                <a:tab pos="8616950" algn="l"/>
              </a:tabLst>
            </a:pPr>
            <a:r>
              <a:rPr spc="165" dirty="0"/>
              <a:t> </a:t>
            </a:r>
            <a:r>
              <a:rPr spc="-229" dirty="0"/>
              <a:t>Sentiment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000" y="3529047"/>
            <a:ext cx="9752965" cy="291719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3060"/>
              </a:spcBef>
            </a:pPr>
            <a:r>
              <a:rPr sz="10700" b="1" spc="-195" dirty="0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r>
              <a:rPr sz="10700" b="1" spc="-3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700" b="1" spc="-160" dirty="0">
                <a:solidFill>
                  <a:srgbClr val="FFFFFF"/>
                </a:solidFill>
                <a:latin typeface="Georgia"/>
                <a:cs typeface="Georgia"/>
              </a:rPr>
              <a:t>using </a:t>
            </a:r>
            <a:r>
              <a:rPr sz="10700" b="1" spc="-27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700" b="1" spc="-405" dirty="0">
                <a:solidFill>
                  <a:srgbClr val="FFFFFF"/>
                </a:solidFill>
                <a:latin typeface="Georgia"/>
                <a:cs typeface="Georgia"/>
              </a:rPr>
              <a:t>Audio</a:t>
            </a:r>
            <a:r>
              <a:rPr sz="10700" b="1" spc="-2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700" b="1" spc="-280" dirty="0">
                <a:solidFill>
                  <a:srgbClr val="FFFFFF"/>
                </a:solidFill>
                <a:latin typeface="Georgia"/>
                <a:cs typeface="Georgia"/>
              </a:rPr>
              <a:t>Dataset</a:t>
            </a:r>
            <a:endParaRPr sz="10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03773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6447435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7152285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8561985"/>
            <a:ext cx="180975" cy="1809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4601" y="2583454"/>
            <a:ext cx="16407765" cy="70739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b="1" spc="95" dirty="0">
                <a:solidFill>
                  <a:srgbClr val="FF904D"/>
                </a:solidFill>
                <a:latin typeface="Arial"/>
                <a:cs typeface="Arial"/>
              </a:rPr>
              <a:t>Waveform</a:t>
            </a:r>
            <a:r>
              <a:rPr sz="4000" b="1" spc="-19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000" b="1" spc="200" dirty="0">
                <a:solidFill>
                  <a:srgbClr val="FF904D"/>
                </a:solidFill>
                <a:latin typeface="Arial"/>
                <a:cs typeface="Arial"/>
              </a:rPr>
              <a:t>Plot/</a:t>
            </a:r>
            <a:r>
              <a:rPr sz="4000" b="1" spc="-18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904D"/>
                </a:solidFill>
                <a:latin typeface="Arial"/>
                <a:cs typeface="Arial"/>
              </a:rPr>
              <a:t>Waveplot</a:t>
            </a:r>
            <a:endParaRPr sz="4000">
              <a:latin typeface="Arial"/>
              <a:cs typeface="Arial"/>
            </a:endParaRPr>
          </a:p>
          <a:p>
            <a:pPr marL="875665" marR="5080">
              <a:lnSpc>
                <a:spcPct val="115599"/>
              </a:lnSpc>
              <a:tabLst>
                <a:tab pos="1465580" algn="l"/>
                <a:tab pos="3997325" algn="l"/>
                <a:tab pos="6280150" algn="l"/>
                <a:tab pos="7346950" algn="l"/>
                <a:tab pos="10131425" algn="l"/>
                <a:tab pos="10882630" algn="l"/>
                <a:tab pos="11949430" algn="l"/>
                <a:tab pos="13583919" algn="l"/>
                <a:tab pos="15270480" algn="l"/>
              </a:tabLst>
            </a:pPr>
            <a:r>
              <a:rPr sz="4000" b="1" spc="-110" dirty="0">
                <a:solidFill>
                  <a:srgbClr val="F7F7F7"/>
                </a:solidFill>
                <a:latin typeface="Arial"/>
                <a:cs typeface="Arial"/>
              </a:rPr>
              <a:t>A	</a:t>
            </a:r>
            <a:r>
              <a:rPr sz="4000" b="1" spc="30" dirty="0">
                <a:solidFill>
                  <a:srgbClr val="F7F7F7"/>
                </a:solidFill>
                <a:latin typeface="Arial"/>
                <a:cs typeface="Arial"/>
              </a:rPr>
              <a:t>w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85" dirty="0">
                <a:solidFill>
                  <a:srgbClr val="F7F7F7"/>
                </a:solidFill>
                <a:latin typeface="Arial"/>
                <a:cs typeface="Arial"/>
              </a:rPr>
              <a:t>v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spc="340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80" dirty="0">
                <a:solidFill>
                  <a:srgbClr val="F7F7F7"/>
                </a:solidFill>
                <a:latin typeface="Arial"/>
                <a:cs typeface="Arial"/>
              </a:rPr>
              <a:t>y</a:t>
            </a:r>
            <a:r>
              <a:rPr sz="4000" b="1" spc="-24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160" dirty="0">
                <a:solidFill>
                  <a:srgbClr val="F7F7F7"/>
                </a:solidFill>
                <a:latin typeface="Arial"/>
                <a:cs typeface="Arial"/>
              </a:rPr>
              <a:t>m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u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spc="220" dirty="0">
                <a:solidFill>
                  <a:srgbClr val="F7F7F7"/>
                </a:solidFill>
                <a:latin typeface="Arial"/>
                <a:cs typeface="Arial"/>
              </a:rPr>
              <a:t>f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au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60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-210" dirty="0">
                <a:solidFill>
                  <a:srgbClr val="F7F7F7"/>
                </a:solidFill>
                <a:latin typeface="Arial"/>
                <a:cs typeface="Arial"/>
              </a:rPr>
              <a:t>g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spc="85" dirty="0">
                <a:solidFill>
                  <a:srgbClr val="F7F7F7"/>
                </a:solidFill>
                <a:latin typeface="Arial"/>
                <a:cs typeface="Arial"/>
              </a:rPr>
              <a:t>v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105" dirty="0">
                <a:solidFill>
                  <a:srgbClr val="F7F7F7"/>
                </a:solidFill>
                <a:latin typeface="Arial"/>
                <a:cs typeface="Arial"/>
              </a:rPr>
              <a:t>r  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time.</a:t>
            </a:r>
            <a:r>
              <a:rPr sz="4000" b="1" spc="-17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265" dirty="0">
                <a:solidFill>
                  <a:srgbClr val="F7F7F7"/>
                </a:solidFill>
                <a:latin typeface="Arial"/>
                <a:cs typeface="Arial"/>
              </a:rPr>
              <a:t>It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7F7F7"/>
                </a:solidFill>
                <a:latin typeface="Arial"/>
                <a:cs typeface="Arial"/>
              </a:rPr>
              <a:t>is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time-domain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7F7F7"/>
                </a:solidFill>
                <a:latin typeface="Arial"/>
                <a:cs typeface="Arial"/>
              </a:rPr>
              <a:t>representation.</a:t>
            </a:r>
            <a:endParaRPr sz="4000">
              <a:latin typeface="Arial"/>
              <a:cs typeface="Arial"/>
            </a:endParaRPr>
          </a:p>
          <a:p>
            <a:pPr marL="875665" marR="5080">
              <a:lnSpc>
                <a:spcPct val="115599"/>
              </a:lnSpc>
              <a:tabLst>
                <a:tab pos="2271395" algn="l"/>
                <a:tab pos="4157979" algn="l"/>
                <a:tab pos="7320915" algn="l"/>
                <a:tab pos="9069705" algn="l"/>
                <a:tab pos="10483215" algn="l"/>
                <a:tab pos="11790680" algn="l"/>
                <a:tab pos="13707744" algn="l"/>
              </a:tabLst>
            </a:pPr>
            <a:r>
              <a:rPr sz="4000" b="1" spc="-8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-160" dirty="0">
                <a:solidFill>
                  <a:srgbClr val="F7F7F7"/>
                </a:solidFill>
                <a:latin typeface="Arial"/>
                <a:cs typeface="Arial"/>
              </a:rPr>
              <a:t>x</a:t>
            </a:r>
            <a:r>
              <a:rPr sz="4000" b="1" spc="200" dirty="0">
                <a:solidFill>
                  <a:srgbClr val="F7F7F7"/>
                </a:solidFill>
                <a:latin typeface="Arial"/>
                <a:cs typeface="Arial"/>
              </a:rPr>
              <a:t>-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-160" dirty="0">
                <a:solidFill>
                  <a:srgbClr val="F7F7F7"/>
                </a:solidFill>
                <a:latin typeface="Arial"/>
                <a:cs typeface="Arial"/>
              </a:rPr>
              <a:t>x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-24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-24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160" dirty="0">
                <a:solidFill>
                  <a:srgbClr val="F7F7F7"/>
                </a:solidFill>
                <a:latin typeface="Arial"/>
                <a:cs typeface="Arial"/>
              </a:rPr>
              <a:t>m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,	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135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80" dirty="0">
                <a:solidFill>
                  <a:srgbClr val="F7F7F7"/>
                </a:solidFill>
                <a:latin typeface="Arial"/>
                <a:cs typeface="Arial"/>
              </a:rPr>
              <a:t>y</a:t>
            </a:r>
            <a:r>
              <a:rPr sz="4000" b="1" spc="200" dirty="0">
                <a:solidFill>
                  <a:srgbClr val="F7F7F7"/>
                </a:solidFill>
                <a:latin typeface="Arial"/>
                <a:cs typeface="Arial"/>
              </a:rPr>
              <a:t>-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-160" dirty="0">
                <a:solidFill>
                  <a:srgbClr val="F7F7F7"/>
                </a:solidFill>
                <a:latin typeface="Arial"/>
                <a:cs typeface="Arial"/>
              </a:rPr>
              <a:t>x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-24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-160" dirty="0">
                <a:solidFill>
                  <a:srgbClr val="F7F7F7"/>
                </a:solidFill>
                <a:latin typeface="Arial"/>
                <a:cs typeface="Arial"/>
              </a:rPr>
              <a:t>s  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amplitude</a:t>
            </a:r>
            <a:r>
              <a:rPr sz="4000" b="1" spc="-17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Arial"/>
                <a:cs typeface="Arial"/>
              </a:rPr>
              <a:t>(loudness).</a:t>
            </a:r>
            <a:endParaRPr sz="4000">
              <a:latin typeface="Arial"/>
              <a:cs typeface="Arial"/>
            </a:endParaRPr>
          </a:p>
          <a:p>
            <a:pPr marL="875665">
              <a:lnSpc>
                <a:spcPct val="100000"/>
              </a:lnSpc>
              <a:spcBef>
                <a:spcPts val="750"/>
              </a:spcBef>
            </a:pPr>
            <a:r>
              <a:rPr sz="4000" b="1" spc="-60" dirty="0">
                <a:solidFill>
                  <a:srgbClr val="F7F7F7"/>
                </a:solidFill>
                <a:latin typeface="Arial"/>
                <a:cs typeface="Arial"/>
              </a:rPr>
              <a:t>Shows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how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75" dirty="0">
                <a:solidFill>
                  <a:srgbClr val="F7F7F7"/>
                </a:solidFill>
                <a:latin typeface="Arial"/>
                <a:cs typeface="Arial"/>
              </a:rPr>
              <a:t>the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Arial"/>
                <a:cs typeface="Arial"/>
              </a:rPr>
              <a:t>sound's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7F7F7"/>
                </a:solidFill>
                <a:latin typeface="Arial"/>
                <a:cs typeface="Arial"/>
              </a:rPr>
              <a:t>intensity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Arial"/>
                <a:cs typeface="Arial"/>
              </a:rPr>
              <a:t>varies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7F7F7"/>
                </a:solidFill>
                <a:latin typeface="Arial"/>
                <a:cs typeface="Arial"/>
              </a:rPr>
              <a:t>over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time.</a:t>
            </a:r>
            <a:endParaRPr sz="4000">
              <a:latin typeface="Arial"/>
              <a:cs typeface="Arial"/>
            </a:endParaRPr>
          </a:p>
          <a:p>
            <a:pPr marL="875665" marR="5080">
              <a:lnSpc>
                <a:spcPct val="115599"/>
              </a:lnSpc>
              <a:tabLst>
                <a:tab pos="2826385" algn="l"/>
                <a:tab pos="3902075" algn="l"/>
                <a:tab pos="7878445" algn="l"/>
                <a:tab pos="9054465" algn="l"/>
                <a:tab pos="11127105" algn="l"/>
                <a:tab pos="12959080" algn="l"/>
                <a:tab pos="13820140" algn="l"/>
                <a:tab pos="14996160" algn="l"/>
              </a:tabLst>
            </a:pP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U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215" dirty="0">
                <a:solidFill>
                  <a:srgbClr val="F7F7F7"/>
                </a:solidFill>
                <a:latin typeface="Arial"/>
                <a:cs typeface="Arial"/>
              </a:rPr>
              <a:t>f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u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215" dirty="0">
                <a:solidFill>
                  <a:srgbClr val="F7F7F7"/>
                </a:solidFill>
                <a:latin typeface="Arial"/>
                <a:cs typeface="Arial"/>
              </a:rPr>
              <a:t>f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u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n</a:t>
            </a:r>
            <a:r>
              <a:rPr sz="4000" b="1" spc="-204" dirty="0">
                <a:solidFill>
                  <a:srgbClr val="F7F7F7"/>
                </a:solidFill>
                <a:latin typeface="Arial"/>
                <a:cs typeface="Arial"/>
              </a:rPr>
              <a:t>g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spc="85" dirty="0">
                <a:solidFill>
                  <a:srgbClr val="F7F7F7"/>
                </a:solidFill>
                <a:latin typeface="Arial"/>
                <a:cs typeface="Arial"/>
              </a:rPr>
              <a:t>v</a:t>
            </a:r>
            <a:r>
              <a:rPr sz="4000" b="1" spc="110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r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125" dirty="0">
                <a:solidFill>
                  <a:srgbClr val="F7F7F7"/>
                </a:solidFill>
                <a:latin typeface="Arial"/>
                <a:cs typeface="Arial"/>
              </a:rPr>
              <a:t>ll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-24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5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4000" b="1" spc="220" dirty="0">
                <a:solidFill>
                  <a:srgbClr val="F7F7F7"/>
                </a:solidFill>
                <a:latin typeface="Arial"/>
                <a:cs typeface="Arial"/>
              </a:rPr>
              <a:t>f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335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h</a:t>
            </a:r>
            <a:r>
              <a:rPr sz="4000" b="1" spc="114" dirty="0">
                <a:solidFill>
                  <a:srgbClr val="F7F7F7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	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au</a:t>
            </a:r>
            <a:r>
              <a:rPr sz="4000" b="1" spc="130" dirty="0">
                <a:solidFill>
                  <a:srgbClr val="F7F7F7"/>
                </a:solidFill>
                <a:latin typeface="Arial"/>
                <a:cs typeface="Arial"/>
              </a:rPr>
              <a:t>d</a:t>
            </a:r>
            <a:r>
              <a:rPr sz="4000" b="1" spc="45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4000" b="1" spc="35" dirty="0">
                <a:solidFill>
                  <a:srgbClr val="F7F7F7"/>
                </a:solidFill>
                <a:latin typeface="Arial"/>
                <a:cs typeface="Arial"/>
              </a:rPr>
              <a:t>o  </a:t>
            </a:r>
            <a:r>
              <a:rPr sz="4000" b="1" spc="90" dirty="0">
                <a:solidFill>
                  <a:srgbClr val="F7F7F7"/>
                </a:solidFill>
                <a:latin typeface="Arial"/>
                <a:cs typeface="Arial"/>
              </a:rPr>
              <a:t>waveform,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Arial"/>
                <a:cs typeface="Arial"/>
              </a:rPr>
              <a:t>such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-100" dirty="0">
                <a:solidFill>
                  <a:srgbClr val="F7F7F7"/>
                </a:solidFill>
                <a:latin typeface="Arial"/>
                <a:cs typeface="Arial"/>
              </a:rPr>
              <a:t>as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75" dirty="0">
                <a:solidFill>
                  <a:srgbClr val="F7F7F7"/>
                </a:solidFill>
                <a:latin typeface="Arial"/>
                <a:cs typeface="Arial"/>
              </a:rPr>
              <a:t>when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7F7F7"/>
                </a:solidFill>
                <a:latin typeface="Arial"/>
                <a:cs typeface="Arial"/>
              </a:rPr>
              <a:t>loud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7F7F7"/>
                </a:solidFill>
                <a:latin typeface="Arial"/>
                <a:cs typeface="Arial"/>
              </a:rPr>
              <a:t>or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35" dirty="0">
                <a:solidFill>
                  <a:srgbClr val="F7F7F7"/>
                </a:solidFill>
                <a:latin typeface="Arial"/>
                <a:cs typeface="Arial"/>
              </a:rPr>
              <a:t>quiet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7F7F7"/>
                </a:solidFill>
                <a:latin typeface="Arial"/>
                <a:cs typeface="Arial"/>
              </a:rPr>
              <a:t>sections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Arial"/>
                <a:cs typeface="Arial"/>
              </a:rPr>
              <a:t>occur.</a:t>
            </a:r>
            <a:endParaRPr sz="4000">
              <a:latin typeface="Arial"/>
              <a:cs typeface="Arial"/>
            </a:endParaRPr>
          </a:p>
          <a:p>
            <a:pPr marL="875665" marR="5080">
              <a:lnSpc>
                <a:spcPct val="115599"/>
              </a:lnSpc>
              <a:spcBef>
                <a:spcPts val="5"/>
              </a:spcBef>
              <a:tabLst>
                <a:tab pos="3669029" algn="l"/>
              </a:tabLst>
            </a:pPr>
            <a:r>
              <a:rPr sz="4000" b="1" spc="265" dirty="0">
                <a:solidFill>
                  <a:srgbClr val="F7F7F7"/>
                </a:solidFill>
                <a:latin typeface="Arial"/>
                <a:cs typeface="Arial"/>
              </a:rPr>
              <a:t>It</a:t>
            </a:r>
            <a:r>
              <a:rPr sz="4000" b="1" spc="25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40" dirty="0">
                <a:solidFill>
                  <a:srgbClr val="F7F7F7"/>
                </a:solidFill>
                <a:latin typeface="Arial"/>
                <a:cs typeface="Arial"/>
              </a:rPr>
              <a:t>helps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7F7F7"/>
                </a:solidFill>
                <a:latin typeface="Arial"/>
                <a:cs typeface="Arial"/>
              </a:rPr>
              <a:t>identifying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Arial"/>
                <a:cs typeface="Arial"/>
              </a:rPr>
              <a:t>silence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7F7F7"/>
                </a:solidFill>
                <a:latin typeface="Arial"/>
                <a:cs typeface="Arial"/>
              </a:rPr>
              <a:t>or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7F7F7"/>
                </a:solidFill>
                <a:latin typeface="Arial"/>
                <a:cs typeface="Arial"/>
              </a:rPr>
              <a:t>noisy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7F7F7"/>
                </a:solidFill>
                <a:latin typeface="Arial"/>
                <a:cs typeface="Arial"/>
              </a:rPr>
              <a:t>sections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7F7F7"/>
                </a:solidFill>
                <a:latin typeface="Arial"/>
                <a:cs typeface="Arial"/>
              </a:rPr>
              <a:t>in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F7F7F7"/>
                </a:solidFill>
                <a:latin typeface="Arial"/>
                <a:cs typeface="Arial"/>
              </a:rPr>
              <a:t>audio</a:t>
            </a:r>
            <a:r>
              <a:rPr sz="4000" b="1" spc="254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40" dirty="0">
                <a:solidFill>
                  <a:srgbClr val="F7F7F7"/>
                </a:solidFill>
                <a:latin typeface="Arial"/>
                <a:cs typeface="Arial"/>
              </a:rPr>
              <a:t>thereby </a:t>
            </a:r>
            <a:r>
              <a:rPr sz="4000" b="1" spc="-109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Arial"/>
                <a:cs typeface="Arial"/>
              </a:rPr>
              <a:t>explaining	</a:t>
            </a:r>
            <a:r>
              <a:rPr sz="4000" b="1" spc="175" dirty="0">
                <a:solidFill>
                  <a:srgbClr val="F7F7F7"/>
                </a:solidFill>
                <a:latin typeface="Arial"/>
                <a:cs typeface="Arial"/>
              </a:rPr>
              <a:t>the</a:t>
            </a:r>
            <a:r>
              <a:rPr sz="4000" b="1" spc="-17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35" dirty="0">
                <a:solidFill>
                  <a:srgbClr val="F7F7F7"/>
                </a:solidFill>
                <a:latin typeface="Arial"/>
                <a:cs typeface="Arial"/>
              </a:rPr>
              <a:t>dynamics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135" dirty="0">
                <a:solidFill>
                  <a:srgbClr val="F7F7F7"/>
                </a:solidFill>
                <a:latin typeface="Arial"/>
                <a:cs typeface="Arial"/>
              </a:rPr>
              <a:t>of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Arial"/>
                <a:cs typeface="Arial"/>
              </a:rPr>
              <a:t>speech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7F7F7"/>
                </a:solidFill>
                <a:latin typeface="Arial"/>
                <a:cs typeface="Arial"/>
              </a:rPr>
              <a:t>or</a:t>
            </a:r>
            <a:r>
              <a:rPr sz="4000" b="1" spc="-17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Arial"/>
                <a:cs typeface="Arial"/>
              </a:rPr>
              <a:t>music.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366" y="3707089"/>
            <a:ext cx="14249399" cy="4791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b="1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b="1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601" y="2678742"/>
            <a:ext cx="6000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130" dirty="0">
                <a:solidFill>
                  <a:srgbClr val="FF904D"/>
                </a:solidFill>
                <a:latin typeface="Verdana"/>
                <a:cs typeface="Verdana"/>
              </a:rPr>
              <a:t>l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785" dirty="0">
                <a:solidFill>
                  <a:srgbClr val="FF904D"/>
                </a:solidFill>
                <a:latin typeface="Verdana"/>
                <a:cs typeface="Verdana"/>
              </a:rPr>
              <a:t>W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290" dirty="0">
                <a:solidFill>
                  <a:srgbClr val="FF904D"/>
                </a:solidFill>
                <a:latin typeface="Verdana"/>
                <a:cs typeface="Verdana"/>
              </a:rPr>
              <a:t>v</a:t>
            </a:r>
            <a:r>
              <a:rPr sz="4000" b="1" spc="-320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130" dirty="0">
                <a:solidFill>
                  <a:srgbClr val="FF904D"/>
                </a:solidFill>
                <a:latin typeface="Verdana"/>
                <a:cs typeface="Verdana"/>
              </a:rPr>
              <a:t>l</a:t>
            </a:r>
            <a:r>
              <a:rPr sz="4000" b="1" spc="-250" dirty="0">
                <a:solidFill>
                  <a:srgbClr val="FF904D"/>
                </a:solidFill>
                <a:latin typeface="Verdana"/>
                <a:cs typeface="Verdana"/>
              </a:rPr>
              <a:t>o</a:t>
            </a:r>
            <a:r>
              <a:rPr sz="4000" b="1" spc="-150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875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03773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7857135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9266835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4601" y="2583454"/>
            <a:ext cx="16407765" cy="70739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Spectogram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content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over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time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F7F7F7"/>
                </a:solidFill>
                <a:latin typeface="Tahoma"/>
                <a:cs typeface="Tahoma"/>
              </a:rPr>
              <a:t>(time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vs.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q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15" dirty="0">
                <a:solidFill>
                  <a:srgbClr val="F7F7F7"/>
                </a:solidFill>
                <a:latin typeface="Tahoma"/>
                <a:cs typeface="Tahoma"/>
              </a:rPr>
              <a:t>w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olo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405" dirty="0">
                <a:solidFill>
                  <a:srgbClr val="F7F7F7"/>
                </a:solidFill>
                <a:latin typeface="Tahoma"/>
                <a:cs typeface="Tahoma"/>
              </a:rPr>
              <a:t>)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x-axis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represents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time,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135" dirty="0">
                <a:solidFill>
                  <a:srgbClr val="F7F7F7"/>
                </a:solidFill>
                <a:latin typeface="Tahoma"/>
                <a:cs typeface="Tahoma"/>
              </a:rPr>
              <a:t>y-axis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represents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frequency,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color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intensity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represents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amplitude 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(usually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 decibels)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or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energy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levels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frequencies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present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signal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obtained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by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applying 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STFT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on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dataset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then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converting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resultant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amplitude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decibels</a:t>
            </a:r>
            <a:endParaRPr sz="4000">
              <a:latin typeface="Tahoma"/>
              <a:cs typeface="Tahoma"/>
            </a:endParaRPr>
          </a:p>
          <a:p>
            <a:pPr marL="875665" algn="just">
              <a:lnSpc>
                <a:spcPct val="100000"/>
              </a:lnSpc>
              <a:spcBef>
                <a:spcPts val="750"/>
              </a:spcBef>
            </a:pP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Displays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how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different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frequencies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evolve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over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time.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03773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742585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4601" y="2583454"/>
            <a:ext cx="16407765" cy="35496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Spectogram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  <a:tabLst>
                <a:tab pos="3333750" algn="l"/>
                <a:tab pos="6229985" algn="l"/>
                <a:tab pos="9536430" algn="l"/>
                <a:tab pos="11205210" algn="l"/>
                <a:tab pos="12843510" algn="l"/>
                <a:tab pos="14375130" algn="l"/>
              </a:tabLst>
            </a:pP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8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olo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405" dirty="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45" dirty="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ri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er  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05" dirty="0">
                <a:solidFill>
                  <a:srgbClr val="F7F7F7"/>
                </a:solidFill>
                <a:latin typeface="Tahoma"/>
                <a:cs typeface="Tahoma"/>
              </a:rPr>
              <a:t>)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  <a:p>
            <a:pPr marL="875665" marR="2298700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helps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analyze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5" dirty="0">
                <a:solidFill>
                  <a:srgbClr val="F7F7F7"/>
                </a:solidFill>
                <a:latin typeface="Tahoma"/>
                <a:cs typeface="Tahoma"/>
              </a:rPr>
              <a:t>pitch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tone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music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or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speech. </a:t>
            </a:r>
            <a:r>
              <a:rPr sz="4000" b="1" spc="-115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heps</a:t>
            </a:r>
            <a:r>
              <a:rPr sz="40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identifying</a:t>
            </a:r>
            <a:r>
              <a:rPr sz="40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patterns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sounds</a:t>
            </a:r>
            <a:r>
              <a:rPr sz="40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(pitch,tone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etc)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283" y="3430664"/>
            <a:ext cx="10153649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b="1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b="1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601" y="2678742"/>
            <a:ext cx="6854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130" dirty="0">
                <a:solidFill>
                  <a:srgbClr val="FF904D"/>
                </a:solidFill>
                <a:latin typeface="Verdana"/>
                <a:cs typeface="Verdana"/>
              </a:rPr>
              <a:t>l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320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140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155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250" dirty="0">
                <a:solidFill>
                  <a:srgbClr val="FF904D"/>
                </a:solidFill>
                <a:latin typeface="Verdana"/>
                <a:cs typeface="Verdana"/>
              </a:rPr>
              <a:t>o</a:t>
            </a:r>
            <a:r>
              <a:rPr sz="4000" b="1" spc="-305" dirty="0">
                <a:solidFill>
                  <a:srgbClr val="FF904D"/>
                </a:solidFill>
                <a:latin typeface="Verdana"/>
                <a:cs typeface="Verdana"/>
              </a:rPr>
              <a:t>r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305" dirty="0">
                <a:solidFill>
                  <a:srgbClr val="FF904D"/>
                </a:solidFill>
                <a:latin typeface="Verdana"/>
                <a:cs typeface="Verdana"/>
              </a:rPr>
              <a:t>r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09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875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03773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6447435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4601" y="2583454"/>
            <a:ext cx="16407765" cy="56642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Mel</a:t>
            </a:r>
            <a:r>
              <a:rPr sz="40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Spectogram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40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Mel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spectrogram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spectrogram 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where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 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axis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transformed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into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Mel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scale.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compresses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higher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frequencies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better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match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how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humans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perceive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sound.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transforms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standard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spectrogram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by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applying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non-linear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scale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known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5" dirty="0">
                <a:solidFill>
                  <a:srgbClr val="F7F7F7"/>
                </a:solidFill>
                <a:latin typeface="Tahoma"/>
                <a:cs typeface="Tahoma"/>
              </a:rPr>
              <a:t>as</a:t>
            </a:r>
            <a:r>
              <a:rPr sz="4000" b="1" spc="-10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Mel</a:t>
            </a:r>
            <a:r>
              <a:rPr sz="4000" b="1" spc="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scale,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which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better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reflects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how 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humans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perceive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sound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frequencies.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601" y="2583454"/>
            <a:ext cx="16407765" cy="4254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Mel</a:t>
            </a:r>
            <a:r>
              <a:rPr sz="40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Spectogram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30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 designed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such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that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equal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distances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on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this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scale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correspond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perceived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equal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differences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pitch.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This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contrasts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with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linear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scale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(Hertz), 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where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equal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differences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45" dirty="0">
                <a:solidFill>
                  <a:srgbClr val="F7F7F7"/>
                </a:solidFill>
                <a:latin typeface="Tahoma"/>
                <a:cs typeface="Tahoma"/>
              </a:rPr>
              <a:t>do</a:t>
            </a:r>
            <a:r>
              <a:rPr sz="4000" b="1" spc="126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not</a:t>
            </a:r>
            <a:r>
              <a:rPr sz="4000" b="1" spc="116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correspond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000" b="1" spc="1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equal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perceived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differences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pitch.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758" y="3605752"/>
            <a:ext cx="15163799" cy="4591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b="1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b="1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601" y="2678742"/>
            <a:ext cx="7682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14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320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130" dirty="0">
                <a:solidFill>
                  <a:srgbClr val="FF904D"/>
                </a:solidFill>
                <a:latin typeface="Verdana"/>
                <a:cs typeface="Verdana"/>
              </a:rPr>
              <a:t>l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320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140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155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250" dirty="0">
                <a:solidFill>
                  <a:srgbClr val="FF904D"/>
                </a:solidFill>
                <a:latin typeface="Verdana"/>
                <a:cs typeface="Verdana"/>
              </a:rPr>
              <a:t>o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305" dirty="0">
                <a:solidFill>
                  <a:srgbClr val="FF904D"/>
                </a:solidFill>
                <a:latin typeface="Verdana"/>
                <a:cs typeface="Verdana"/>
              </a:rPr>
              <a:t>r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09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130" dirty="0">
                <a:solidFill>
                  <a:srgbClr val="FF904D"/>
                </a:solidFill>
                <a:latin typeface="Verdana"/>
                <a:cs typeface="Verdana"/>
              </a:rPr>
              <a:t>l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875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74258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7857135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4601" y="2583454"/>
            <a:ext cx="16407765" cy="63690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000" b="1" spc="-25" dirty="0">
                <a:solidFill>
                  <a:srgbClr val="FF904D"/>
                </a:solidFill>
                <a:latin typeface="Tahoma"/>
                <a:cs typeface="Tahoma"/>
              </a:rPr>
              <a:t>F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130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185" dirty="0">
                <a:solidFill>
                  <a:srgbClr val="FF904D"/>
                </a:solidFill>
                <a:latin typeface="Tahoma"/>
                <a:cs typeface="Tahoma"/>
              </a:rPr>
              <a:t>-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l</a:t>
            </a:r>
            <a:r>
              <a:rPr sz="4000" b="1" spc="-190" dirty="0">
                <a:solidFill>
                  <a:srgbClr val="FF904D"/>
                </a:solidFill>
                <a:latin typeface="Tahoma"/>
                <a:cs typeface="Tahoma"/>
              </a:rPr>
              <a:t>-</a:t>
            </a:r>
            <a:r>
              <a:rPr sz="4000" b="1" spc="-25" dirty="0">
                <a:solidFill>
                  <a:srgbClr val="FF904D"/>
                </a:solidFill>
                <a:latin typeface="Tahoma"/>
                <a:cs typeface="Tahoma"/>
              </a:rPr>
              <a:t>F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F904D"/>
                </a:solidFill>
                <a:latin typeface="Tahoma"/>
                <a:cs typeface="Tahoma"/>
              </a:rPr>
              <a:t>q</a:t>
            </a: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u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y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F904D"/>
                </a:solidFill>
                <a:latin typeface="Tahoma"/>
                <a:cs typeface="Tahoma"/>
              </a:rPr>
              <a:t>p</a:t>
            </a:r>
            <a:r>
              <a:rPr sz="4000" b="1" spc="-80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000" b="1" spc="-130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l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20" dirty="0">
                <a:solidFill>
                  <a:srgbClr val="FF904D"/>
                </a:solidFill>
                <a:latin typeface="Tahoma"/>
                <a:cs typeface="Tahoma"/>
              </a:rPr>
              <a:t>ff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MFCC)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are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crucial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feature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extraction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technique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used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signal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processing,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particularly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for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applications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speech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music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analysis,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recognition,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classification.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11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transforms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signals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into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1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7F7F7"/>
                </a:solidFill>
                <a:latin typeface="Tahoma"/>
                <a:cs typeface="Tahoma"/>
              </a:rPr>
              <a:t>compact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representation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that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captures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most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relevant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characteristics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sound,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particularly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its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timbral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spectral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properties.</a:t>
            </a:r>
            <a:endParaRPr sz="4000">
              <a:latin typeface="Tahoma"/>
              <a:cs typeface="Tahoma"/>
            </a:endParaRPr>
          </a:p>
          <a:p>
            <a:pPr marL="875665" marR="5080" algn="just">
              <a:lnSpc>
                <a:spcPct val="115599"/>
              </a:lnSpc>
            </a:pP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Enhances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higher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frequencies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counterbalance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natural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 r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oll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-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ee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62803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433288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742585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7152285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4601" y="2583454"/>
            <a:ext cx="16407765" cy="56642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000" b="1" spc="-25" dirty="0">
                <a:solidFill>
                  <a:srgbClr val="FF904D"/>
                </a:solidFill>
                <a:latin typeface="Tahoma"/>
                <a:cs typeface="Tahoma"/>
              </a:rPr>
              <a:t>F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130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185" dirty="0">
                <a:solidFill>
                  <a:srgbClr val="FF904D"/>
                </a:solidFill>
                <a:latin typeface="Tahoma"/>
                <a:cs typeface="Tahoma"/>
              </a:rPr>
              <a:t>-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l</a:t>
            </a:r>
            <a:r>
              <a:rPr sz="4000" b="1" spc="-190" dirty="0">
                <a:solidFill>
                  <a:srgbClr val="FF904D"/>
                </a:solidFill>
                <a:latin typeface="Tahoma"/>
                <a:cs typeface="Tahoma"/>
              </a:rPr>
              <a:t>-</a:t>
            </a:r>
            <a:r>
              <a:rPr sz="4000" b="1" spc="-25" dirty="0">
                <a:solidFill>
                  <a:srgbClr val="FF904D"/>
                </a:solidFill>
                <a:latin typeface="Tahoma"/>
                <a:cs typeface="Tahoma"/>
              </a:rPr>
              <a:t>F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F904D"/>
                </a:solidFill>
                <a:latin typeface="Tahoma"/>
                <a:cs typeface="Tahoma"/>
              </a:rPr>
              <a:t>q</a:t>
            </a: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u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y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F904D"/>
                </a:solidFill>
                <a:latin typeface="Tahoma"/>
                <a:cs typeface="Tahoma"/>
              </a:rPr>
              <a:t>p</a:t>
            </a:r>
            <a:r>
              <a:rPr sz="4000" b="1" spc="-80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000" b="1" spc="-130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l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20" dirty="0">
                <a:solidFill>
                  <a:srgbClr val="FF904D"/>
                </a:solidFill>
                <a:latin typeface="Tahoma"/>
                <a:cs typeface="Tahoma"/>
              </a:rPr>
              <a:t>ff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  <a:tabLst>
                <a:tab pos="3348354" algn="l"/>
                <a:tab pos="4538980" algn="l"/>
                <a:tab pos="8602345" algn="l"/>
                <a:tab pos="9478010" algn="l"/>
                <a:tab pos="10668635" algn="l"/>
                <a:tab pos="12479020" algn="l"/>
                <a:tab pos="14161135" algn="l"/>
              </a:tabLst>
            </a:pPr>
            <a:r>
              <a:rPr sz="4000" b="1" spc="85" dirty="0">
                <a:solidFill>
                  <a:srgbClr val="F7F7F7"/>
                </a:solidFill>
                <a:latin typeface="Tahoma"/>
                <a:cs typeface="Tahoma"/>
              </a:rPr>
              <a:t>MFCC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are 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computed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by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applying FFT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data.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4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ty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415" dirty="0">
                <a:solidFill>
                  <a:srgbClr val="F7F7F7"/>
                </a:solidFill>
                <a:latin typeface="Tahoma"/>
                <a:cs typeface="Tahoma"/>
              </a:rPr>
              <a:t>w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180" dirty="0">
                <a:solidFill>
                  <a:srgbClr val="F7F7F7"/>
                </a:solidFill>
                <a:latin typeface="Tahoma"/>
                <a:cs typeface="Tahoma"/>
              </a:rPr>
              <a:t>g 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essential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information.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  <a:tabLst>
                <a:tab pos="3176270" algn="l"/>
                <a:tab pos="6162040" algn="l"/>
                <a:tab pos="8503920" algn="l"/>
                <a:tab pos="9389745" algn="l"/>
                <a:tab pos="11631930" algn="l"/>
                <a:tab pos="12727305" algn="l"/>
                <a:tab pos="13915390" algn="l"/>
                <a:tab pos="15457169" algn="l"/>
              </a:tabLst>
            </a:pPr>
            <a:r>
              <a:rPr sz="4000" b="1" spc="-24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45" dirty="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8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40" dirty="0">
                <a:solidFill>
                  <a:srgbClr val="F7F7F7"/>
                </a:solidFill>
                <a:latin typeface="Tahoma"/>
                <a:cs typeface="Tahoma"/>
              </a:rPr>
              <a:t>d 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logarithmic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compression.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</a:pP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30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highly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used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Speech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recognition,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Speaker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identification,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11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3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8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11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260" y="1070006"/>
            <a:ext cx="33026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630" dirty="0">
                <a:solidFill>
                  <a:srgbClr val="F7F7F7"/>
                </a:solidFill>
                <a:latin typeface="Verdana"/>
                <a:cs typeface="Verdana"/>
              </a:rPr>
              <a:t>Agenda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267" y="3328830"/>
            <a:ext cx="3853179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0">
              <a:lnSpc>
                <a:spcPct val="115199"/>
              </a:lnSpc>
              <a:spcBef>
                <a:spcPts val="100"/>
              </a:spcBef>
            </a:pPr>
            <a:r>
              <a:rPr sz="3200" b="1" spc="-20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9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25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3200" b="1" spc="-200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95" dirty="0">
                <a:solidFill>
                  <a:srgbClr val="F7F7F7"/>
                </a:solidFill>
                <a:latin typeface="Tahoma"/>
                <a:cs typeface="Tahoma"/>
              </a:rPr>
              <a:t>n  Techniques</a:t>
            </a:r>
            <a:endParaRPr sz="3200">
              <a:latin typeface="Tahoma"/>
              <a:cs typeface="Tahoma"/>
            </a:endParaRPr>
          </a:p>
          <a:p>
            <a:pPr marL="12700" marR="854710">
              <a:lnSpc>
                <a:spcPct val="115199"/>
              </a:lnSpc>
              <a:spcBef>
                <a:spcPts val="1410"/>
              </a:spcBef>
            </a:pPr>
            <a:r>
              <a:rPr sz="3200" b="1" spc="-95" dirty="0">
                <a:solidFill>
                  <a:srgbClr val="F7F7F7"/>
                </a:solidFill>
                <a:latin typeface="Tahoma"/>
                <a:cs typeface="Tahoma"/>
              </a:rPr>
              <a:t>Feature </a:t>
            </a:r>
            <a:r>
              <a:rPr sz="3200" b="1" spc="-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ra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1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105" dirty="0">
                <a:solidFill>
                  <a:srgbClr val="F7F7F7"/>
                </a:solidFill>
                <a:latin typeface="Tahoma"/>
                <a:cs typeface="Tahoma"/>
              </a:rPr>
              <a:t>m  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7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9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3200">
              <a:latin typeface="Tahoma"/>
              <a:cs typeface="Tahoma"/>
            </a:endParaRPr>
          </a:p>
          <a:p>
            <a:pPr marL="52069" marR="5080" algn="just">
              <a:lnSpc>
                <a:spcPct val="115199"/>
              </a:lnSpc>
              <a:spcBef>
                <a:spcPts val="1410"/>
              </a:spcBef>
            </a:pP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200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10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3200" b="1" spc="-14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25" dirty="0">
                <a:solidFill>
                  <a:srgbClr val="F7F7F7"/>
                </a:solidFill>
                <a:latin typeface="Tahoma"/>
                <a:cs typeface="Tahoma"/>
              </a:rPr>
              <a:t>s  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2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7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200" b="1" spc="-85" dirty="0">
                <a:solidFill>
                  <a:srgbClr val="F7F7F7"/>
                </a:solidFill>
                <a:latin typeface="Tahoma"/>
                <a:cs typeface="Tahoma"/>
              </a:rPr>
              <a:t>t  </a:t>
            </a:r>
            <a:r>
              <a:rPr sz="3200" b="1" spc="-125" dirty="0">
                <a:solidFill>
                  <a:srgbClr val="F7F7F7"/>
                </a:solidFill>
                <a:latin typeface="Tahoma"/>
                <a:cs typeface="Tahoma"/>
              </a:rPr>
              <a:t>project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57008" y="8985884"/>
            <a:ext cx="502284" cy="502284"/>
            <a:chOff x="16757008" y="8985884"/>
            <a:chExt cx="502284" cy="5022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57008" y="8985884"/>
              <a:ext cx="502146" cy="502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7927" y="9124914"/>
              <a:ext cx="135289" cy="22408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41707" y="3434252"/>
            <a:ext cx="1000125" cy="1000125"/>
            <a:chOff x="8641707" y="3434252"/>
            <a:chExt cx="1000125" cy="10001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1707" y="3434252"/>
              <a:ext cx="1000125" cy="10001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44882" y="3537428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17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4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1"/>
                  </a:lnTo>
                  <a:lnTo>
                    <a:pt x="2684" y="445662"/>
                  </a:lnTo>
                  <a:lnTo>
                    <a:pt x="0" y="399108"/>
                  </a:lnTo>
                  <a:lnTo>
                    <a:pt x="2684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4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2" y="23267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1"/>
                  </a:lnTo>
                  <a:lnTo>
                    <a:pt x="798232" y="399117"/>
                  </a:lnTo>
                  <a:lnTo>
                    <a:pt x="795548" y="445662"/>
                  </a:lnTo>
                  <a:lnTo>
                    <a:pt x="787692" y="490631"/>
                  </a:lnTo>
                  <a:lnTo>
                    <a:pt x="774965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17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32070" y="3718467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5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41707" y="4999521"/>
            <a:ext cx="1000125" cy="1000125"/>
            <a:chOff x="8641707" y="4999521"/>
            <a:chExt cx="1000125" cy="10001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1707" y="4999521"/>
              <a:ext cx="1000125" cy="10001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44882" y="5102697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17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4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3"/>
                  </a:lnTo>
                  <a:lnTo>
                    <a:pt x="10540" y="490631"/>
                  </a:lnTo>
                  <a:lnTo>
                    <a:pt x="2684" y="445662"/>
                  </a:lnTo>
                  <a:lnTo>
                    <a:pt x="0" y="399126"/>
                  </a:lnTo>
                  <a:lnTo>
                    <a:pt x="2684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4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6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2" y="23267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1"/>
                  </a:lnTo>
                  <a:lnTo>
                    <a:pt x="798233" y="399108"/>
                  </a:lnTo>
                  <a:lnTo>
                    <a:pt x="795548" y="445662"/>
                  </a:lnTo>
                  <a:lnTo>
                    <a:pt x="787692" y="490631"/>
                  </a:lnTo>
                  <a:lnTo>
                    <a:pt x="774965" y="533723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17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32070" y="5283735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41707" y="6564790"/>
            <a:ext cx="1000125" cy="1000125"/>
            <a:chOff x="8641707" y="6564790"/>
            <a:chExt cx="1000125" cy="10001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1707" y="6564790"/>
              <a:ext cx="1000125" cy="10001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744882" y="6667967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399121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4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9"/>
                  </a:lnTo>
                  <a:lnTo>
                    <a:pt x="23267" y="533723"/>
                  </a:lnTo>
                  <a:lnTo>
                    <a:pt x="10540" y="490631"/>
                  </a:lnTo>
                  <a:lnTo>
                    <a:pt x="2684" y="445663"/>
                  </a:lnTo>
                  <a:lnTo>
                    <a:pt x="0" y="399108"/>
                  </a:lnTo>
                  <a:lnTo>
                    <a:pt x="2684" y="352572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4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2" y="23268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5" y="264511"/>
                  </a:lnTo>
                  <a:lnTo>
                    <a:pt x="787692" y="307603"/>
                  </a:lnTo>
                  <a:lnTo>
                    <a:pt x="795548" y="352572"/>
                  </a:lnTo>
                  <a:lnTo>
                    <a:pt x="798232" y="399117"/>
                  </a:lnTo>
                  <a:lnTo>
                    <a:pt x="795548" y="445663"/>
                  </a:lnTo>
                  <a:lnTo>
                    <a:pt x="787692" y="490631"/>
                  </a:lnTo>
                  <a:lnTo>
                    <a:pt x="774965" y="533723"/>
                  </a:lnTo>
                  <a:lnTo>
                    <a:pt x="757667" y="574639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21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32070" y="6849005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7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8732" y="3402109"/>
            <a:ext cx="372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Un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2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SE</a:t>
            </a:r>
            <a:r>
              <a:rPr sz="3200" b="1" spc="-17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8732" y="4610276"/>
            <a:ext cx="289814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pp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f  </a:t>
            </a:r>
            <a:r>
              <a:rPr sz="3200" b="1" spc="-80" dirty="0">
                <a:solidFill>
                  <a:srgbClr val="F7F7F7"/>
                </a:solidFill>
                <a:latin typeface="Tahoma"/>
                <a:cs typeface="Tahoma"/>
              </a:rPr>
              <a:t>SER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8732" y="6454789"/>
            <a:ext cx="3277870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8140">
              <a:lnSpc>
                <a:spcPct val="115199"/>
              </a:lnSpc>
              <a:spcBef>
                <a:spcPts val="100"/>
              </a:spcBef>
            </a:pP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7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20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65" dirty="0">
                <a:solidFill>
                  <a:srgbClr val="F7F7F7"/>
                </a:solidFill>
                <a:latin typeface="Tahoma"/>
                <a:cs typeface="Tahoma"/>
              </a:rPr>
              <a:t>a  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ara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te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  <a:spcBef>
                <a:spcPts val="1570"/>
              </a:spcBef>
            </a:pPr>
            <a:r>
              <a:rPr sz="3200" b="1" spc="-2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3200" b="1" spc="-110" dirty="0">
                <a:solidFill>
                  <a:srgbClr val="F7F7F7"/>
                </a:solidFill>
                <a:latin typeface="Tahoma"/>
                <a:cs typeface="Tahoma"/>
              </a:rPr>
              <a:t>et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18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f  </a:t>
            </a:r>
            <a:r>
              <a:rPr sz="3200" b="1" spc="-8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4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3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200" b="1" spc="-2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32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200" b="1" spc="-10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32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2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2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200" b="1" spc="-114" dirty="0">
                <a:solidFill>
                  <a:srgbClr val="F7F7F7"/>
                </a:solidFill>
                <a:latin typeface="Tahoma"/>
                <a:cs typeface="Tahoma"/>
              </a:rPr>
              <a:t>o  </a:t>
            </a:r>
            <a:r>
              <a:rPr sz="3200" b="1" spc="-95" dirty="0">
                <a:solidFill>
                  <a:srgbClr val="F7F7F7"/>
                </a:solidFill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15358" y="3314496"/>
            <a:ext cx="1000125" cy="1000125"/>
            <a:chOff x="1215358" y="3314496"/>
            <a:chExt cx="1000125" cy="100012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5358" y="3314496"/>
              <a:ext cx="1000124" cy="10001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18533" y="3417672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23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1"/>
                  </a:lnTo>
                  <a:lnTo>
                    <a:pt x="2685" y="445662"/>
                  </a:lnTo>
                  <a:lnTo>
                    <a:pt x="0" y="399115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2" y="23267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9" y="352571"/>
                  </a:lnTo>
                  <a:lnTo>
                    <a:pt x="798234" y="399117"/>
                  </a:lnTo>
                  <a:lnTo>
                    <a:pt x="795549" y="445662"/>
                  </a:lnTo>
                  <a:lnTo>
                    <a:pt x="787693" y="490631"/>
                  </a:lnTo>
                  <a:lnTo>
                    <a:pt x="774966" y="533722"/>
                  </a:lnTo>
                  <a:lnTo>
                    <a:pt x="757667" y="574638"/>
                  </a:lnTo>
                  <a:lnTo>
                    <a:pt x="736096" y="613079"/>
                  </a:lnTo>
                  <a:lnTo>
                    <a:pt x="710552" y="648744"/>
                  </a:lnTo>
                  <a:lnTo>
                    <a:pt x="681335" y="681335"/>
                  </a:lnTo>
                  <a:lnTo>
                    <a:pt x="648744" y="710552"/>
                  </a:lnTo>
                  <a:lnTo>
                    <a:pt x="613079" y="736096"/>
                  </a:lnTo>
                  <a:lnTo>
                    <a:pt x="574638" y="757667"/>
                  </a:lnTo>
                  <a:lnTo>
                    <a:pt x="533722" y="774966"/>
                  </a:lnTo>
                  <a:lnTo>
                    <a:pt x="490631" y="787693"/>
                  </a:lnTo>
                  <a:lnTo>
                    <a:pt x="445662" y="795549"/>
                  </a:lnTo>
                  <a:lnTo>
                    <a:pt x="399123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05722" y="3598710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15358" y="4879765"/>
            <a:ext cx="1000125" cy="1000125"/>
            <a:chOff x="1215358" y="4879765"/>
            <a:chExt cx="1000125" cy="100012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358" y="4879765"/>
              <a:ext cx="1000124" cy="10001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18533" y="4982941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18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1"/>
                  </a:lnTo>
                  <a:lnTo>
                    <a:pt x="2685" y="445662"/>
                  </a:lnTo>
                  <a:lnTo>
                    <a:pt x="0" y="399118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7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4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2" y="23267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9" y="352571"/>
                  </a:lnTo>
                  <a:lnTo>
                    <a:pt x="798230" y="399118"/>
                  </a:lnTo>
                  <a:lnTo>
                    <a:pt x="399118" y="798234"/>
                  </a:lnTo>
                  <a:close/>
                </a:path>
                <a:path w="798830" h="798829">
                  <a:moveTo>
                    <a:pt x="798234" y="798234"/>
                  </a:moveTo>
                  <a:lnTo>
                    <a:pt x="399118" y="798234"/>
                  </a:lnTo>
                  <a:lnTo>
                    <a:pt x="445662" y="795549"/>
                  </a:lnTo>
                  <a:lnTo>
                    <a:pt x="490631" y="787693"/>
                  </a:lnTo>
                  <a:lnTo>
                    <a:pt x="533722" y="774966"/>
                  </a:lnTo>
                  <a:lnTo>
                    <a:pt x="574638" y="757667"/>
                  </a:lnTo>
                  <a:lnTo>
                    <a:pt x="613079" y="736096"/>
                  </a:lnTo>
                  <a:lnTo>
                    <a:pt x="648744" y="710552"/>
                  </a:lnTo>
                  <a:lnTo>
                    <a:pt x="681335" y="681335"/>
                  </a:lnTo>
                  <a:lnTo>
                    <a:pt x="710552" y="648744"/>
                  </a:lnTo>
                  <a:lnTo>
                    <a:pt x="736096" y="613079"/>
                  </a:lnTo>
                  <a:lnTo>
                    <a:pt x="757667" y="574638"/>
                  </a:lnTo>
                  <a:lnTo>
                    <a:pt x="774966" y="533722"/>
                  </a:lnTo>
                  <a:lnTo>
                    <a:pt x="787693" y="490631"/>
                  </a:lnTo>
                  <a:lnTo>
                    <a:pt x="795549" y="445662"/>
                  </a:lnTo>
                  <a:lnTo>
                    <a:pt x="798234" y="399118"/>
                  </a:lnTo>
                  <a:lnTo>
                    <a:pt x="798234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05722" y="5163979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2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15358" y="6445034"/>
            <a:ext cx="1000125" cy="1000125"/>
            <a:chOff x="1215358" y="6445034"/>
            <a:chExt cx="1000125" cy="100012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5358" y="6445034"/>
              <a:ext cx="1000124" cy="10001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18533" y="6548210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20" y="798233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3"/>
                  </a:lnTo>
                  <a:lnTo>
                    <a:pt x="116898" y="681336"/>
                  </a:lnTo>
                  <a:lnTo>
                    <a:pt x="87681" y="648745"/>
                  </a:lnTo>
                  <a:lnTo>
                    <a:pt x="62137" y="613079"/>
                  </a:lnTo>
                  <a:lnTo>
                    <a:pt x="40566" y="574639"/>
                  </a:lnTo>
                  <a:lnTo>
                    <a:pt x="23267" y="533723"/>
                  </a:lnTo>
                  <a:lnTo>
                    <a:pt x="10540" y="490631"/>
                  </a:lnTo>
                  <a:lnTo>
                    <a:pt x="2685" y="445663"/>
                  </a:lnTo>
                  <a:lnTo>
                    <a:pt x="0" y="399119"/>
                  </a:lnTo>
                  <a:lnTo>
                    <a:pt x="2685" y="352572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90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1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1"/>
                  </a:lnTo>
                  <a:lnTo>
                    <a:pt x="533722" y="23268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90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9" y="352572"/>
                  </a:lnTo>
                  <a:lnTo>
                    <a:pt x="798230" y="399119"/>
                  </a:lnTo>
                  <a:lnTo>
                    <a:pt x="399120" y="798233"/>
                  </a:lnTo>
                  <a:close/>
                </a:path>
                <a:path w="798830" h="798829">
                  <a:moveTo>
                    <a:pt x="798234" y="798233"/>
                  </a:moveTo>
                  <a:lnTo>
                    <a:pt x="399128" y="798233"/>
                  </a:lnTo>
                  <a:lnTo>
                    <a:pt x="445662" y="795549"/>
                  </a:lnTo>
                  <a:lnTo>
                    <a:pt x="490631" y="787693"/>
                  </a:lnTo>
                  <a:lnTo>
                    <a:pt x="533722" y="774966"/>
                  </a:lnTo>
                  <a:lnTo>
                    <a:pt x="574638" y="757667"/>
                  </a:lnTo>
                  <a:lnTo>
                    <a:pt x="613079" y="736096"/>
                  </a:lnTo>
                  <a:lnTo>
                    <a:pt x="648744" y="710553"/>
                  </a:lnTo>
                  <a:lnTo>
                    <a:pt x="681335" y="681336"/>
                  </a:lnTo>
                  <a:lnTo>
                    <a:pt x="710552" y="648745"/>
                  </a:lnTo>
                  <a:lnTo>
                    <a:pt x="736096" y="613079"/>
                  </a:lnTo>
                  <a:lnTo>
                    <a:pt x="757667" y="574639"/>
                  </a:lnTo>
                  <a:lnTo>
                    <a:pt x="774966" y="533723"/>
                  </a:lnTo>
                  <a:lnTo>
                    <a:pt x="787693" y="490631"/>
                  </a:lnTo>
                  <a:lnTo>
                    <a:pt x="795549" y="445663"/>
                  </a:lnTo>
                  <a:lnTo>
                    <a:pt x="798234" y="399119"/>
                  </a:lnTo>
                  <a:lnTo>
                    <a:pt x="798234" y="79823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05722" y="6729248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15358" y="8010303"/>
            <a:ext cx="1000125" cy="1000125"/>
            <a:chOff x="1215358" y="8010303"/>
            <a:chExt cx="1000125" cy="100012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5358" y="8010303"/>
              <a:ext cx="1000124" cy="10001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18533" y="8113478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29">
                  <a:moveTo>
                    <a:pt x="399120" y="798234"/>
                  </a:moveTo>
                  <a:lnTo>
                    <a:pt x="352571" y="795549"/>
                  </a:lnTo>
                  <a:lnTo>
                    <a:pt x="307603" y="787693"/>
                  </a:lnTo>
                  <a:lnTo>
                    <a:pt x="264511" y="774966"/>
                  </a:lnTo>
                  <a:lnTo>
                    <a:pt x="223595" y="757667"/>
                  </a:lnTo>
                  <a:lnTo>
                    <a:pt x="185155" y="736096"/>
                  </a:lnTo>
                  <a:lnTo>
                    <a:pt x="149489" y="710552"/>
                  </a:lnTo>
                  <a:lnTo>
                    <a:pt x="116898" y="681335"/>
                  </a:lnTo>
                  <a:lnTo>
                    <a:pt x="87681" y="648744"/>
                  </a:lnTo>
                  <a:lnTo>
                    <a:pt x="62137" y="613079"/>
                  </a:lnTo>
                  <a:lnTo>
                    <a:pt x="40566" y="574638"/>
                  </a:lnTo>
                  <a:lnTo>
                    <a:pt x="23267" y="533722"/>
                  </a:lnTo>
                  <a:lnTo>
                    <a:pt x="10540" y="490630"/>
                  </a:lnTo>
                  <a:lnTo>
                    <a:pt x="2685" y="445662"/>
                  </a:lnTo>
                  <a:lnTo>
                    <a:pt x="0" y="399118"/>
                  </a:lnTo>
                  <a:lnTo>
                    <a:pt x="2685" y="352571"/>
                  </a:lnTo>
                  <a:lnTo>
                    <a:pt x="10540" y="307603"/>
                  </a:lnTo>
                  <a:lnTo>
                    <a:pt x="23267" y="264511"/>
                  </a:lnTo>
                  <a:lnTo>
                    <a:pt x="40566" y="223595"/>
                  </a:lnTo>
                  <a:lnTo>
                    <a:pt x="62137" y="185155"/>
                  </a:lnTo>
                  <a:lnTo>
                    <a:pt x="87681" y="149489"/>
                  </a:lnTo>
                  <a:lnTo>
                    <a:pt x="116898" y="116898"/>
                  </a:lnTo>
                  <a:lnTo>
                    <a:pt x="149489" y="87681"/>
                  </a:lnTo>
                  <a:lnTo>
                    <a:pt x="185155" y="62137"/>
                  </a:lnTo>
                  <a:lnTo>
                    <a:pt x="223595" y="40566"/>
                  </a:lnTo>
                  <a:lnTo>
                    <a:pt x="264511" y="23268"/>
                  </a:lnTo>
                  <a:lnTo>
                    <a:pt x="307603" y="10540"/>
                  </a:lnTo>
                  <a:lnTo>
                    <a:pt x="352571" y="2685"/>
                  </a:lnTo>
                  <a:lnTo>
                    <a:pt x="399117" y="0"/>
                  </a:lnTo>
                  <a:lnTo>
                    <a:pt x="445662" y="2685"/>
                  </a:lnTo>
                  <a:lnTo>
                    <a:pt x="490631" y="10540"/>
                  </a:lnTo>
                  <a:lnTo>
                    <a:pt x="533722" y="23268"/>
                  </a:lnTo>
                  <a:lnTo>
                    <a:pt x="574638" y="40566"/>
                  </a:lnTo>
                  <a:lnTo>
                    <a:pt x="613079" y="62137"/>
                  </a:lnTo>
                  <a:lnTo>
                    <a:pt x="648744" y="87681"/>
                  </a:lnTo>
                  <a:lnTo>
                    <a:pt x="681335" y="116898"/>
                  </a:lnTo>
                  <a:lnTo>
                    <a:pt x="710552" y="149489"/>
                  </a:lnTo>
                  <a:lnTo>
                    <a:pt x="736096" y="185155"/>
                  </a:lnTo>
                  <a:lnTo>
                    <a:pt x="757667" y="223595"/>
                  </a:lnTo>
                  <a:lnTo>
                    <a:pt x="774966" y="264511"/>
                  </a:lnTo>
                  <a:lnTo>
                    <a:pt x="787693" y="307603"/>
                  </a:lnTo>
                  <a:lnTo>
                    <a:pt x="795549" y="352571"/>
                  </a:lnTo>
                  <a:lnTo>
                    <a:pt x="798230" y="399118"/>
                  </a:lnTo>
                  <a:lnTo>
                    <a:pt x="399120" y="798234"/>
                  </a:lnTo>
                  <a:close/>
                </a:path>
                <a:path w="798830" h="798829">
                  <a:moveTo>
                    <a:pt x="798234" y="798234"/>
                  </a:moveTo>
                  <a:lnTo>
                    <a:pt x="399124" y="798234"/>
                  </a:lnTo>
                  <a:lnTo>
                    <a:pt x="445662" y="795549"/>
                  </a:lnTo>
                  <a:lnTo>
                    <a:pt x="490631" y="787693"/>
                  </a:lnTo>
                  <a:lnTo>
                    <a:pt x="533722" y="774966"/>
                  </a:lnTo>
                  <a:lnTo>
                    <a:pt x="574638" y="757667"/>
                  </a:lnTo>
                  <a:lnTo>
                    <a:pt x="613079" y="736096"/>
                  </a:lnTo>
                  <a:lnTo>
                    <a:pt x="648744" y="710552"/>
                  </a:lnTo>
                  <a:lnTo>
                    <a:pt x="681335" y="681335"/>
                  </a:lnTo>
                  <a:lnTo>
                    <a:pt x="710552" y="648744"/>
                  </a:lnTo>
                  <a:lnTo>
                    <a:pt x="736096" y="613079"/>
                  </a:lnTo>
                  <a:lnTo>
                    <a:pt x="757667" y="574638"/>
                  </a:lnTo>
                  <a:lnTo>
                    <a:pt x="774966" y="533722"/>
                  </a:lnTo>
                  <a:lnTo>
                    <a:pt x="787693" y="490630"/>
                  </a:lnTo>
                  <a:lnTo>
                    <a:pt x="795549" y="445662"/>
                  </a:lnTo>
                  <a:lnTo>
                    <a:pt x="798234" y="399118"/>
                  </a:lnTo>
                  <a:lnTo>
                    <a:pt x="798234" y="7982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05722" y="8294516"/>
            <a:ext cx="223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0" dirty="0">
                <a:solidFill>
                  <a:srgbClr val="00003B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263" y="3850259"/>
            <a:ext cx="14982824" cy="37433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070006"/>
            <a:ext cx="14478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4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b="1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15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8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5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1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2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b="1" spc="-114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9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-37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7000" b="1" spc="-2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b="1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b="1" spc="-13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7000" b="1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b="1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b="1" spc="12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601" y="2678742"/>
            <a:ext cx="5102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14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300" dirty="0">
                <a:solidFill>
                  <a:srgbClr val="FF904D"/>
                </a:solidFill>
                <a:latin typeface="Verdana"/>
                <a:cs typeface="Verdana"/>
              </a:rPr>
              <a:t>F</a:t>
            </a:r>
            <a:r>
              <a:rPr sz="4000" b="1" spc="-100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95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225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130" dirty="0">
                <a:solidFill>
                  <a:srgbClr val="FF904D"/>
                </a:solidFill>
                <a:latin typeface="Verdana"/>
                <a:cs typeface="Verdana"/>
              </a:rPr>
              <a:t>l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875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515" dirty="0">
                <a:solidFill>
                  <a:srgbClr val="FF904D"/>
                </a:solidFill>
                <a:latin typeface="Verdana"/>
                <a:cs typeface="Verdana"/>
              </a:rPr>
              <a:t>m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315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36606"/>
            <a:ext cx="1429956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spc="-500" dirty="0">
                <a:solidFill>
                  <a:srgbClr val="F7F7F7"/>
                </a:solidFill>
                <a:latin typeface="Verdana"/>
                <a:cs typeface="Verdana"/>
              </a:rPr>
              <a:t>Data</a:t>
            </a:r>
            <a:r>
              <a:rPr sz="7000" spc="-7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595" dirty="0">
                <a:solidFill>
                  <a:srgbClr val="F7F7F7"/>
                </a:solidFill>
                <a:latin typeface="Verdana"/>
                <a:cs typeface="Verdana"/>
              </a:rPr>
              <a:t>Augmetation</a:t>
            </a:r>
            <a:r>
              <a:rPr sz="7000" spc="-7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570" dirty="0">
                <a:solidFill>
                  <a:srgbClr val="F7F7F7"/>
                </a:solidFill>
                <a:latin typeface="Verdana"/>
                <a:cs typeface="Verdana"/>
              </a:rPr>
              <a:t>techniques</a:t>
            </a:r>
            <a:r>
              <a:rPr sz="7000" spc="-7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540" dirty="0">
                <a:solidFill>
                  <a:srgbClr val="F7F7F7"/>
                </a:solidFill>
                <a:latin typeface="Verdana"/>
                <a:cs typeface="Verdana"/>
              </a:rPr>
              <a:t>for </a:t>
            </a:r>
            <a:r>
              <a:rPr sz="7000" spc="-23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3987799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4692649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397499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6102349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28102" y="3648068"/>
            <a:ext cx="421195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4000" b="1" spc="-330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220" dirty="0">
                <a:solidFill>
                  <a:srgbClr val="FF904D"/>
                </a:solidFill>
                <a:latin typeface="Verdana"/>
                <a:cs typeface="Verdana"/>
              </a:rPr>
              <a:t>dd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n</a:t>
            </a:r>
            <a:r>
              <a:rPr sz="4000" b="1" spc="-560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265" dirty="0">
                <a:solidFill>
                  <a:srgbClr val="FF904D"/>
                </a:solidFill>
                <a:latin typeface="Verdana"/>
                <a:cs typeface="Verdana"/>
              </a:rPr>
              <a:t>N</a:t>
            </a:r>
            <a:r>
              <a:rPr sz="4000" b="1" spc="-250" dirty="0">
                <a:solidFill>
                  <a:srgbClr val="FF904D"/>
                </a:solidFill>
                <a:latin typeface="Verdana"/>
                <a:cs typeface="Verdana"/>
              </a:rPr>
              <a:t>o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215" dirty="0">
                <a:solidFill>
                  <a:srgbClr val="FF904D"/>
                </a:solidFill>
                <a:latin typeface="Verdana"/>
                <a:cs typeface="Verdana"/>
              </a:rPr>
              <a:t>e  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155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305" dirty="0">
                <a:solidFill>
                  <a:srgbClr val="FF904D"/>
                </a:solidFill>
                <a:latin typeface="Verdana"/>
                <a:cs typeface="Verdana"/>
              </a:rPr>
              <a:t>r</a:t>
            </a:r>
            <a:r>
              <a:rPr sz="4000" b="1" spc="-320" dirty="0">
                <a:solidFill>
                  <a:srgbClr val="FF904D"/>
                </a:solidFill>
                <a:latin typeface="Verdana"/>
                <a:cs typeface="Verdana"/>
              </a:rPr>
              <a:t>e</a:t>
            </a:r>
            <a:r>
              <a:rPr sz="4000" b="1" spc="-155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140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h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n</a:t>
            </a:r>
            <a:r>
              <a:rPr sz="4000" b="1" spc="-560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30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365" dirty="0">
                <a:solidFill>
                  <a:srgbClr val="FF904D"/>
                </a:solidFill>
                <a:latin typeface="Verdana"/>
                <a:cs typeface="Verdana"/>
              </a:rPr>
              <a:t>u</a:t>
            </a:r>
            <a:r>
              <a:rPr sz="4000" b="1" spc="-220" dirty="0">
                <a:solidFill>
                  <a:srgbClr val="FF904D"/>
                </a:solidFill>
                <a:latin typeface="Verdana"/>
                <a:cs typeface="Verdana"/>
              </a:rPr>
              <a:t>d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165" dirty="0">
                <a:solidFill>
                  <a:srgbClr val="FF904D"/>
                </a:solidFill>
                <a:latin typeface="Verdana"/>
                <a:cs typeface="Verdana"/>
              </a:rPr>
              <a:t>o  </a:t>
            </a:r>
            <a:r>
              <a:rPr sz="4000" b="1" spc="-395" dirty="0">
                <a:solidFill>
                  <a:srgbClr val="FF904D"/>
                </a:solidFill>
                <a:latin typeface="Verdana"/>
                <a:cs typeface="Verdana"/>
              </a:rPr>
              <a:t>S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h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140" dirty="0">
                <a:solidFill>
                  <a:srgbClr val="FF904D"/>
                </a:solidFill>
                <a:latin typeface="Verdana"/>
                <a:cs typeface="Verdana"/>
              </a:rPr>
              <a:t>f</a:t>
            </a:r>
            <a:r>
              <a:rPr sz="4000" b="1" spc="-155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n</a:t>
            </a:r>
            <a:r>
              <a:rPr sz="4000" b="1" spc="-560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30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365" dirty="0">
                <a:solidFill>
                  <a:srgbClr val="FF904D"/>
                </a:solidFill>
                <a:latin typeface="Verdana"/>
                <a:cs typeface="Verdana"/>
              </a:rPr>
              <a:t>u</a:t>
            </a:r>
            <a:r>
              <a:rPr sz="4000" b="1" spc="-220" dirty="0">
                <a:solidFill>
                  <a:srgbClr val="FF904D"/>
                </a:solidFill>
                <a:latin typeface="Verdana"/>
                <a:cs typeface="Verdana"/>
              </a:rPr>
              <a:t>d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165" dirty="0">
                <a:solidFill>
                  <a:srgbClr val="FF904D"/>
                </a:solidFill>
                <a:latin typeface="Verdana"/>
                <a:cs typeface="Verdana"/>
              </a:rPr>
              <a:t>o  </a:t>
            </a:r>
            <a:r>
              <a:rPr sz="4000" b="1" spc="-100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h</a:t>
            </a:r>
            <a:r>
              <a:rPr sz="4000" b="1" spc="-409" dirty="0">
                <a:solidFill>
                  <a:srgbClr val="FF904D"/>
                </a:solidFill>
                <a:latin typeface="Verdana"/>
                <a:cs typeface="Verdana"/>
              </a:rPr>
              <a:t>a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n</a:t>
            </a:r>
            <a:r>
              <a:rPr sz="4000" b="1" spc="-565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335" dirty="0">
                <a:solidFill>
                  <a:srgbClr val="FF904D"/>
                </a:solidFill>
                <a:latin typeface="Verdana"/>
                <a:cs typeface="Verdana"/>
              </a:rPr>
              <a:t>n</a:t>
            </a:r>
            <a:r>
              <a:rPr sz="4000" b="1" spc="-560" dirty="0">
                <a:solidFill>
                  <a:srgbClr val="FF904D"/>
                </a:solidFill>
                <a:latin typeface="Verdana"/>
                <a:cs typeface="Verdana"/>
              </a:rPr>
              <a:t>g</a:t>
            </a:r>
            <a:r>
              <a:rPr sz="4000" b="1" spc="-425" dirty="0">
                <a:solidFill>
                  <a:srgbClr val="FF904D"/>
                </a:solidFill>
                <a:latin typeface="Verdana"/>
                <a:cs typeface="Verdana"/>
              </a:rPr>
              <a:t> </a:t>
            </a:r>
            <a:r>
              <a:rPr sz="4000" b="1" spc="-330" dirty="0">
                <a:solidFill>
                  <a:srgbClr val="FF904D"/>
                </a:solidFill>
                <a:latin typeface="Verdana"/>
                <a:cs typeface="Verdana"/>
              </a:rPr>
              <a:t>P</a:t>
            </a:r>
            <a:r>
              <a:rPr sz="4000" b="1" spc="-210" dirty="0">
                <a:solidFill>
                  <a:srgbClr val="FF904D"/>
                </a:solidFill>
                <a:latin typeface="Verdana"/>
                <a:cs typeface="Verdana"/>
              </a:rPr>
              <a:t>i</a:t>
            </a:r>
            <a:r>
              <a:rPr sz="4000" b="1" spc="-155" dirty="0">
                <a:solidFill>
                  <a:srgbClr val="FF904D"/>
                </a:solidFill>
                <a:latin typeface="Verdana"/>
                <a:cs typeface="Verdana"/>
              </a:rPr>
              <a:t>t</a:t>
            </a:r>
            <a:r>
              <a:rPr sz="4000" b="1" spc="-140" dirty="0">
                <a:solidFill>
                  <a:srgbClr val="FF904D"/>
                </a:solidFill>
                <a:latin typeface="Verdana"/>
                <a:cs typeface="Verdana"/>
              </a:rPr>
              <a:t>c</a:t>
            </a:r>
            <a:r>
              <a:rPr sz="4000" b="1" spc="-330" dirty="0">
                <a:solidFill>
                  <a:srgbClr val="FF904D"/>
                </a:solidFill>
                <a:latin typeface="Verdana"/>
                <a:cs typeface="Verdana"/>
              </a:rPr>
              <a:t>h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519046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9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6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1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0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0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0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4518305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7642505"/>
            <a:ext cx="200025" cy="200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4601" y="2569479"/>
            <a:ext cx="16760825" cy="705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145" marR="9877425" indent="-132080" algn="just">
              <a:lnSpc>
                <a:spcPct val="116500"/>
              </a:lnSpc>
              <a:spcBef>
                <a:spcPts val="95"/>
              </a:spcBef>
            </a:pPr>
            <a:r>
              <a:rPr sz="4400" b="1" spc="-100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C1FF72"/>
                </a:solidFill>
                <a:latin typeface="Tahoma"/>
                <a:cs typeface="Tahoma"/>
              </a:rPr>
              <a:t>i</a:t>
            </a:r>
            <a:r>
              <a:rPr sz="4400" b="1" spc="-105" dirty="0">
                <a:solidFill>
                  <a:srgbClr val="C1FF72"/>
                </a:solidFill>
                <a:latin typeface="Tahoma"/>
                <a:cs typeface="Tahoma"/>
              </a:rPr>
              <a:t>m</a:t>
            </a:r>
            <a:r>
              <a:rPr sz="4400" b="1" spc="-40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C1FF72"/>
                </a:solidFill>
                <a:latin typeface="Tahoma"/>
                <a:cs typeface="Tahoma"/>
              </a:rPr>
              <a:t>D</a:t>
            </a:r>
            <a:r>
              <a:rPr sz="4400" b="1" spc="30" dirty="0">
                <a:solidFill>
                  <a:srgbClr val="C1FF72"/>
                </a:solidFill>
                <a:latin typeface="Tahoma"/>
                <a:cs typeface="Tahoma"/>
              </a:rPr>
              <a:t>o</a:t>
            </a:r>
            <a:r>
              <a:rPr sz="4400" b="1" spc="-105" dirty="0">
                <a:solidFill>
                  <a:srgbClr val="C1FF72"/>
                </a:solidFill>
                <a:latin typeface="Tahoma"/>
                <a:cs typeface="Tahoma"/>
              </a:rPr>
              <a:t>m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-60" dirty="0">
                <a:solidFill>
                  <a:srgbClr val="C1FF72"/>
                </a:solidFill>
                <a:latin typeface="Tahoma"/>
                <a:cs typeface="Tahoma"/>
              </a:rPr>
              <a:t>i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C1FF72"/>
                </a:solidFill>
                <a:latin typeface="Tahoma"/>
                <a:cs typeface="Tahoma"/>
              </a:rPr>
              <a:t>F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C1FF72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335" dirty="0">
                <a:solidFill>
                  <a:srgbClr val="C1FF72"/>
                </a:solidFill>
                <a:latin typeface="Tahoma"/>
                <a:cs typeface="Tahoma"/>
              </a:rPr>
              <a:t>:  </a:t>
            </a:r>
            <a:r>
              <a:rPr sz="4400" b="1" spc="-180" dirty="0">
                <a:solidFill>
                  <a:srgbClr val="FF904D"/>
                </a:solidFill>
                <a:latin typeface="Tahoma"/>
                <a:cs typeface="Tahoma"/>
              </a:rPr>
              <a:t>Z</a:t>
            </a:r>
            <a:r>
              <a:rPr sz="4400" b="1" spc="13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400" b="1" spc="-26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445" dirty="0">
                <a:solidFill>
                  <a:srgbClr val="FF904D"/>
                </a:solidFill>
                <a:latin typeface="Tahoma"/>
                <a:cs typeface="Tahoma"/>
              </a:rPr>
              <a:t>(</a:t>
            </a:r>
            <a:r>
              <a:rPr sz="4400" b="1" spc="-180" dirty="0">
                <a:solidFill>
                  <a:srgbClr val="FF904D"/>
                </a:solidFill>
                <a:latin typeface="Tahoma"/>
                <a:cs typeface="Tahoma"/>
              </a:rPr>
              <a:t>Z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35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13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30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400" b="1" spc="-85" dirty="0">
                <a:solidFill>
                  <a:srgbClr val="FF904D"/>
                </a:solidFill>
                <a:latin typeface="Tahoma"/>
                <a:cs typeface="Tahoma"/>
              </a:rPr>
              <a:t>ss</a:t>
            </a:r>
            <a:r>
              <a:rPr sz="4400" b="1" spc="-6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400" b="1" spc="-50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400" b="1" spc="-310" dirty="0">
                <a:solidFill>
                  <a:srgbClr val="FF904D"/>
                </a:solidFill>
                <a:latin typeface="Tahoma"/>
                <a:cs typeface="Tahoma"/>
              </a:rPr>
              <a:t>g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26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145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440" dirty="0">
                <a:solidFill>
                  <a:srgbClr val="FF904D"/>
                </a:solidFill>
                <a:latin typeface="Tahoma"/>
                <a:cs typeface="Tahoma"/>
              </a:rPr>
              <a:t>)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  <a:spcBef>
                <a:spcPts val="350"/>
              </a:spcBef>
            </a:pPr>
            <a:r>
              <a:rPr sz="4400" b="1" spc="-34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measures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rate </a:t>
            </a:r>
            <a:r>
              <a:rPr sz="4400" b="1" spc="-65" dirty="0">
                <a:solidFill>
                  <a:srgbClr val="F7F7F7"/>
                </a:solidFill>
                <a:latin typeface="Tahoma"/>
                <a:cs typeface="Tahoma"/>
              </a:rPr>
              <a:t>at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which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an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signal 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changes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its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30" dirty="0">
                <a:solidFill>
                  <a:srgbClr val="F7F7F7"/>
                </a:solidFill>
                <a:latin typeface="Tahoma"/>
                <a:cs typeface="Tahoma"/>
              </a:rPr>
              <a:t>sign,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indicating </a:t>
            </a:r>
            <a:r>
              <a:rPr sz="4400" b="1" spc="-155" dirty="0">
                <a:solidFill>
                  <a:srgbClr val="F7F7F7"/>
                </a:solidFill>
                <a:latin typeface="Tahoma"/>
                <a:cs typeface="Tahoma"/>
              </a:rPr>
              <a:t>how 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many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times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waveform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crosses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 the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horizontal </a:t>
            </a:r>
            <a:r>
              <a:rPr sz="4400" b="1" spc="-170" dirty="0">
                <a:solidFill>
                  <a:srgbClr val="F7F7F7"/>
                </a:solidFill>
                <a:latin typeface="Tahoma"/>
                <a:cs typeface="Tahoma"/>
              </a:rPr>
              <a:t>axis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(zero 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amplitude) </a:t>
            </a:r>
            <a:r>
              <a:rPr sz="4400" b="1" spc="-110" dirty="0">
                <a:solidFill>
                  <a:srgbClr val="F7F7F7"/>
                </a:solidFill>
                <a:latin typeface="Tahoma"/>
                <a:cs typeface="Tahoma"/>
              </a:rPr>
              <a:t>within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given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time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5" dirty="0">
                <a:solidFill>
                  <a:srgbClr val="F7F7F7"/>
                </a:solidFill>
                <a:latin typeface="Tahoma"/>
                <a:cs typeface="Tahoma"/>
              </a:rPr>
              <a:t>frame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zero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crossing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rate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quantifies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number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times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1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amplitude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signal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transitions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from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positive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400" b="1" spc="-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negative </a:t>
            </a:r>
            <a:r>
              <a:rPr sz="4400" b="1" spc="-1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" dirty="0">
                <a:solidFill>
                  <a:srgbClr val="F7F7F7"/>
                </a:solidFill>
                <a:latin typeface="Tahoma"/>
                <a:cs typeface="Tahoma"/>
              </a:rPr>
              <a:t>or</a:t>
            </a:r>
            <a:r>
              <a:rPr sz="4400" b="1" spc="-2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vice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versa.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519046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9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6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1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0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0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0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4518305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6080405"/>
            <a:ext cx="200025" cy="200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4601" y="2569479"/>
            <a:ext cx="16760825" cy="627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145" marR="9877425" indent="-132080" algn="just">
              <a:lnSpc>
                <a:spcPct val="116500"/>
              </a:lnSpc>
              <a:spcBef>
                <a:spcPts val="95"/>
              </a:spcBef>
            </a:pPr>
            <a:r>
              <a:rPr sz="4400" b="1" spc="-100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C1FF72"/>
                </a:solidFill>
                <a:latin typeface="Tahoma"/>
                <a:cs typeface="Tahoma"/>
              </a:rPr>
              <a:t>i</a:t>
            </a:r>
            <a:r>
              <a:rPr sz="4400" b="1" spc="-105" dirty="0">
                <a:solidFill>
                  <a:srgbClr val="C1FF72"/>
                </a:solidFill>
                <a:latin typeface="Tahoma"/>
                <a:cs typeface="Tahoma"/>
              </a:rPr>
              <a:t>m</a:t>
            </a:r>
            <a:r>
              <a:rPr sz="4400" b="1" spc="-40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C1FF72"/>
                </a:solidFill>
                <a:latin typeface="Tahoma"/>
                <a:cs typeface="Tahoma"/>
              </a:rPr>
              <a:t>D</a:t>
            </a:r>
            <a:r>
              <a:rPr sz="4400" b="1" spc="30" dirty="0">
                <a:solidFill>
                  <a:srgbClr val="C1FF72"/>
                </a:solidFill>
                <a:latin typeface="Tahoma"/>
                <a:cs typeface="Tahoma"/>
              </a:rPr>
              <a:t>o</a:t>
            </a:r>
            <a:r>
              <a:rPr sz="4400" b="1" spc="-105" dirty="0">
                <a:solidFill>
                  <a:srgbClr val="C1FF72"/>
                </a:solidFill>
                <a:latin typeface="Tahoma"/>
                <a:cs typeface="Tahoma"/>
              </a:rPr>
              <a:t>m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-60" dirty="0">
                <a:solidFill>
                  <a:srgbClr val="C1FF72"/>
                </a:solidFill>
                <a:latin typeface="Tahoma"/>
                <a:cs typeface="Tahoma"/>
              </a:rPr>
              <a:t>i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C1FF72"/>
                </a:solidFill>
                <a:latin typeface="Tahoma"/>
                <a:cs typeface="Tahoma"/>
              </a:rPr>
              <a:t>F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C1FF72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335" dirty="0">
                <a:solidFill>
                  <a:srgbClr val="C1FF72"/>
                </a:solidFill>
                <a:latin typeface="Tahoma"/>
                <a:cs typeface="Tahoma"/>
              </a:rPr>
              <a:t>:  </a:t>
            </a:r>
            <a:r>
              <a:rPr sz="4400" b="1" spc="-180" dirty="0">
                <a:solidFill>
                  <a:srgbClr val="FF904D"/>
                </a:solidFill>
                <a:latin typeface="Tahoma"/>
                <a:cs typeface="Tahoma"/>
              </a:rPr>
              <a:t>Z</a:t>
            </a:r>
            <a:r>
              <a:rPr sz="4400" b="1" spc="13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400" b="1" spc="-26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445" dirty="0">
                <a:solidFill>
                  <a:srgbClr val="FF904D"/>
                </a:solidFill>
                <a:latin typeface="Tahoma"/>
                <a:cs typeface="Tahoma"/>
              </a:rPr>
              <a:t>(</a:t>
            </a:r>
            <a:r>
              <a:rPr sz="4400" b="1" spc="-180" dirty="0">
                <a:solidFill>
                  <a:srgbClr val="FF904D"/>
                </a:solidFill>
                <a:latin typeface="Tahoma"/>
                <a:cs typeface="Tahoma"/>
              </a:rPr>
              <a:t>Z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35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13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30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400" b="1" spc="-85" dirty="0">
                <a:solidFill>
                  <a:srgbClr val="FF904D"/>
                </a:solidFill>
                <a:latin typeface="Tahoma"/>
                <a:cs typeface="Tahoma"/>
              </a:rPr>
              <a:t>ss</a:t>
            </a:r>
            <a:r>
              <a:rPr sz="4400" b="1" spc="-6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400" b="1" spc="-50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400" b="1" spc="-310" dirty="0">
                <a:solidFill>
                  <a:srgbClr val="FF904D"/>
                </a:solidFill>
                <a:latin typeface="Tahoma"/>
                <a:cs typeface="Tahoma"/>
              </a:rPr>
              <a:t>g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26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145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440" dirty="0">
                <a:solidFill>
                  <a:srgbClr val="FF904D"/>
                </a:solidFill>
                <a:latin typeface="Tahoma"/>
                <a:cs typeface="Tahoma"/>
              </a:rPr>
              <a:t>)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  <a:spcBef>
                <a:spcPts val="350"/>
              </a:spcBef>
            </a:pPr>
            <a:r>
              <a:rPr sz="4400" b="1" spc="-34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serves </a:t>
            </a:r>
            <a:r>
              <a:rPr sz="4400" b="1" spc="-110" dirty="0">
                <a:solidFill>
                  <a:srgbClr val="F7F7F7"/>
                </a:solidFill>
                <a:latin typeface="Tahoma"/>
                <a:cs typeface="Tahoma"/>
              </a:rPr>
              <a:t>as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an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indicator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signal's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smoothness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31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q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2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1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spc="-265" dirty="0">
                <a:solidFill>
                  <a:srgbClr val="F7F7F7"/>
                </a:solidFill>
                <a:latin typeface="Tahoma"/>
                <a:cs typeface="Tahoma"/>
              </a:rPr>
              <a:t>Ex: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voiced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speech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sounds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tend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have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lower ZCR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values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due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their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smoother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waveforms, </a:t>
            </a:r>
            <a:r>
              <a:rPr sz="4400" b="1" spc="-114" dirty="0">
                <a:solidFill>
                  <a:srgbClr val="F7F7F7"/>
                </a:solidFill>
                <a:latin typeface="Tahoma"/>
                <a:cs typeface="Tahoma"/>
              </a:rPr>
              <a:t>while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unvoiced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sounds </a:t>
            </a:r>
            <a:r>
              <a:rPr sz="4400" b="1" spc="-1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" dirty="0">
                <a:solidFill>
                  <a:srgbClr val="F7F7F7"/>
                </a:solidFill>
                <a:latin typeface="Tahoma"/>
                <a:cs typeface="Tahoma"/>
              </a:rPr>
              <a:t>or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noise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75" dirty="0">
                <a:solidFill>
                  <a:srgbClr val="F7F7F7"/>
                </a:solidFill>
                <a:latin typeface="Tahoma"/>
                <a:cs typeface="Tahoma"/>
              </a:rPr>
              <a:t>exhibit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higher</a:t>
            </a:r>
            <a:r>
              <a:rPr sz="4400" b="1" spc="-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ZCR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values</a:t>
            </a:r>
            <a:r>
              <a:rPr sz="4400" b="1" spc="1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due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400" b="1" spc="13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rapid 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fluctuations.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519046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9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6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1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0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0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0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4518305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6080405"/>
            <a:ext cx="200025" cy="200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4601" y="2569479"/>
            <a:ext cx="16761460" cy="6273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69"/>
              </a:spcBef>
            </a:pPr>
            <a:r>
              <a:rPr sz="4400" b="1" spc="-100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C1FF72"/>
                </a:solidFill>
                <a:latin typeface="Tahoma"/>
                <a:cs typeface="Tahoma"/>
              </a:rPr>
              <a:t>i</a:t>
            </a:r>
            <a:r>
              <a:rPr sz="4400" b="1" spc="-105" dirty="0">
                <a:solidFill>
                  <a:srgbClr val="C1FF72"/>
                </a:solidFill>
                <a:latin typeface="Tahoma"/>
                <a:cs typeface="Tahoma"/>
              </a:rPr>
              <a:t>m</a:t>
            </a:r>
            <a:r>
              <a:rPr sz="4400" b="1" spc="-40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C1FF72"/>
                </a:solidFill>
                <a:latin typeface="Tahoma"/>
                <a:cs typeface="Tahoma"/>
              </a:rPr>
              <a:t>D</a:t>
            </a:r>
            <a:r>
              <a:rPr sz="4400" b="1" spc="30" dirty="0">
                <a:solidFill>
                  <a:srgbClr val="C1FF72"/>
                </a:solidFill>
                <a:latin typeface="Tahoma"/>
                <a:cs typeface="Tahoma"/>
              </a:rPr>
              <a:t>o</a:t>
            </a:r>
            <a:r>
              <a:rPr sz="4400" b="1" spc="-105" dirty="0">
                <a:solidFill>
                  <a:srgbClr val="C1FF72"/>
                </a:solidFill>
                <a:latin typeface="Tahoma"/>
                <a:cs typeface="Tahoma"/>
              </a:rPr>
              <a:t>m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-60" dirty="0">
                <a:solidFill>
                  <a:srgbClr val="C1FF72"/>
                </a:solidFill>
                <a:latin typeface="Tahoma"/>
                <a:cs typeface="Tahoma"/>
              </a:rPr>
              <a:t>i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C1FF72"/>
                </a:solidFill>
                <a:latin typeface="Tahoma"/>
                <a:cs typeface="Tahoma"/>
              </a:rPr>
              <a:t>F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C1FF72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385" dirty="0">
                <a:solidFill>
                  <a:srgbClr val="C1FF72"/>
                </a:solidFill>
                <a:latin typeface="Tahoma"/>
                <a:cs typeface="Tahoma"/>
              </a:rPr>
              <a:t>:</a:t>
            </a:r>
            <a:endParaRPr sz="4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4400" b="1" spc="-26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400" b="1" spc="-90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50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315" dirty="0">
                <a:solidFill>
                  <a:srgbClr val="FF904D"/>
                </a:solidFill>
                <a:latin typeface="Tahoma"/>
                <a:cs typeface="Tahoma"/>
              </a:rPr>
              <a:t>g</a:t>
            </a:r>
            <a:r>
              <a:rPr sz="4400" b="1" spc="10" dirty="0">
                <a:solidFill>
                  <a:srgbClr val="FF904D"/>
                </a:solidFill>
                <a:latin typeface="Tahoma"/>
                <a:cs typeface="Tahoma"/>
              </a:rPr>
              <a:t>y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445" dirty="0">
                <a:solidFill>
                  <a:srgbClr val="FF904D"/>
                </a:solidFill>
                <a:latin typeface="Tahoma"/>
                <a:cs typeface="Tahoma"/>
              </a:rPr>
              <a:t>(</a:t>
            </a:r>
            <a:r>
              <a:rPr sz="4400" b="1" spc="-26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30" dirty="0">
                <a:solidFill>
                  <a:srgbClr val="FF904D"/>
                </a:solidFill>
                <a:latin typeface="Tahoma"/>
                <a:cs typeface="Tahoma"/>
              </a:rPr>
              <a:t>oo</a:t>
            </a:r>
            <a:r>
              <a:rPr sz="4400" b="1" spc="10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114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95" dirty="0">
                <a:solidFill>
                  <a:srgbClr val="FF904D"/>
                </a:solidFill>
                <a:latin typeface="Tahoma"/>
                <a:cs typeface="Tahoma"/>
              </a:rPr>
              <a:t>S</a:t>
            </a:r>
            <a:r>
              <a:rPr sz="4400" b="1" spc="65" dirty="0">
                <a:solidFill>
                  <a:srgbClr val="FF904D"/>
                </a:solidFill>
                <a:latin typeface="Tahoma"/>
                <a:cs typeface="Tahoma"/>
              </a:rPr>
              <a:t>q</a:t>
            </a:r>
            <a:r>
              <a:rPr sz="4400" b="1" spc="-85" dirty="0">
                <a:solidFill>
                  <a:srgbClr val="FF904D"/>
                </a:solidFill>
                <a:latin typeface="Tahoma"/>
                <a:cs typeface="Tahoma"/>
              </a:rPr>
              <a:t>u</a:t>
            </a:r>
            <a:r>
              <a:rPr sz="4400" b="1" spc="-145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50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400" b="1" spc="-45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400" b="1" spc="-315" dirty="0">
                <a:solidFill>
                  <a:srgbClr val="FF904D"/>
                </a:solidFill>
                <a:latin typeface="Tahoma"/>
                <a:cs typeface="Tahoma"/>
              </a:rPr>
              <a:t>g</a:t>
            </a:r>
            <a:r>
              <a:rPr sz="4400" b="1" spc="5" dirty="0">
                <a:solidFill>
                  <a:srgbClr val="FF904D"/>
                </a:solidFill>
                <a:latin typeface="Tahoma"/>
                <a:cs typeface="Tahoma"/>
              </a:rPr>
              <a:t>y</a:t>
            </a:r>
            <a:r>
              <a:rPr sz="4400" b="1" spc="-440" dirty="0">
                <a:solidFill>
                  <a:srgbClr val="FF904D"/>
                </a:solidFill>
                <a:latin typeface="Tahoma"/>
                <a:cs typeface="Tahoma"/>
              </a:rPr>
              <a:t>)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  <a:spcBef>
                <a:spcPts val="350"/>
              </a:spcBef>
            </a:pPr>
            <a:r>
              <a:rPr sz="4400" b="1" spc="-34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particularly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useful </a:t>
            </a: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for 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analyzing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loudness,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detecting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ee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31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155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7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31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q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2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ty</a:t>
            </a:r>
            <a:r>
              <a:rPr sz="4400" b="1" spc="-1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6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-9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-31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400" b="1" spc="1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su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2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31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455" dirty="0">
                <a:solidFill>
                  <a:srgbClr val="F7F7F7"/>
                </a:solidFill>
                <a:latin typeface="Tahoma"/>
                <a:cs typeface="Tahoma"/>
              </a:rPr>
              <a:t>w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r 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waveform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over 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time, </a:t>
            </a:r>
            <a:r>
              <a:rPr sz="4400" b="1" spc="-155" dirty="0">
                <a:solidFill>
                  <a:srgbClr val="F7F7F7"/>
                </a:solidFill>
                <a:latin typeface="Tahoma"/>
                <a:cs typeface="Tahoma"/>
              </a:rPr>
              <a:t>making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valuable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feature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various</a:t>
            </a:r>
            <a:r>
              <a:rPr sz="4400" b="1" spc="1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applications,</a:t>
            </a:r>
            <a:r>
              <a:rPr sz="4400" b="1" spc="12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including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speech </a:t>
            </a: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recognition</a:t>
            </a:r>
            <a:r>
              <a:rPr sz="4400" b="1" spc="-2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emotion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detection.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519046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9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6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1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0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0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0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4518305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6861455"/>
            <a:ext cx="200025" cy="200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4601" y="2569479"/>
            <a:ext cx="16761460" cy="6273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69"/>
              </a:spcBef>
            </a:pPr>
            <a:r>
              <a:rPr sz="4400" b="1" spc="-30" dirty="0">
                <a:solidFill>
                  <a:srgbClr val="C1FF72"/>
                </a:solidFill>
                <a:latin typeface="Tahoma"/>
                <a:cs typeface="Tahoma"/>
              </a:rPr>
              <a:t>P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C1FF72"/>
                </a:solidFill>
                <a:latin typeface="Tahoma"/>
                <a:cs typeface="Tahoma"/>
              </a:rPr>
              <a:t>c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60" dirty="0">
                <a:solidFill>
                  <a:srgbClr val="C1FF72"/>
                </a:solidFill>
                <a:latin typeface="Tahoma"/>
                <a:cs typeface="Tahoma"/>
              </a:rPr>
              <a:t>p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30" dirty="0">
                <a:solidFill>
                  <a:srgbClr val="C1FF72"/>
                </a:solidFill>
                <a:latin typeface="Tahoma"/>
                <a:cs typeface="Tahoma"/>
              </a:rPr>
              <a:t>l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C1FF72"/>
                </a:solidFill>
                <a:latin typeface="Tahoma"/>
                <a:cs typeface="Tahoma"/>
              </a:rPr>
              <a:t>F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C1FF72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385" dirty="0">
                <a:solidFill>
                  <a:srgbClr val="C1FF72"/>
                </a:solidFill>
                <a:latin typeface="Tahoma"/>
                <a:cs typeface="Tahoma"/>
              </a:rPr>
              <a:t>:</a:t>
            </a:r>
            <a:endParaRPr sz="4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4400" b="1" spc="-30" dirty="0">
                <a:solidFill>
                  <a:srgbClr val="FF904D"/>
                </a:solidFill>
                <a:latin typeface="Tahoma"/>
                <a:cs typeface="Tahoma"/>
              </a:rPr>
              <a:t>Chroma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80" dirty="0">
                <a:solidFill>
                  <a:srgbClr val="FF904D"/>
                </a:solidFill>
                <a:latin typeface="Tahoma"/>
                <a:cs typeface="Tahoma"/>
              </a:rPr>
              <a:t>STFT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100" dirty="0">
                <a:solidFill>
                  <a:srgbClr val="FF904D"/>
                </a:solidFill>
                <a:latin typeface="Tahoma"/>
                <a:cs typeface="Tahoma"/>
              </a:rPr>
              <a:t>(Short</a:t>
            </a:r>
            <a:r>
              <a:rPr sz="4400" b="1" spc="-250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F904D"/>
                </a:solidFill>
                <a:latin typeface="Tahoma"/>
                <a:cs typeface="Tahoma"/>
              </a:rPr>
              <a:t>term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40" dirty="0">
                <a:solidFill>
                  <a:srgbClr val="FF904D"/>
                </a:solidFill>
                <a:latin typeface="Tahoma"/>
                <a:cs typeface="Tahoma"/>
              </a:rPr>
              <a:t>Fourier</a:t>
            </a:r>
            <a:r>
              <a:rPr sz="4400" b="1" spc="-250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100" dirty="0">
                <a:solidFill>
                  <a:srgbClr val="FF904D"/>
                </a:solidFill>
                <a:latin typeface="Tahoma"/>
                <a:cs typeface="Tahoma"/>
              </a:rPr>
              <a:t>Transform)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  <a:spcBef>
                <a:spcPts val="350"/>
              </a:spcBef>
            </a:pP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Chroma</a:t>
            </a:r>
            <a:r>
              <a:rPr sz="44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features</a:t>
            </a:r>
            <a:r>
              <a:rPr sz="44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are</a:t>
            </a:r>
            <a:r>
              <a:rPr sz="44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based</a:t>
            </a:r>
            <a:r>
              <a:rPr sz="44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on</a:t>
            </a:r>
            <a:r>
              <a:rPr sz="44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4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idea</a:t>
            </a:r>
            <a:r>
              <a:rPr sz="44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that</a:t>
            </a:r>
            <a:r>
              <a:rPr sz="44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music</a:t>
            </a:r>
            <a:r>
              <a:rPr sz="44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70" dirty="0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sz="44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often </a:t>
            </a:r>
            <a:r>
              <a:rPr sz="4400" b="1" spc="-1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structured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around </a:t>
            </a:r>
            <a:r>
              <a:rPr sz="4400" b="1" spc="-420" dirty="0">
                <a:solidFill>
                  <a:srgbClr val="F7F7F7"/>
                </a:solidFill>
                <a:latin typeface="Tahoma"/>
                <a:cs typeface="Tahoma"/>
              </a:rPr>
              <a:t>12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distinct </a:t>
            </a:r>
            <a:r>
              <a:rPr sz="4400" b="1" spc="15" dirty="0">
                <a:solidFill>
                  <a:srgbClr val="F7F7F7"/>
                </a:solidFill>
                <a:latin typeface="Tahoma"/>
                <a:cs typeface="Tahoma"/>
              </a:rPr>
              <a:t>pitch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classes </a:t>
            </a:r>
            <a:r>
              <a:rPr sz="4400" b="1" spc="-130" dirty="0">
                <a:solidFill>
                  <a:srgbClr val="F7F7F7"/>
                </a:solidFill>
                <a:latin typeface="Tahoma"/>
                <a:cs typeface="Tahoma"/>
              </a:rPr>
              <a:t>(the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notes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445" dirty="0">
                <a:solidFill>
                  <a:srgbClr val="F7F7F7"/>
                </a:solidFill>
                <a:latin typeface="Tahoma"/>
                <a:cs typeface="Tahoma"/>
              </a:rPr>
              <a:t>)</a:t>
            </a:r>
            <a:r>
              <a:rPr sz="4400" b="1" spc="-1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spc="-135" dirty="0">
                <a:solidFill>
                  <a:srgbClr val="F7F7F7"/>
                </a:solidFill>
                <a:latin typeface="Tahoma"/>
                <a:cs typeface="Tahoma"/>
              </a:rPr>
              <a:t>Instead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representing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full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spectrum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frequencies,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chroma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features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0" dirty="0">
                <a:solidFill>
                  <a:srgbClr val="F7F7F7"/>
                </a:solidFill>
                <a:latin typeface="Tahoma"/>
                <a:cs typeface="Tahoma"/>
              </a:rPr>
              <a:t>aggregate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energy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into</a:t>
            </a:r>
            <a:r>
              <a:rPr sz="44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these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20" dirty="0">
                <a:solidFill>
                  <a:srgbClr val="F7F7F7"/>
                </a:solidFill>
                <a:latin typeface="Tahoma"/>
                <a:cs typeface="Tahoma"/>
              </a:rPr>
              <a:t>12</a:t>
            </a:r>
            <a:r>
              <a:rPr sz="4400" b="1" spc="-4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bins, </a:t>
            </a:r>
            <a:r>
              <a:rPr sz="4400" b="1" spc="-1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corresponding</a:t>
            </a:r>
            <a:r>
              <a:rPr sz="4400" b="1" spc="-2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each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15" dirty="0">
                <a:solidFill>
                  <a:srgbClr val="F7F7F7"/>
                </a:solidFill>
                <a:latin typeface="Tahoma"/>
                <a:cs typeface="Tahoma"/>
              </a:rPr>
              <a:t>pitch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class.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519046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9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6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1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0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0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0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4518305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6080405"/>
            <a:ext cx="200025" cy="20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8423555"/>
            <a:ext cx="200025" cy="200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4601" y="2569479"/>
            <a:ext cx="16761460" cy="70548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69"/>
              </a:spcBef>
            </a:pPr>
            <a:r>
              <a:rPr sz="4400" b="1" spc="-30" dirty="0">
                <a:solidFill>
                  <a:srgbClr val="C1FF72"/>
                </a:solidFill>
                <a:latin typeface="Tahoma"/>
                <a:cs typeface="Tahoma"/>
              </a:rPr>
              <a:t>P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C1FF72"/>
                </a:solidFill>
                <a:latin typeface="Tahoma"/>
                <a:cs typeface="Tahoma"/>
              </a:rPr>
              <a:t>c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60" dirty="0">
                <a:solidFill>
                  <a:srgbClr val="C1FF72"/>
                </a:solidFill>
                <a:latin typeface="Tahoma"/>
                <a:cs typeface="Tahoma"/>
              </a:rPr>
              <a:t>p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30" dirty="0">
                <a:solidFill>
                  <a:srgbClr val="C1FF72"/>
                </a:solidFill>
                <a:latin typeface="Tahoma"/>
                <a:cs typeface="Tahoma"/>
              </a:rPr>
              <a:t>l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C1FF72"/>
                </a:solidFill>
                <a:latin typeface="Tahoma"/>
                <a:cs typeface="Tahoma"/>
              </a:rPr>
              <a:t>F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C1FF72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385" dirty="0">
                <a:solidFill>
                  <a:srgbClr val="C1FF72"/>
                </a:solidFill>
                <a:latin typeface="Tahoma"/>
                <a:cs typeface="Tahoma"/>
              </a:rPr>
              <a:t>:</a:t>
            </a:r>
            <a:endParaRPr sz="4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4400" b="1" spc="95" dirty="0">
                <a:solidFill>
                  <a:srgbClr val="FF904D"/>
                </a:solidFill>
                <a:latin typeface="Tahoma"/>
                <a:cs typeface="Tahoma"/>
              </a:rPr>
              <a:t>MFCC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F904D"/>
                </a:solidFill>
                <a:latin typeface="Tahoma"/>
                <a:cs typeface="Tahoma"/>
              </a:rPr>
              <a:t>(Mel-Frequency</a:t>
            </a:r>
            <a:r>
              <a:rPr sz="4400" b="1" spc="-254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10" dirty="0">
                <a:solidFill>
                  <a:srgbClr val="FF904D"/>
                </a:solidFill>
                <a:latin typeface="Tahoma"/>
                <a:cs typeface="Tahoma"/>
              </a:rPr>
              <a:t>Cepstral</a:t>
            </a:r>
            <a:r>
              <a:rPr sz="4400" b="1" spc="-250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35" dirty="0">
                <a:solidFill>
                  <a:srgbClr val="FF904D"/>
                </a:solidFill>
                <a:latin typeface="Tahoma"/>
                <a:cs typeface="Tahoma"/>
              </a:rPr>
              <a:t>Coefficients)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  <a:spcBef>
                <a:spcPts val="350"/>
              </a:spcBef>
            </a:pPr>
            <a:r>
              <a:rPr sz="4400" b="1" spc="55" dirty="0">
                <a:solidFill>
                  <a:srgbClr val="F7F7F7"/>
                </a:solidFill>
                <a:latin typeface="Tahoma"/>
                <a:cs typeface="Tahoma"/>
              </a:rPr>
              <a:t>MFCCs 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capture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essential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characteristics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an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signal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by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mimicking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human</a:t>
            </a:r>
            <a:r>
              <a:rPr sz="4400" b="1" spc="-25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auditory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perception.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spc="4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set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coefficients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that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represent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short-term </a:t>
            </a:r>
            <a:r>
              <a:rPr sz="4400" b="1" spc="-90" dirty="0">
                <a:solidFill>
                  <a:srgbClr val="F7F7F7"/>
                </a:solidFill>
                <a:latin typeface="Tahoma"/>
                <a:cs typeface="Tahoma"/>
              </a:rPr>
              <a:t>power </a:t>
            </a:r>
            <a:r>
              <a:rPr sz="4400" b="1" spc="-1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spectrum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sound,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mapped</a:t>
            </a:r>
            <a:r>
              <a:rPr sz="44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1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scale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90" dirty="0">
                <a:solidFill>
                  <a:srgbClr val="F7F7F7"/>
                </a:solidFill>
                <a:latin typeface="Tahoma"/>
                <a:cs typeface="Tahoma"/>
              </a:rPr>
              <a:t>approximating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1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1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Used for </a:t>
            </a:r>
            <a:r>
              <a:rPr sz="4400" b="1" spc="-5" dirty="0">
                <a:solidFill>
                  <a:srgbClr val="F7F7F7"/>
                </a:solidFill>
                <a:latin typeface="Tahoma"/>
                <a:cs typeface="Tahoma"/>
              </a:rPr>
              <a:t>speech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recognition, </a:t>
            </a:r>
            <a:r>
              <a:rPr sz="4400" b="1" spc="-110" dirty="0">
                <a:solidFill>
                  <a:srgbClr val="F7F7F7"/>
                </a:solidFill>
                <a:latin typeface="Tahoma"/>
                <a:cs typeface="Tahoma"/>
              </a:rPr>
              <a:t>as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captures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timbral</a:t>
            </a:r>
            <a:r>
              <a:rPr sz="4400" b="1" spc="-2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information.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519046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9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6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1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0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0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10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4518305"/>
            <a:ext cx="200025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6080405"/>
            <a:ext cx="200025" cy="20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01" y="8423555"/>
            <a:ext cx="200025" cy="200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4601" y="2569479"/>
            <a:ext cx="16761460" cy="6273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69"/>
              </a:spcBef>
            </a:pPr>
            <a:r>
              <a:rPr sz="4400" b="1" spc="-30" dirty="0">
                <a:solidFill>
                  <a:srgbClr val="C1FF72"/>
                </a:solidFill>
                <a:latin typeface="Tahoma"/>
                <a:cs typeface="Tahoma"/>
              </a:rPr>
              <a:t>P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C1FF72"/>
                </a:solidFill>
                <a:latin typeface="Tahoma"/>
                <a:cs typeface="Tahoma"/>
              </a:rPr>
              <a:t>c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60" dirty="0">
                <a:solidFill>
                  <a:srgbClr val="C1FF72"/>
                </a:solidFill>
                <a:latin typeface="Tahoma"/>
                <a:cs typeface="Tahoma"/>
              </a:rPr>
              <a:t>p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30" dirty="0">
                <a:solidFill>
                  <a:srgbClr val="C1FF72"/>
                </a:solidFill>
                <a:latin typeface="Tahoma"/>
                <a:cs typeface="Tahoma"/>
              </a:rPr>
              <a:t>l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C1FF72"/>
                </a:solidFill>
                <a:latin typeface="Tahoma"/>
                <a:cs typeface="Tahoma"/>
              </a:rPr>
              <a:t>F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145" dirty="0">
                <a:solidFill>
                  <a:srgbClr val="C1FF72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C1FF72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C1FF72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C1FF72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C1FF72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C1FF72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C1FF72"/>
                </a:solidFill>
                <a:latin typeface="Tahoma"/>
                <a:cs typeface="Tahoma"/>
              </a:rPr>
              <a:t> </a:t>
            </a:r>
            <a:r>
              <a:rPr sz="4400" b="1" spc="-385" dirty="0">
                <a:solidFill>
                  <a:srgbClr val="C1FF72"/>
                </a:solidFill>
                <a:latin typeface="Tahoma"/>
                <a:cs typeface="Tahoma"/>
              </a:rPr>
              <a:t>:</a:t>
            </a:r>
            <a:endParaRPr sz="4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4400" b="1" spc="35" dirty="0">
                <a:solidFill>
                  <a:srgbClr val="FF904D"/>
                </a:solidFill>
                <a:latin typeface="Tahoma"/>
                <a:cs typeface="Tahoma"/>
              </a:rPr>
              <a:t>Mel</a:t>
            </a:r>
            <a:r>
              <a:rPr sz="4400" b="1" spc="-280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400" b="1" spc="-55" dirty="0">
                <a:solidFill>
                  <a:srgbClr val="FF904D"/>
                </a:solidFill>
                <a:latin typeface="Tahoma"/>
                <a:cs typeface="Tahoma"/>
              </a:rPr>
              <a:t>Spectorgram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  <a:spcBef>
                <a:spcPts val="350"/>
              </a:spcBef>
            </a:pPr>
            <a:r>
              <a:rPr sz="4400" b="1" spc="-34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400" b="1" spc="-3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transforms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audio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00" dirty="0">
                <a:solidFill>
                  <a:srgbClr val="F7F7F7"/>
                </a:solidFill>
                <a:latin typeface="Tahoma"/>
                <a:cs typeface="Tahoma"/>
              </a:rPr>
              <a:t>signals</a:t>
            </a:r>
            <a:r>
              <a:rPr sz="4400" b="1" spc="-9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into</a:t>
            </a:r>
            <a:r>
              <a:rPr sz="44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1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time-frequency </a:t>
            </a:r>
            <a:r>
              <a:rPr sz="44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representation.</a:t>
            </a:r>
            <a:endParaRPr sz="4400">
              <a:latin typeface="Tahoma"/>
              <a:cs typeface="Tahoma"/>
            </a:endParaRPr>
          </a:p>
          <a:p>
            <a:pPr marL="962025" marR="5080" algn="just">
              <a:lnSpc>
                <a:spcPts val="6150"/>
              </a:lnSpc>
            </a:pPr>
            <a:r>
              <a:rPr sz="4400" b="1" spc="4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set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dirty="0">
                <a:solidFill>
                  <a:srgbClr val="F7F7F7"/>
                </a:solidFill>
                <a:latin typeface="Tahoma"/>
                <a:cs typeface="Tahoma"/>
              </a:rPr>
              <a:t>coefficients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that </a:t>
            </a:r>
            <a:r>
              <a:rPr sz="4400" b="1" spc="-35" dirty="0">
                <a:solidFill>
                  <a:srgbClr val="F7F7F7"/>
                </a:solidFill>
                <a:latin typeface="Tahoma"/>
                <a:cs typeface="Tahoma"/>
              </a:rPr>
              <a:t>represent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short-term </a:t>
            </a:r>
            <a:r>
              <a:rPr sz="4400" b="1" spc="-90" dirty="0">
                <a:solidFill>
                  <a:srgbClr val="F7F7F7"/>
                </a:solidFill>
                <a:latin typeface="Tahoma"/>
                <a:cs typeface="Tahoma"/>
              </a:rPr>
              <a:t>power </a:t>
            </a:r>
            <a:r>
              <a:rPr sz="4400" b="1" spc="-1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spectrum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sound,</a:t>
            </a:r>
            <a:r>
              <a:rPr sz="4400" b="1" spc="-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5" dirty="0">
                <a:solidFill>
                  <a:srgbClr val="F7F7F7"/>
                </a:solidFill>
                <a:latin typeface="Tahoma"/>
                <a:cs typeface="Tahoma"/>
              </a:rPr>
              <a:t>mapped</a:t>
            </a:r>
            <a:r>
              <a:rPr sz="44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400" b="1" spc="-1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1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25" dirty="0">
                <a:solidFill>
                  <a:srgbClr val="F7F7F7"/>
                </a:solidFill>
                <a:latin typeface="Tahoma"/>
                <a:cs typeface="Tahoma"/>
              </a:rPr>
              <a:t>scale</a:t>
            </a:r>
            <a:r>
              <a:rPr sz="44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90" dirty="0">
                <a:solidFill>
                  <a:srgbClr val="F7F7F7"/>
                </a:solidFill>
                <a:latin typeface="Tahoma"/>
                <a:cs typeface="Tahoma"/>
              </a:rPr>
              <a:t>approximating 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6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1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1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  <a:p>
            <a:pPr marL="962025" algn="just">
              <a:lnSpc>
                <a:spcPct val="100000"/>
              </a:lnSpc>
              <a:spcBef>
                <a:spcPts val="520"/>
              </a:spcBef>
            </a:pPr>
            <a:r>
              <a:rPr sz="4400" b="1" spc="-69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114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6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8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-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4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50" dirty="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4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400" b="1" spc="-10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400" b="1" spc="-1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4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400" b="1" spc="-6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4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400" b="1" spc="-5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400" b="1" spc="-1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165381"/>
            <a:ext cx="13638530" cy="45783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11920"/>
              </a:lnSpc>
              <a:spcBef>
                <a:spcPts val="360"/>
              </a:spcBef>
            </a:pPr>
            <a:r>
              <a:rPr sz="10000" spc="-335" dirty="0">
                <a:solidFill>
                  <a:srgbClr val="F7F7F7"/>
                </a:solidFill>
                <a:latin typeface="Tahoma"/>
                <a:cs typeface="Tahoma"/>
              </a:rPr>
              <a:t>Implementing </a:t>
            </a:r>
            <a:r>
              <a:rPr sz="10000" spc="-3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10000" spc="-29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10000" spc="-204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10000" spc="-43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10000" spc="1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10000" spc="-7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10000" spc="-47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10000" spc="-204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10000" spc="-43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10000" spc="14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10000" spc="-6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10000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10000" spc="-43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10000" spc="16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10000" spc="49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10000" spc="-295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10000" spc="-22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10000" spc="-7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10000" spc="-22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10000" spc="-6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10000" spc="-3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10000" spc="-270" dirty="0">
                <a:solidFill>
                  <a:srgbClr val="F7F7F7"/>
                </a:solidFill>
                <a:latin typeface="Tahoma"/>
                <a:cs typeface="Tahoma"/>
              </a:rPr>
              <a:t>n  </a:t>
            </a:r>
            <a:r>
              <a:rPr sz="10000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10000" spc="-53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10000" spc="-18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10000" spc="-7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10000" spc="-3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10000" spc="-6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10000" spc="-81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10000" spc="16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10000" spc="1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10000" spc="16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10000" spc="-22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10000" spc="-204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10000" spc="14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endParaRPr sz="10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57008" y="8985884"/>
            <a:ext cx="502284" cy="502284"/>
            <a:chOff x="16757008" y="8985884"/>
            <a:chExt cx="502284" cy="5022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57008" y="8985884"/>
              <a:ext cx="502146" cy="502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7927" y="9124914"/>
              <a:ext cx="135289" cy="22408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659311" y="3356593"/>
            <a:ext cx="7246620" cy="1904364"/>
            <a:chOff x="9659311" y="3356593"/>
            <a:chExt cx="7246620" cy="1904364"/>
          </a:xfrm>
        </p:grpSpPr>
        <p:sp>
          <p:nvSpPr>
            <p:cNvPr id="6" name="object 6"/>
            <p:cNvSpPr/>
            <p:nvPr/>
          </p:nvSpPr>
          <p:spPr>
            <a:xfrm>
              <a:off x="9742704" y="3356593"/>
              <a:ext cx="7066915" cy="1809114"/>
            </a:xfrm>
            <a:custGeom>
              <a:avLst/>
              <a:gdLst/>
              <a:ahLst/>
              <a:cxnLst/>
              <a:rect l="l" t="t" r="r" b="b"/>
              <a:pathLst>
                <a:path w="7066915" h="1809114">
                  <a:moveTo>
                    <a:pt x="6687815" y="1808985"/>
                  </a:moveTo>
                  <a:lnTo>
                    <a:pt x="380984" y="1808985"/>
                  </a:lnTo>
                  <a:lnTo>
                    <a:pt x="333207" y="1806017"/>
                  </a:lnTo>
                  <a:lnTo>
                    <a:pt x="287187" y="1797349"/>
                  </a:lnTo>
                  <a:lnTo>
                    <a:pt x="243295" y="1783340"/>
                  </a:lnTo>
                  <a:lnTo>
                    <a:pt x="201889" y="1764345"/>
                  </a:lnTo>
                  <a:lnTo>
                    <a:pt x="163326" y="1740723"/>
                  </a:lnTo>
                  <a:lnTo>
                    <a:pt x="127962" y="1712830"/>
                  </a:lnTo>
                  <a:lnTo>
                    <a:pt x="96155" y="1681023"/>
                  </a:lnTo>
                  <a:lnTo>
                    <a:pt x="68262" y="1645659"/>
                  </a:lnTo>
                  <a:lnTo>
                    <a:pt x="44639" y="1607095"/>
                  </a:lnTo>
                  <a:lnTo>
                    <a:pt x="25645" y="1565689"/>
                  </a:lnTo>
                  <a:lnTo>
                    <a:pt x="11635" y="1521798"/>
                  </a:lnTo>
                  <a:lnTo>
                    <a:pt x="2968" y="1475777"/>
                  </a:lnTo>
                  <a:lnTo>
                    <a:pt x="0" y="1427990"/>
                  </a:lnTo>
                  <a:lnTo>
                    <a:pt x="0" y="380995"/>
                  </a:lnTo>
                  <a:lnTo>
                    <a:pt x="2968" y="333208"/>
                  </a:lnTo>
                  <a:lnTo>
                    <a:pt x="11635" y="287187"/>
                  </a:lnTo>
                  <a:lnTo>
                    <a:pt x="25645" y="243296"/>
                  </a:lnTo>
                  <a:lnTo>
                    <a:pt x="44639" y="201889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89" y="44640"/>
                  </a:lnTo>
                  <a:lnTo>
                    <a:pt x="243295" y="25645"/>
                  </a:lnTo>
                  <a:lnTo>
                    <a:pt x="287187" y="11636"/>
                  </a:lnTo>
                  <a:lnTo>
                    <a:pt x="333207" y="2968"/>
                  </a:lnTo>
                  <a:lnTo>
                    <a:pt x="380999" y="0"/>
                  </a:lnTo>
                  <a:lnTo>
                    <a:pt x="6687799" y="0"/>
                  </a:lnTo>
                  <a:lnTo>
                    <a:pt x="6735591" y="2968"/>
                  </a:lnTo>
                  <a:lnTo>
                    <a:pt x="6781611" y="11636"/>
                  </a:lnTo>
                  <a:lnTo>
                    <a:pt x="6825503" y="25645"/>
                  </a:lnTo>
                  <a:lnTo>
                    <a:pt x="6866909" y="44640"/>
                  </a:lnTo>
                  <a:lnTo>
                    <a:pt x="6905472" y="68262"/>
                  </a:lnTo>
                  <a:lnTo>
                    <a:pt x="6940836" y="96155"/>
                  </a:lnTo>
                  <a:lnTo>
                    <a:pt x="6972643" y="127962"/>
                  </a:lnTo>
                  <a:lnTo>
                    <a:pt x="7000537" y="163326"/>
                  </a:lnTo>
                  <a:lnTo>
                    <a:pt x="7024159" y="201889"/>
                  </a:lnTo>
                  <a:lnTo>
                    <a:pt x="7043154" y="243296"/>
                  </a:lnTo>
                  <a:lnTo>
                    <a:pt x="7057163" y="287187"/>
                  </a:lnTo>
                  <a:lnTo>
                    <a:pt x="7065831" y="333208"/>
                  </a:lnTo>
                  <a:lnTo>
                    <a:pt x="7066351" y="341576"/>
                  </a:lnTo>
                  <a:lnTo>
                    <a:pt x="7066351" y="1467409"/>
                  </a:lnTo>
                  <a:lnTo>
                    <a:pt x="7057163" y="1521798"/>
                  </a:lnTo>
                  <a:lnTo>
                    <a:pt x="7043154" y="1565689"/>
                  </a:lnTo>
                  <a:lnTo>
                    <a:pt x="7024159" y="1607095"/>
                  </a:lnTo>
                  <a:lnTo>
                    <a:pt x="7000537" y="1645659"/>
                  </a:lnTo>
                  <a:lnTo>
                    <a:pt x="6972643" y="1681023"/>
                  </a:lnTo>
                  <a:lnTo>
                    <a:pt x="6940836" y="1712830"/>
                  </a:lnTo>
                  <a:lnTo>
                    <a:pt x="6905472" y="1740723"/>
                  </a:lnTo>
                  <a:lnTo>
                    <a:pt x="6866909" y="1764345"/>
                  </a:lnTo>
                  <a:lnTo>
                    <a:pt x="6825503" y="1783340"/>
                  </a:lnTo>
                  <a:lnTo>
                    <a:pt x="6781611" y="1797349"/>
                  </a:lnTo>
                  <a:lnTo>
                    <a:pt x="6735591" y="1806017"/>
                  </a:lnTo>
                  <a:lnTo>
                    <a:pt x="6687815" y="1808985"/>
                  </a:lnTo>
                  <a:close/>
                </a:path>
              </a:pathLst>
            </a:custGeom>
            <a:solidFill>
              <a:srgbClr val="640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54561" y="3487946"/>
              <a:ext cx="7056120" cy="1677670"/>
            </a:xfrm>
            <a:custGeom>
              <a:avLst/>
              <a:gdLst/>
              <a:ahLst/>
              <a:cxnLst/>
              <a:rect l="l" t="t" r="r" b="b"/>
              <a:pathLst>
                <a:path w="7056119" h="1677670">
                  <a:moveTo>
                    <a:pt x="6963194" y="0"/>
                  </a:moveTo>
                  <a:lnTo>
                    <a:pt x="6988404" y="31960"/>
                  </a:lnTo>
                  <a:lnTo>
                    <a:pt x="7012024" y="70521"/>
                  </a:lnTo>
                  <a:lnTo>
                    <a:pt x="7031017" y="111924"/>
                  </a:lnTo>
                  <a:lnTo>
                    <a:pt x="7045026" y="155813"/>
                  </a:lnTo>
                  <a:lnTo>
                    <a:pt x="7053693" y="201830"/>
                  </a:lnTo>
                  <a:lnTo>
                    <a:pt x="7055692" y="234023"/>
                  </a:lnTo>
                </a:path>
                <a:path w="7056119" h="1677670">
                  <a:moveTo>
                    <a:pt x="7055692" y="1312125"/>
                  </a:moveTo>
                  <a:lnTo>
                    <a:pt x="7045026" y="1390335"/>
                  </a:lnTo>
                  <a:lnTo>
                    <a:pt x="7031017" y="1434224"/>
                  </a:lnTo>
                  <a:lnTo>
                    <a:pt x="7012024" y="1475627"/>
                  </a:lnTo>
                  <a:lnTo>
                    <a:pt x="6988404" y="1514188"/>
                  </a:lnTo>
                  <a:lnTo>
                    <a:pt x="6960512" y="1549549"/>
                  </a:lnTo>
                  <a:lnTo>
                    <a:pt x="6928707" y="1581354"/>
                  </a:lnTo>
                  <a:lnTo>
                    <a:pt x="6893346" y="1609245"/>
                  </a:lnTo>
                  <a:lnTo>
                    <a:pt x="6854785" y="1632866"/>
                  </a:lnTo>
                  <a:lnTo>
                    <a:pt x="6813382" y="1651859"/>
                  </a:lnTo>
                  <a:lnTo>
                    <a:pt x="6769494" y="1665867"/>
                  </a:lnTo>
                  <a:lnTo>
                    <a:pt x="6723476" y="1674534"/>
                  </a:lnTo>
                  <a:lnTo>
                    <a:pt x="6675688" y="1677503"/>
                  </a:lnTo>
                  <a:lnTo>
                    <a:pt x="369337" y="1677503"/>
                  </a:lnTo>
                  <a:lnTo>
                    <a:pt x="321549" y="1674534"/>
                  </a:lnTo>
                  <a:lnTo>
                    <a:pt x="275532" y="1665867"/>
                  </a:lnTo>
                  <a:lnTo>
                    <a:pt x="231643" y="1651859"/>
                  </a:lnTo>
                  <a:lnTo>
                    <a:pt x="190240" y="1632866"/>
                  </a:lnTo>
                  <a:lnTo>
                    <a:pt x="151679" y="1609245"/>
                  </a:lnTo>
                  <a:lnTo>
                    <a:pt x="116318" y="1581354"/>
                  </a:lnTo>
                  <a:lnTo>
                    <a:pt x="84513" y="1549549"/>
                  </a:lnTo>
                  <a:lnTo>
                    <a:pt x="56622" y="1514188"/>
                  </a:lnTo>
                  <a:lnTo>
                    <a:pt x="33001" y="1475627"/>
                  </a:lnTo>
                  <a:lnTo>
                    <a:pt x="14008" y="1434224"/>
                  </a:lnTo>
                  <a:lnTo>
                    <a:pt x="0" y="1390336"/>
                  </a:lnTo>
                </a:path>
              </a:pathLst>
            </a:custGeom>
            <a:ln w="19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576796"/>
            <a:ext cx="49263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30" dirty="0">
                <a:solidFill>
                  <a:srgbClr val="F7F7F7"/>
                </a:solidFill>
                <a:latin typeface="Tahoma"/>
                <a:cs typeface="Tahoma"/>
              </a:rPr>
              <a:t>TakeAways</a:t>
            </a:r>
            <a:endParaRPr sz="7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59311" y="5739783"/>
            <a:ext cx="7246620" cy="1904364"/>
            <a:chOff x="9659311" y="5739783"/>
            <a:chExt cx="7246620" cy="1904364"/>
          </a:xfrm>
        </p:grpSpPr>
        <p:sp>
          <p:nvSpPr>
            <p:cNvPr id="10" name="object 10"/>
            <p:cNvSpPr/>
            <p:nvPr/>
          </p:nvSpPr>
          <p:spPr>
            <a:xfrm>
              <a:off x="9742704" y="5739783"/>
              <a:ext cx="7066915" cy="1809114"/>
            </a:xfrm>
            <a:custGeom>
              <a:avLst/>
              <a:gdLst/>
              <a:ahLst/>
              <a:cxnLst/>
              <a:rect l="l" t="t" r="r" b="b"/>
              <a:pathLst>
                <a:path w="7066915" h="1809115">
                  <a:moveTo>
                    <a:pt x="6687800" y="1808985"/>
                  </a:moveTo>
                  <a:lnTo>
                    <a:pt x="380999" y="1808985"/>
                  </a:lnTo>
                  <a:lnTo>
                    <a:pt x="333207" y="1806016"/>
                  </a:lnTo>
                  <a:lnTo>
                    <a:pt x="287187" y="1797349"/>
                  </a:lnTo>
                  <a:lnTo>
                    <a:pt x="243295" y="1783339"/>
                  </a:lnTo>
                  <a:lnTo>
                    <a:pt x="201889" y="1764345"/>
                  </a:lnTo>
                  <a:lnTo>
                    <a:pt x="163326" y="1740722"/>
                  </a:lnTo>
                  <a:lnTo>
                    <a:pt x="127962" y="1712829"/>
                  </a:lnTo>
                  <a:lnTo>
                    <a:pt x="96155" y="1681022"/>
                  </a:lnTo>
                  <a:lnTo>
                    <a:pt x="68262" y="1645659"/>
                  </a:lnTo>
                  <a:lnTo>
                    <a:pt x="44639" y="1607095"/>
                  </a:lnTo>
                  <a:lnTo>
                    <a:pt x="25645" y="1565689"/>
                  </a:lnTo>
                  <a:lnTo>
                    <a:pt x="11635" y="1521797"/>
                  </a:lnTo>
                  <a:lnTo>
                    <a:pt x="2968" y="1475777"/>
                  </a:lnTo>
                  <a:lnTo>
                    <a:pt x="0" y="1427989"/>
                  </a:lnTo>
                  <a:lnTo>
                    <a:pt x="0" y="380995"/>
                  </a:lnTo>
                  <a:lnTo>
                    <a:pt x="2968" y="333208"/>
                  </a:lnTo>
                  <a:lnTo>
                    <a:pt x="11635" y="287187"/>
                  </a:lnTo>
                  <a:lnTo>
                    <a:pt x="25645" y="243295"/>
                  </a:lnTo>
                  <a:lnTo>
                    <a:pt x="44639" y="201889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89" y="44640"/>
                  </a:lnTo>
                  <a:lnTo>
                    <a:pt x="243295" y="25645"/>
                  </a:lnTo>
                  <a:lnTo>
                    <a:pt x="287187" y="11636"/>
                  </a:lnTo>
                  <a:lnTo>
                    <a:pt x="333207" y="2968"/>
                  </a:lnTo>
                  <a:lnTo>
                    <a:pt x="380999" y="0"/>
                  </a:lnTo>
                  <a:lnTo>
                    <a:pt x="6687799" y="0"/>
                  </a:lnTo>
                  <a:lnTo>
                    <a:pt x="6735591" y="2968"/>
                  </a:lnTo>
                  <a:lnTo>
                    <a:pt x="6781611" y="11636"/>
                  </a:lnTo>
                  <a:lnTo>
                    <a:pt x="6825503" y="25645"/>
                  </a:lnTo>
                  <a:lnTo>
                    <a:pt x="6866909" y="44640"/>
                  </a:lnTo>
                  <a:lnTo>
                    <a:pt x="6905472" y="68262"/>
                  </a:lnTo>
                  <a:lnTo>
                    <a:pt x="6940836" y="96155"/>
                  </a:lnTo>
                  <a:lnTo>
                    <a:pt x="6972643" y="127962"/>
                  </a:lnTo>
                  <a:lnTo>
                    <a:pt x="7000537" y="163326"/>
                  </a:lnTo>
                  <a:lnTo>
                    <a:pt x="7024159" y="201889"/>
                  </a:lnTo>
                  <a:lnTo>
                    <a:pt x="7043154" y="243295"/>
                  </a:lnTo>
                  <a:lnTo>
                    <a:pt x="7057163" y="287187"/>
                  </a:lnTo>
                  <a:lnTo>
                    <a:pt x="7065831" y="333208"/>
                  </a:lnTo>
                  <a:lnTo>
                    <a:pt x="7066351" y="341576"/>
                  </a:lnTo>
                  <a:lnTo>
                    <a:pt x="7066351" y="1467409"/>
                  </a:lnTo>
                  <a:lnTo>
                    <a:pt x="7057163" y="1521797"/>
                  </a:lnTo>
                  <a:lnTo>
                    <a:pt x="7043154" y="1565689"/>
                  </a:lnTo>
                  <a:lnTo>
                    <a:pt x="7024159" y="1607095"/>
                  </a:lnTo>
                  <a:lnTo>
                    <a:pt x="7000537" y="1645659"/>
                  </a:lnTo>
                  <a:lnTo>
                    <a:pt x="6972643" y="1681022"/>
                  </a:lnTo>
                  <a:lnTo>
                    <a:pt x="6940836" y="1712829"/>
                  </a:lnTo>
                  <a:lnTo>
                    <a:pt x="6905472" y="1740722"/>
                  </a:lnTo>
                  <a:lnTo>
                    <a:pt x="6866909" y="1764345"/>
                  </a:lnTo>
                  <a:lnTo>
                    <a:pt x="6825503" y="1783339"/>
                  </a:lnTo>
                  <a:lnTo>
                    <a:pt x="6781611" y="1797349"/>
                  </a:lnTo>
                  <a:lnTo>
                    <a:pt x="6735591" y="1806016"/>
                  </a:lnTo>
                  <a:lnTo>
                    <a:pt x="6687800" y="1808985"/>
                  </a:lnTo>
                  <a:close/>
                </a:path>
              </a:pathLst>
            </a:custGeom>
            <a:solidFill>
              <a:srgbClr val="0C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54561" y="5867736"/>
              <a:ext cx="7056120" cy="1681480"/>
            </a:xfrm>
            <a:custGeom>
              <a:avLst/>
              <a:gdLst/>
              <a:ahLst/>
              <a:cxnLst/>
              <a:rect l="l" t="t" r="r" b="b"/>
              <a:pathLst>
                <a:path w="7056119" h="1681479">
                  <a:moveTo>
                    <a:pt x="6960512" y="0"/>
                  </a:moveTo>
                  <a:lnTo>
                    <a:pt x="6988403" y="35360"/>
                  </a:lnTo>
                  <a:lnTo>
                    <a:pt x="7012024" y="73921"/>
                  </a:lnTo>
                  <a:lnTo>
                    <a:pt x="7031017" y="115324"/>
                  </a:lnTo>
                  <a:lnTo>
                    <a:pt x="7045026" y="159213"/>
                  </a:lnTo>
                  <a:lnTo>
                    <a:pt x="7053693" y="205230"/>
                  </a:lnTo>
                  <a:lnTo>
                    <a:pt x="7055692" y="237423"/>
                  </a:lnTo>
                </a:path>
                <a:path w="7056119" h="1681479">
                  <a:moveTo>
                    <a:pt x="7055692" y="1315525"/>
                  </a:moveTo>
                  <a:lnTo>
                    <a:pt x="7045026" y="1393735"/>
                  </a:lnTo>
                  <a:lnTo>
                    <a:pt x="7031017" y="1437624"/>
                  </a:lnTo>
                  <a:lnTo>
                    <a:pt x="7012024" y="1479027"/>
                  </a:lnTo>
                  <a:lnTo>
                    <a:pt x="6988403" y="1517588"/>
                  </a:lnTo>
                  <a:lnTo>
                    <a:pt x="6960512" y="1552949"/>
                  </a:lnTo>
                  <a:lnTo>
                    <a:pt x="6928707" y="1584754"/>
                  </a:lnTo>
                  <a:lnTo>
                    <a:pt x="6893346" y="1612645"/>
                  </a:lnTo>
                  <a:lnTo>
                    <a:pt x="6854785" y="1636266"/>
                  </a:lnTo>
                  <a:lnTo>
                    <a:pt x="6813382" y="1655259"/>
                  </a:lnTo>
                  <a:lnTo>
                    <a:pt x="6769494" y="1669267"/>
                  </a:lnTo>
                  <a:lnTo>
                    <a:pt x="6723476" y="1677934"/>
                  </a:lnTo>
                  <a:lnTo>
                    <a:pt x="6675688" y="1680902"/>
                  </a:lnTo>
                  <a:lnTo>
                    <a:pt x="369337" y="1680902"/>
                  </a:lnTo>
                  <a:lnTo>
                    <a:pt x="321549" y="1677934"/>
                  </a:lnTo>
                  <a:lnTo>
                    <a:pt x="275531" y="1669267"/>
                  </a:lnTo>
                  <a:lnTo>
                    <a:pt x="231643" y="1655259"/>
                  </a:lnTo>
                  <a:lnTo>
                    <a:pt x="190240" y="1636266"/>
                  </a:lnTo>
                  <a:lnTo>
                    <a:pt x="151679" y="1612645"/>
                  </a:lnTo>
                  <a:lnTo>
                    <a:pt x="116318" y="1584754"/>
                  </a:lnTo>
                  <a:lnTo>
                    <a:pt x="84513" y="1552949"/>
                  </a:lnTo>
                  <a:lnTo>
                    <a:pt x="56622" y="1517588"/>
                  </a:lnTo>
                  <a:lnTo>
                    <a:pt x="33001" y="1479027"/>
                  </a:lnTo>
                  <a:lnTo>
                    <a:pt x="14008" y="1437624"/>
                  </a:lnTo>
                </a:path>
                <a:path w="7056119" h="1681479">
                  <a:moveTo>
                    <a:pt x="6317" y="1413528"/>
                  </a:moveTo>
                  <a:lnTo>
                    <a:pt x="0" y="1393736"/>
                  </a:lnTo>
                </a:path>
              </a:pathLst>
            </a:custGeom>
            <a:ln w="19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50418" y="3521686"/>
            <a:ext cx="6653530" cy="381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19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d 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preprocessing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350">
              <a:latin typeface="Tahoma"/>
              <a:cs typeface="Tahoma"/>
            </a:endParaRPr>
          </a:p>
          <a:p>
            <a:pPr marL="603885" marR="596265" algn="ctr">
              <a:lnSpc>
                <a:spcPct val="115599"/>
              </a:lnSpc>
            </a:pP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19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n 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6639" y="3356593"/>
            <a:ext cx="7254875" cy="1904364"/>
            <a:chOff x="936639" y="3356593"/>
            <a:chExt cx="7254875" cy="1904364"/>
          </a:xfrm>
        </p:grpSpPr>
        <p:sp>
          <p:nvSpPr>
            <p:cNvPr id="14" name="object 14"/>
            <p:cNvSpPr/>
            <p:nvPr/>
          </p:nvSpPr>
          <p:spPr>
            <a:xfrm>
              <a:off x="1028699" y="3356593"/>
              <a:ext cx="7066915" cy="1809114"/>
            </a:xfrm>
            <a:custGeom>
              <a:avLst/>
              <a:gdLst/>
              <a:ahLst/>
              <a:cxnLst/>
              <a:rect l="l" t="t" r="r" b="b"/>
              <a:pathLst>
                <a:path w="7066915" h="1809114">
                  <a:moveTo>
                    <a:pt x="6687815" y="1808985"/>
                  </a:moveTo>
                  <a:lnTo>
                    <a:pt x="380984" y="1808985"/>
                  </a:lnTo>
                  <a:lnTo>
                    <a:pt x="333208" y="1806017"/>
                  </a:lnTo>
                  <a:lnTo>
                    <a:pt x="287187" y="1797349"/>
                  </a:lnTo>
                  <a:lnTo>
                    <a:pt x="243296" y="1783340"/>
                  </a:lnTo>
                  <a:lnTo>
                    <a:pt x="201889" y="1764345"/>
                  </a:lnTo>
                  <a:lnTo>
                    <a:pt x="163326" y="1740723"/>
                  </a:lnTo>
                  <a:lnTo>
                    <a:pt x="127962" y="1712830"/>
                  </a:lnTo>
                  <a:lnTo>
                    <a:pt x="96155" y="1681023"/>
                  </a:lnTo>
                  <a:lnTo>
                    <a:pt x="68262" y="1645659"/>
                  </a:lnTo>
                  <a:lnTo>
                    <a:pt x="44640" y="1607095"/>
                  </a:lnTo>
                  <a:lnTo>
                    <a:pt x="25645" y="1565689"/>
                  </a:lnTo>
                  <a:lnTo>
                    <a:pt x="11636" y="1521798"/>
                  </a:lnTo>
                  <a:lnTo>
                    <a:pt x="2968" y="1475777"/>
                  </a:lnTo>
                  <a:lnTo>
                    <a:pt x="0" y="1427987"/>
                  </a:lnTo>
                  <a:lnTo>
                    <a:pt x="0" y="380998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89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89" y="44640"/>
                  </a:lnTo>
                  <a:lnTo>
                    <a:pt x="243296" y="25645"/>
                  </a:lnTo>
                  <a:lnTo>
                    <a:pt x="287187" y="11636"/>
                  </a:lnTo>
                  <a:lnTo>
                    <a:pt x="333208" y="2968"/>
                  </a:lnTo>
                  <a:lnTo>
                    <a:pt x="380999" y="0"/>
                  </a:lnTo>
                  <a:lnTo>
                    <a:pt x="6687800" y="0"/>
                  </a:lnTo>
                  <a:lnTo>
                    <a:pt x="6735591" y="2968"/>
                  </a:lnTo>
                  <a:lnTo>
                    <a:pt x="6781612" y="11636"/>
                  </a:lnTo>
                  <a:lnTo>
                    <a:pt x="6825503" y="25645"/>
                  </a:lnTo>
                  <a:lnTo>
                    <a:pt x="6866909" y="44640"/>
                  </a:lnTo>
                  <a:lnTo>
                    <a:pt x="6905473" y="68262"/>
                  </a:lnTo>
                  <a:lnTo>
                    <a:pt x="6940837" y="96155"/>
                  </a:lnTo>
                  <a:lnTo>
                    <a:pt x="6972644" y="127962"/>
                  </a:lnTo>
                  <a:lnTo>
                    <a:pt x="7000537" y="163326"/>
                  </a:lnTo>
                  <a:lnTo>
                    <a:pt x="7024159" y="201889"/>
                  </a:lnTo>
                  <a:lnTo>
                    <a:pt x="7043154" y="243296"/>
                  </a:lnTo>
                  <a:lnTo>
                    <a:pt x="7057163" y="287187"/>
                  </a:lnTo>
                  <a:lnTo>
                    <a:pt x="7065831" y="333208"/>
                  </a:lnTo>
                  <a:lnTo>
                    <a:pt x="7066351" y="341573"/>
                  </a:lnTo>
                  <a:lnTo>
                    <a:pt x="7066351" y="1467412"/>
                  </a:lnTo>
                  <a:lnTo>
                    <a:pt x="7057163" y="1521798"/>
                  </a:lnTo>
                  <a:lnTo>
                    <a:pt x="7043154" y="1565689"/>
                  </a:lnTo>
                  <a:lnTo>
                    <a:pt x="7024159" y="1607095"/>
                  </a:lnTo>
                  <a:lnTo>
                    <a:pt x="7000537" y="1645659"/>
                  </a:lnTo>
                  <a:lnTo>
                    <a:pt x="6972644" y="1681023"/>
                  </a:lnTo>
                  <a:lnTo>
                    <a:pt x="6940837" y="1712830"/>
                  </a:lnTo>
                  <a:lnTo>
                    <a:pt x="6905473" y="1740723"/>
                  </a:lnTo>
                  <a:lnTo>
                    <a:pt x="6866909" y="1764345"/>
                  </a:lnTo>
                  <a:lnTo>
                    <a:pt x="6825503" y="1783340"/>
                  </a:lnTo>
                  <a:lnTo>
                    <a:pt x="6781612" y="1797349"/>
                  </a:lnTo>
                  <a:lnTo>
                    <a:pt x="6735591" y="1806017"/>
                  </a:lnTo>
                  <a:lnTo>
                    <a:pt x="6687815" y="1808985"/>
                  </a:lnTo>
                  <a:close/>
                </a:path>
              </a:pathLst>
            </a:custGeom>
            <a:solidFill>
              <a:srgbClr val="0C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889" y="3484547"/>
              <a:ext cx="7064375" cy="1681480"/>
            </a:xfrm>
            <a:custGeom>
              <a:avLst/>
              <a:gdLst/>
              <a:ahLst/>
              <a:cxnLst/>
              <a:rect l="l" t="t" r="r" b="b"/>
              <a:pathLst>
                <a:path w="7064375" h="1681479">
                  <a:moveTo>
                    <a:pt x="6969180" y="0"/>
                  </a:moveTo>
                  <a:lnTo>
                    <a:pt x="6997071" y="35360"/>
                  </a:lnTo>
                  <a:lnTo>
                    <a:pt x="7020691" y="73921"/>
                  </a:lnTo>
                  <a:lnTo>
                    <a:pt x="7039684" y="115324"/>
                  </a:lnTo>
                  <a:lnTo>
                    <a:pt x="7053693" y="159213"/>
                  </a:lnTo>
                  <a:lnTo>
                    <a:pt x="7062360" y="205230"/>
                  </a:lnTo>
                  <a:lnTo>
                    <a:pt x="7064359" y="237415"/>
                  </a:lnTo>
                </a:path>
                <a:path w="7064375" h="1681479">
                  <a:moveTo>
                    <a:pt x="7064359" y="1315533"/>
                  </a:moveTo>
                  <a:lnTo>
                    <a:pt x="7053693" y="1393735"/>
                  </a:lnTo>
                  <a:lnTo>
                    <a:pt x="7039684" y="1437624"/>
                  </a:lnTo>
                  <a:lnTo>
                    <a:pt x="7020691" y="1479027"/>
                  </a:lnTo>
                  <a:lnTo>
                    <a:pt x="6997071" y="1517588"/>
                  </a:lnTo>
                  <a:lnTo>
                    <a:pt x="6969179" y="1552949"/>
                  </a:lnTo>
                  <a:lnTo>
                    <a:pt x="6937374" y="1584754"/>
                  </a:lnTo>
                  <a:lnTo>
                    <a:pt x="6902013" y="1612645"/>
                  </a:lnTo>
                  <a:lnTo>
                    <a:pt x="6863452" y="1636266"/>
                  </a:lnTo>
                  <a:lnTo>
                    <a:pt x="6822049" y="1655259"/>
                  </a:lnTo>
                  <a:lnTo>
                    <a:pt x="6778161" y="1669267"/>
                  </a:lnTo>
                  <a:lnTo>
                    <a:pt x="6732143" y="1677934"/>
                  </a:lnTo>
                  <a:lnTo>
                    <a:pt x="6684355" y="1680902"/>
                  </a:lnTo>
                  <a:lnTo>
                    <a:pt x="378004" y="1680902"/>
                  </a:lnTo>
                  <a:lnTo>
                    <a:pt x="330216" y="1677934"/>
                  </a:lnTo>
                  <a:lnTo>
                    <a:pt x="284199" y="1669267"/>
                  </a:lnTo>
                  <a:lnTo>
                    <a:pt x="240310" y="1655259"/>
                  </a:lnTo>
                  <a:lnTo>
                    <a:pt x="198907" y="1636266"/>
                  </a:lnTo>
                  <a:lnTo>
                    <a:pt x="160346" y="1612645"/>
                  </a:lnTo>
                  <a:lnTo>
                    <a:pt x="124985" y="1584754"/>
                  </a:lnTo>
                  <a:lnTo>
                    <a:pt x="93180" y="1552949"/>
                  </a:lnTo>
                  <a:lnTo>
                    <a:pt x="65289" y="1517588"/>
                  </a:lnTo>
                  <a:lnTo>
                    <a:pt x="41668" y="1479027"/>
                  </a:lnTo>
                  <a:lnTo>
                    <a:pt x="22675" y="1437624"/>
                  </a:lnTo>
                  <a:lnTo>
                    <a:pt x="8666" y="1393735"/>
                  </a:lnTo>
                  <a:lnTo>
                    <a:pt x="0" y="1347718"/>
                  </a:lnTo>
                </a:path>
              </a:pathLst>
            </a:custGeom>
            <a:ln w="19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36639" y="5739783"/>
            <a:ext cx="7254875" cy="1904364"/>
            <a:chOff x="936639" y="5739783"/>
            <a:chExt cx="7254875" cy="1904364"/>
          </a:xfrm>
        </p:grpSpPr>
        <p:sp>
          <p:nvSpPr>
            <p:cNvPr id="17" name="object 17"/>
            <p:cNvSpPr/>
            <p:nvPr/>
          </p:nvSpPr>
          <p:spPr>
            <a:xfrm>
              <a:off x="1028699" y="5739783"/>
              <a:ext cx="7066915" cy="1809114"/>
            </a:xfrm>
            <a:custGeom>
              <a:avLst/>
              <a:gdLst/>
              <a:ahLst/>
              <a:cxnLst/>
              <a:rect l="l" t="t" r="r" b="b"/>
              <a:pathLst>
                <a:path w="7066915" h="1809115">
                  <a:moveTo>
                    <a:pt x="6687800" y="1808985"/>
                  </a:moveTo>
                  <a:lnTo>
                    <a:pt x="380999" y="1808985"/>
                  </a:lnTo>
                  <a:lnTo>
                    <a:pt x="333208" y="1806016"/>
                  </a:lnTo>
                  <a:lnTo>
                    <a:pt x="287187" y="1797349"/>
                  </a:lnTo>
                  <a:lnTo>
                    <a:pt x="243296" y="1783339"/>
                  </a:lnTo>
                  <a:lnTo>
                    <a:pt x="201889" y="1764345"/>
                  </a:lnTo>
                  <a:lnTo>
                    <a:pt x="163326" y="1740722"/>
                  </a:lnTo>
                  <a:lnTo>
                    <a:pt x="127962" y="1712829"/>
                  </a:lnTo>
                  <a:lnTo>
                    <a:pt x="96155" y="1681022"/>
                  </a:lnTo>
                  <a:lnTo>
                    <a:pt x="68262" y="1645659"/>
                  </a:lnTo>
                  <a:lnTo>
                    <a:pt x="44640" y="1607095"/>
                  </a:lnTo>
                  <a:lnTo>
                    <a:pt x="25645" y="1565689"/>
                  </a:lnTo>
                  <a:lnTo>
                    <a:pt x="11636" y="1521797"/>
                  </a:lnTo>
                  <a:lnTo>
                    <a:pt x="2968" y="1475777"/>
                  </a:lnTo>
                  <a:lnTo>
                    <a:pt x="0" y="1427986"/>
                  </a:lnTo>
                  <a:lnTo>
                    <a:pt x="0" y="380998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5"/>
                  </a:lnTo>
                  <a:lnTo>
                    <a:pt x="44640" y="201889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89" y="44640"/>
                  </a:lnTo>
                  <a:lnTo>
                    <a:pt x="243296" y="25645"/>
                  </a:lnTo>
                  <a:lnTo>
                    <a:pt x="287187" y="11636"/>
                  </a:lnTo>
                  <a:lnTo>
                    <a:pt x="333208" y="2968"/>
                  </a:lnTo>
                  <a:lnTo>
                    <a:pt x="380999" y="0"/>
                  </a:lnTo>
                  <a:lnTo>
                    <a:pt x="6687800" y="0"/>
                  </a:lnTo>
                  <a:lnTo>
                    <a:pt x="6735591" y="2968"/>
                  </a:lnTo>
                  <a:lnTo>
                    <a:pt x="6781612" y="11636"/>
                  </a:lnTo>
                  <a:lnTo>
                    <a:pt x="6825503" y="25645"/>
                  </a:lnTo>
                  <a:lnTo>
                    <a:pt x="6866909" y="44640"/>
                  </a:lnTo>
                  <a:lnTo>
                    <a:pt x="6905473" y="68262"/>
                  </a:lnTo>
                  <a:lnTo>
                    <a:pt x="6940837" y="96155"/>
                  </a:lnTo>
                  <a:lnTo>
                    <a:pt x="6972644" y="127962"/>
                  </a:lnTo>
                  <a:lnTo>
                    <a:pt x="7000537" y="163326"/>
                  </a:lnTo>
                  <a:lnTo>
                    <a:pt x="7024159" y="201889"/>
                  </a:lnTo>
                  <a:lnTo>
                    <a:pt x="7043154" y="243295"/>
                  </a:lnTo>
                  <a:lnTo>
                    <a:pt x="7057163" y="287187"/>
                  </a:lnTo>
                  <a:lnTo>
                    <a:pt x="7065831" y="333208"/>
                  </a:lnTo>
                  <a:lnTo>
                    <a:pt x="7066351" y="341573"/>
                  </a:lnTo>
                  <a:lnTo>
                    <a:pt x="7066351" y="1467412"/>
                  </a:lnTo>
                  <a:lnTo>
                    <a:pt x="7057163" y="1521797"/>
                  </a:lnTo>
                  <a:lnTo>
                    <a:pt x="7043154" y="1565689"/>
                  </a:lnTo>
                  <a:lnTo>
                    <a:pt x="7024159" y="1607095"/>
                  </a:lnTo>
                  <a:lnTo>
                    <a:pt x="7000537" y="1645659"/>
                  </a:lnTo>
                  <a:lnTo>
                    <a:pt x="6972644" y="1681022"/>
                  </a:lnTo>
                  <a:lnTo>
                    <a:pt x="6940837" y="1712829"/>
                  </a:lnTo>
                  <a:lnTo>
                    <a:pt x="6905473" y="1740722"/>
                  </a:lnTo>
                  <a:lnTo>
                    <a:pt x="6866909" y="1764345"/>
                  </a:lnTo>
                  <a:lnTo>
                    <a:pt x="6825503" y="1783339"/>
                  </a:lnTo>
                  <a:lnTo>
                    <a:pt x="6781612" y="1797349"/>
                  </a:lnTo>
                  <a:lnTo>
                    <a:pt x="6735591" y="1806016"/>
                  </a:lnTo>
                  <a:lnTo>
                    <a:pt x="6687800" y="1808985"/>
                  </a:lnTo>
                  <a:close/>
                </a:path>
              </a:pathLst>
            </a:custGeom>
            <a:solidFill>
              <a:srgbClr val="640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1889" y="5867736"/>
              <a:ext cx="7064375" cy="1681480"/>
            </a:xfrm>
            <a:custGeom>
              <a:avLst/>
              <a:gdLst/>
              <a:ahLst/>
              <a:cxnLst/>
              <a:rect l="l" t="t" r="r" b="b"/>
              <a:pathLst>
                <a:path w="7064375" h="1681479">
                  <a:moveTo>
                    <a:pt x="6969179" y="0"/>
                  </a:moveTo>
                  <a:lnTo>
                    <a:pt x="6997071" y="35361"/>
                  </a:lnTo>
                  <a:lnTo>
                    <a:pt x="7020691" y="73921"/>
                  </a:lnTo>
                  <a:lnTo>
                    <a:pt x="7039684" y="115325"/>
                  </a:lnTo>
                  <a:lnTo>
                    <a:pt x="7053693" y="159213"/>
                  </a:lnTo>
                  <a:lnTo>
                    <a:pt x="7062360" y="205230"/>
                  </a:lnTo>
                  <a:lnTo>
                    <a:pt x="7064359" y="237416"/>
                  </a:lnTo>
                </a:path>
                <a:path w="7064375" h="1681479">
                  <a:moveTo>
                    <a:pt x="7064359" y="1315533"/>
                  </a:moveTo>
                  <a:lnTo>
                    <a:pt x="7053693" y="1393735"/>
                  </a:lnTo>
                  <a:lnTo>
                    <a:pt x="7039684" y="1437624"/>
                  </a:lnTo>
                  <a:lnTo>
                    <a:pt x="7020691" y="1479027"/>
                  </a:lnTo>
                  <a:lnTo>
                    <a:pt x="6997071" y="1517588"/>
                  </a:lnTo>
                  <a:lnTo>
                    <a:pt x="6969179" y="1552949"/>
                  </a:lnTo>
                  <a:lnTo>
                    <a:pt x="6937374" y="1584754"/>
                  </a:lnTo>
                  <a:lnTo>
                    <a:pt x="6902013" y="1612645"/>
                  </a:lnTo>
                  <a:lnTo>
                    <a:pt x="6863452" y="1636266"/>
                  </a:lnTo>
                  <a:lnTo>
                    <a:pt x="6822049" y="1655259"/>
                  </a:lnTo>
                  <a:lnTo>
                    <a:pt x="6778161" y="1669267"/>
                  </a:lnTo>
                  <a:lnTo>
                    <a:pt x="6732143" y="1677934"/>
                  </a:lnTo>
                  <a:lnTo>
                    <a:pt x="6684355" y="1680903"/>
                  </a:lnTo>
                  <a:lnTo>
                    <a:pt x="378004" y="1680903"/>
                  </a:lnTo>
                  <a:lnTo>
                    <a:pt x="330216" y="1677934"/>
                  </a:lnTo>
                  <a:lnTo>
                    <a:pt x="284199" y="1669267"/>
                  </a:lnTo>
                  <a:lnTo>
                    <a:pt x="240310" y="1655259"/>
                  </a:lnTo>
                  <a:lnTo>
                    <a:pt x="198907" y="1636266"/>
                  </a:lnTo>
                  <a:lnTo>
                    <a:pt x="160346" y="1612645"/>
                  </a:lnTo>
                  <a:lnTo>
                    <a:pt x="124985" y="1584754"/>
                  </a:lnTo>
                  <a:lnTo>
                    <a:pt x="93180" y="1552949"/>
                  </a:lnTo>
                  <a:lnTo>
                    <a:pt x="65289" y="1517588"/>
                  </a:lnTo>
                  <a:lnTo>
                    <a:pt x="41668" y="1479027"/>
                  </a:lnTo>
                  <a:lnTo>
                    <a:pt x="22675" y="1437624"/>
                  </a:lnTo>
                  <a:lnTo>
                    <a:pt x="8666" y="1393735"/>
                  </a:lnTo>
                  <a:lnTo>
                    <a:pt x="0" y="1347718"/>
                  </a:lnTo>
                </a:path>
              </a:pathLst>
            </a:custGeom>
            <a:ln w="19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0888" y="3521686"/>
            <a:ext cx="6024880" cy="381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" marR="452120" algn="ctr">
              <a:lnSpc>
                <a:spcPct val="115599"/>
              </a:lnSpc>
              <a:spcBef>
                <a:spcPts val="100"/>
              </a:spcBef>
            </a:pP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o 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datasets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350">
              <a:latin typeface="Tahoma"/>
              <a:cs typeface="Tahoma"/>
            </a:endParaRPr>
          </a:p>
          <a:p>
            <a:pPr marL="12065" marR="5080" algn="ctr">
              <a:lnSpc>
                <a:spcPct val="115599"/>
              </a:lnSpc>
            </a:pPr>
            <a:r>
              <a:rPr sz="4000" b="1" spc="-29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4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17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17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7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g 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13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8143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894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71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60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4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12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292318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03773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6447435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8102" y="2583454"/>
            <a:ext cx="15041880" cy="636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Speech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Emotion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Recognition,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abbreviated </a:t>
            </a:r>
            <a:r>
              <a:rPr sz="4000" b="1" spc="-105" dirty="0">
                <a:solidFill>
                  <a:srgbClr val="F7F7F7"/>
                </a:solidFill>
                <a:latin typeface="Tahoma"/>
                <a:cs typeface="Tahoma"/>
              </a:rPr>
              <a:t>as 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SER,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act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attempting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recognize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human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emotion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affective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states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from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speech.</a:t>
            </a: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</a:pP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This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 is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capitalizing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on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fact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that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7F7F7"/>
                </a:solidFill>
                <a:latin typeface="Tahoma"/>
                <a:cs typeface="Tahoma"/>
              </a:rPr>
              <a:t>voice</a:t>
            </a:r>
            <a:r>
              <a:rPr sz="4000" b="1" spc="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often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reflects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underlying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emotion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through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tone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pitch.</a:t>
            </a: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</a:pP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Speech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Emotion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Recognition</a:t>
            </a:r>
            <a:r>
              <a:rPr sz="4000" b="1" spc="106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(SER)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branch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computational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linguistics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signal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processing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that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focuses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on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identifying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classifying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emotions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7F7F7"/>
                </a:solidFill>
                <a:latin typeface="Tahoma"/>
                <a:cs typeface="Tahoma"/>
              </a:rPr>
              <a:t>conveyed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k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'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070006"/>
            <a:ext cx="8143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894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b="1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b="1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b="1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b="1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b="1" spc="-71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b="1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b="1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b="1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b="1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b="1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b="1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b="1" spc="-60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7000" b="1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b="1" spc="-74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b="1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b="1" spc="-12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2923185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8102" y="2583454"/>
            <a:ext cx="1504188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4000" b="1" spc="-515" dirty="0">
                <a:solidFill>
                  <a:srgbClr val="F7F7F7"/>
                </a:solidFill>
                <a:latin typeface="Verdana"/>
                <a:cs typeface="Verdana"/>
              </a:rPr>
              <a:t>It</a:t>
            </a:r>
            <a:r>
              <a:rPr sz="4000" b="1" spc="-4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40" dirty="0">
                <a:solidFill>
                  <a:srgbClr val="F7F7F7"/>
                </a:solidFill>
                <a:latin typeface="Verdana"/>
                <a:cs typeface="Verdana"/>
              </a:rPr>
              <a:t>leverages</a:t>
            </a:r>
            <a:r>
              <a:rPr sz="4000" b="1" spc="-3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70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4000" b="1" spc="-4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90" dirty="0">
                <a:solidFill>
                  <a:srgbClr val="F7F7F7"/>
                </a:solidFill>
                <a:latin typeface="Verdana"/>
                <a:cs typeface="Verdana"/>
              </a:rPr>
              <a:t>idea</a:t>
            </a:r>
            <a:r>
              <a:rPr sz="4000" b="1" spc="-3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60" dirty="0">
                <a:solidFill>
                  <a:srgbClr val="F7F7F7"/>
                </a:solidFill>
                <a:latin typeface="Verdana"/>
                <a:cs typeface="Verdana"/>
              </a:rPr>
              <a:t>that</a:t>
            </a:r>
            <a:r>
              <a:rPr sz="4000" b="1" spc="-4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05" dirty="0">
                <a:solidFill>
                  <a:srgbClr val="F7F7F7"/>
                </a:solidFill>
                <a:latin typeface="Verdana"/>
                <a:cs typeface="Verdana"/>
              </a:rPr>
              <a:t>emotions</a:t>
            </a:r>
            <a:r>
              <a:rPr sz="4000" b="1" spc="-3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54" dirty="0">
                <a:solidFill>
                  <a:srgbClr val="F7F7F7"/>
                </a:solidFill>
                <a:latin typeface="Verdana"/>
                <a:cs typeface="Verdana"/>
              </a:rPr>
              <a:t>influence</a:t>
            </a:r>
            <a:r>
              <a:rPr sz="4000" b="1" spc="-4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70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4000" b="1" spc="-3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80" dirty="0">
                <a:solidFill>
                  <a:srgbClr val="F7F7F7"/>
                </a:solidFill>
                <a:latin typeface="Verdana"/>
                <a:cs typeface="Verdana"/>
              </a:rPr>
              <a:t>tone,</a:t>
            </a:r>
            <a:r>
              <a:rPr sz="4000" b="1" spc="-4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35" dirty="0">
                <a:solidFill>
                  <a:srgbClr val="F7F7F7"/>
                </a:solidFill>
                <a:latin typeface="Verdana"/>
                <a:cs typeface="Verdana"/>
              </a:rPr>
              <a:t>pitch, </a:t>
            </a:r>
            <a:r>
              <a:rPr sz="4000" b="1" spc="-13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4000" b="1" spc="-3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25" dirty="0">
                <a:solidFill>
                  <a:srgbClr val="F7F7F7"/>
                </a:solidFill>
                <a:latin typeface="Verdana"/>
                <a:cs typeface="Verdana"/>
              </a:rPr>
              <a:t>rhythm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195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4000" b="1" spc="-1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95" dirty="0">
                <a:solidFill>
                  <a:srgbClr val="F7F7F7"/>
                </a:solidFill>
                <a:latin typeface="Verdana"/>
                <a:cs typeface="Verdana"/>
              </a:rPr>
              <a:t>speech,</a:t>
            </a:r>
            <a:r>
              <a:rPr sz="4000" b="1" spc="-2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50" dirty="0">
                <a:solidFill>
                  <a:srgbClr val="F7F7F7"/>
                </a:solidFill>
                <a:latin typeface="Verdana"/>
                <a:cs typeface="Verdana"/>
              </a:rPr>
              <a:t>allowing</a:t>
            </a:r>
            <a:r>
              <a:rPr sz="4000" b="1" spc="-3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95" dirty="0">
                <a:solidFill>
                  <a:srgbClr val="F7F7F7"/>
                </a:solidFill>
                <a:latin typeface="Verdana"/>
                <a:cs typeface="Verdana"/>
              </a:rPr>
              <a:t>computers</a:t>
            </a:r>
            <a:r>
              <a:rPr sz="4000" b="1" spc="-2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0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4000" b="1" spc="-1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60" dirty="0">
                <a:solidFill>
                  <a:srgbClr val="F7F7F7"/>
                </a:solidFill>
                <a:latin typeface="Verdana"/>
                <a:cs typeface="Verdana"/>
              </a:rPr>
              <a:t>infer</a:t>
            </a:r>
            <a:r>
              <a:rPr sz="4000" b="1" spc="-25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270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4000" b="1" spc="-26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9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4000" b="1" spc="-22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4000" b="1" spc="-409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b="1" spc="-530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4000" b="1" spc="-30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'</a:t>
            </a:r>
            <a:r>
              <a:rPr sz="4000" b="1" spc="-39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4000" b="1" spc="-4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4000" b="1" spc="-51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4000" b="1" spc="-25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4000" b="1" spc="-15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4000" b="1" spc="-21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4000" b="1" spc="-25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4000" b="1" spc="-33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4000" b="1" spc="-409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b="1" spc="-13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4000" b="1" spc="-4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b="1" spc="-39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4000" b="1" spc="-15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4000" b="1" spc="-409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b="1" spc="-15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4000" b="1" spc="-3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4000" b="1" spc="-34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835088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56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7000" spc="6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0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4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12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3436627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4846327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6256027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2392046"/>
            <a:ext cx="15905480" cy="49593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b="1" spc="85" dirty="0">
                <a:solidFill>
                  <a:srgbClr val="FF904D"/>
                </a:solidFill>
                <a:latin typeface="Tahoma"/>
                <a:cs typeface="Tahoma"/>
              </a:rPr>
              <a:t>H</a:t>
            </a: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u</a:t>
            </a:r>
            <a:r>
              <a:rPr sz="4000" b="1" spc="-95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000" b="1" spc="-130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2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000" b="1" spc="-95" dirty="0">
                <a:solidFill>
                  <a:srgbClr val="FF904D"/>
                </a:solidFill>
                <a:latin typeface="Tahoma"/>
                <a:cs typeface="Tahoma"/>
              </a:rPr>
              <a:t>m</a:t>
            </a:r>
            <a:r>
              <a:rPr sz="4000" b="1" spc="55" dirty="0">
                <a:solidFill>
                  <a:srgbClr val="FF904D"/>
                </a:solidFill>
                <a:latin typeface="Tahoma"/>
                <a:cs typeface="Tahoma"/>
              </a:rPr>
              <a:t>p</a:t>
            </a: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u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625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sz="4000" b="1" spc="-130" dirty="0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sz="4000" b="1" spc="105" dirty="0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n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  <a:tabLst>
                <a:tab pos="3723640" algn="l"/>
                <a:tab pos="4805680" algn="l"/>
                <a:tab pos="7590155" algn="l"/>
                <a:tab pos="10763250" algn="l"/>
                <a:tab pos="11530330" algn="l"/>
                <a:tab pos="13413105" algn="l"/>
              </a:tabLst>
            </a:pP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nh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8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ll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ir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s  </a:t>
            </a:r>
            <a:r>
              <a:rPr sz="4000" b="1" spc="-400" dirty="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3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355" dirty="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iri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oo</a:t>
            </a:r>
            <a:r>
              <a:rPr sz="4000" b="1" spc="-28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3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0" dirty="0">
                <a:solidFill>
                  <a:srgbClr val="F7F7F7"/>
                </a:solidFill>
                <a:latin typeface="Tahoma"/>
                <a:cs typeface="Tahoma"/>
              </a:rPr>
              <a:t>)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  <a:tabLst>
                <a:tab pos="4181475" algn="l"/>
                <a:tab pos="7211059" algn="l"/>
                <a:tab pos="8038465" algn="l"/>
                <a:tab pos="9237345" algn="l"/>
                <a:tab pos="11617325" algn="l"/>
                <a:tab pos="13006069" algn="l"/>
              </a:tabLst>
            </a:pP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ll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3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6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	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355" dirty="0">
                <a:solidFill>
                  <a:srgbClr val="F7F7F7"/>
                </a:solidFill>
                <a:latin typeface="Tahoma"/>
                <a:cs typeface="Tahoma"/>
              </a:rPr>
              <a:t>x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ri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35" dirty="0">
                <a:solidFill>
                  <a:srgbClr val="F7F7F7"/>
                </a:solidFill>
                <a:latin typeface="Tahoma"/>
                <a:cs typeface="Tahoma"/>
              </a:rPr>
              <a:t>, 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retention,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satisfaction.</a:t>
            </a:r>
            <a:endParaRPr sz="4000">
              <a:latin typeface="Tahoma"/>
              <a:cs typeface="Tahoma"/>
            </a:endParaRPr>
          </a:p>
          <a:p>
            <a:pPr marL="875665" marR="5080">
              <a:lnSpc>
                <a:spcPct val="115599"/>
              </a:lnSpc>
            </a:pPr>
            <a:r>
              <a:rPr sz="4000" b="1" spc="-114" dirty="0">
                <a:solidFill>
                  <a:srgbClr val="F7F7F7"/>
                </a:solidFill>
                <a:latin typeface="Tahoma"/>
                <a:cs typeface="Tahoma"/>
              </a:rPr>
              <a:t>Example:</a:t>
            </a:r>
            <a:r>
              <a:rPr sz="4000" b="1" spc="5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5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virtual</a:t>
            </a:r>
            <a:r>
              <a:rPr sz="4000" b="1" spc="5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assistant</a:t>
            </a:r>
            <a:r>
              <a:rPr sz="4000" b="1" spc="5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detecting</a:t>
            </a:r>
            <a:r>
              <a:rPr sz="4000" b="1" spc="5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user</a:t>
            </a:r>
            <a:r>
              <a:rPr sz="4000" b="1" spc="5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frustration</a:t>
            </a:r>
            <a:r>
              <a:rPr sz="4000" b="1" spc="5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can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offer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help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proactively.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835088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56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7000" spc="6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7000" spc="-70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2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19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74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8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12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116" y="3274530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0266" y="2229948"/>
            <a:ext cx="954976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5665" marR="5080" indent="-863600">
              <a:lnSpc>
                <a:spcPct val="115599"/>
              </a:lnSpc>
              <a:spcBef>
                <a:spcPts val="100"/>
              </a:spcBef>
              <a:tabLst>
                <a:tab pos="3814445" algn="l"/>
                <a:tab pos="6431915" algn="l"/>
                <a:tab pos="8962390" algn="l"/>
              </a:tabLst>
            </a:pPr>
            <a:r>
              <a:rPr sz="4000" b="1" spc="-25" dirty="0">
                <a:solidFill>
                  <a:srgbClr val="FF904D"/>
                </a:solidFill>
                <a:latin typeface="Tahoma"/>
                <a:cs typeface="Tahoma"/>
              </a:rPr>
              <a:t>Customer</a:t>
            </a:r>
            <a:r>
              <a:rPr sz="4000" b="1" spc="-23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F904D"/>
                </a:solidFill>
                <a:latin typeface="Tahoma"/>
                <a:cs typeface="Tahoma"/>
              </a:rPr>
              <a:t>Experience</a:t>
            </a:r>
            <a:r>
              <a:rPr sz="4000" b="1" spc="-23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F904D"/>
                </a:solidFill>
                <a:latin typeface="Tahoma"/>
                <a:cs typeface="Tahoma"/>
              </a:rPr>
              <a:t>and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15" dirty="0">
                <a:solidFill>
                  <a:srgbClr val="FF904D"/>
                </a:solidFill>
                <a:latin typeface="Tahoma"/>
                <a:cs typeface="Tahoma"/>
              </a:rPr>
              <a:t>Call</a:t>
            </a:r>
            <a:r>
              <a:rPr sz="4000" b="1" spc="-23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F904D"/>
                </a:solidFill>
                <a:latin typeface="Tahoma"/>
                <a:cs typeface="Tahoma"/>
              </a:rPr>
              <a:t>Centers </a:t>
            </a:r>
            <a:r>
              <a:rPr sz="4000" b="1" spc="-115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Real-time	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emotion	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analysis	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8601" y="3030087"/>
            <a:ext cx="6699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8935" algn="l"/>
                <a:tab pos="5408930" algn="l"/>
              </a:tabLst>
            </a:pP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customer	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support	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calls.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116" y="5389080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116" y="7503630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116" y="8913330"/>
            <a:ext cx="180975" cy="1809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5665" marR="5080">
              <a:lnSpc>
                <a:spcPct val="115599"/>
              </a:lnSpc>
              <a:spcBef>
                <a:spcPts val="100"/>
              </a:spcBef>
              <a:tabLst>
                <a:tab pos="3847465" algn="l"/>
                <a:tab pos="6210935" algn="l"/>
                <a:tab pos="6999605" algn="l"/>
                <a:tab pos="10106660" algn="l"/>
                <a:tab pos="12981940" algn="l"/>
                <a:tab pos="13769340" algn="l"/>
                <a:tab pos="16101694" algn="l"/>
              </a:tabLst>
            </a:pPr>
            <a:r>
              <a:rPr spc="-625" dirty="0"/>
              <a:t>I</a:t>
            </a:r>
            <a:r>
              <a:rPr spc="55" dirty="0"/>
              <a:t>d</a:t>
            </a:r>
            <a:r>
              <a:rPr spc="-40" dirty="0"/>
              <a:t>e</a:t>
            </a:r>
            <a:r>
              <a:rPr spc="-45" dirty="0"/>
              <a:t>n</a:t>
            </a:r>
            <a:r>
              <a:rPr spc="5" dirty="0"/>
              <a:t>t</a:t>
            </a:r>
            <a:r>
              <a:rPr spc="-50" dirty="0"/>
              <a:t>i</a:t>
            </a:r>
            <a:r>
              <a:rPr spc="20" dirty="0"/>
              <a:t>f</a:t>
            </a:r>
            <a:r>
              <a:rPr dirty="0"/>
              <a:t>y</a:t>
            </a:r>
            <a:r>
              <a:rPr spc="-50" dirty="0"/>
              <a:t>i</a:t>
            </a:r>
            <a:r>
              <a:rPr spc="-45" dirty="0"/>
              <a:t>n</a:t>
            </a:r>
            <a:r>
              <a:rPr spc="-280" dirty="0"/>
              <a:t>g</a:t>
            </a:r>
            <a:r>
              <a:rPr dirty="0"/>
              <a:t>	</a:t>
            </a:r>
            <a:r>
              <a:rPr spc="-80" dirty="0"/>
              <a:t>s</a:t>
            </a:r>
            <a:r>
              <a:rPr spc="5" dirty="0"/>
              <a:t>t</a:t>
            </a:r>
            <a:r>
              <a:rPr spc="-50" dirty="0"/>
              <a:t>r</a:t>
            </a:r>
            <a:r>
              <a:rPr spc="-40" dirty="0"/>
              <a:t>e</a:t>
            </a:r>
            <a:r>
              <a:rPr spc="-80" dirty="0"/>
              <a:t>ss</a:t>
            </a:r>
            <a:r>
              <a:rPr spc="-40" dirty="0"/>
              <a:t>e</a:t>
            </a:r>
            <a:r>
              <a:rPr spc="60" dirty="0"/>
              <a:t>d</a:t>
            </a:r>
            <a:r>
              <a:rPr dirty="0"/>
              <a:t>	</a:t>
            </a:r>
            <a:r>
              <a:rPr spc="30" dirty="0"/>
              <a:t>o</a:t>
            </a:r>
            <a:r>
              <a:rPr spc="-45" dirty="0"/>
              <a:t>r</a:t>
            </a:r>
            <a:r>
              <a:rPr dirty="0"/>
              <a:t>	</a:t>
            </a:r>
            <a:r>
              <a:rPr spc="55" dirty="0"/>
              <a:t>d</a:t>
            </a:r>
            <a:r>
              <a:rPr spc="-50" dirty="0"/>
              <a:t>i</a:t>
            </a:r>
            <a:r>
              <a:rPr spc="-80" dirty="0"/>
              <a:t>ss</a:t>
            </a:r>
            <a:r>
              <a:rPr spc="-130" dirty="0"/>
              <a:t>a</a:t>
            </a:r>
            <a:r>
              <a:rPr spc="5" dirty="0"/>
              <a:t>t</a:t>
            </a:r>
            <a:r>
              <a:rPr spc="-50" dirty="0"/>
              <a:t>i</a:t>
            </a:r>
            <a:r>
              <a:rPr spc="-80" dirty="0"/>
              <a:t>s</a:t>
            </a:r>
            <a:r>
              <a:rPr spc="20" dirty="0"/>
              <a:t>f</a:t>
            </a:r>
            <a:r>
              <a:rPr spc="-50" dirty="0"/>
              <a:t>i</a:t>
            </a:r>
            <a:r>
              <a:rPr spc="-40" dirty="0"/>
              <a:t>e</a:t>
            </a:r>
            <a:r>
              <a:rPr spc="60" dirty="0"/>
              <a:t>d</a:t>
            </a:r>
            <a:r>
              <a:rPr dirty="0"/>
              <a:t>	</a:t>
            </a:r>
            <a:r>
              <a:rPr spc="105" dirty="0"/>
              <a:t>c</a:t>
            </a:r>
            <a:r>
              <a:rPr spc="-75" dirty="0"/>
              <a:t>u</a:t>
            </a:r>
            <a:r>
              <a:rPr spc="-80" dirty="0"/>
              <a:t>s</a:t>
            </a:r>
            <a:r>
              <a:rPr spc="5" dirty="0"/>
              <a:t>t</a:t>
            </a:r>
            <a:r>
              <a:rPr spc="30" dirty="0"/>
              <a:t>o</a:t>
            </a:r>
            <a:r>
              <a:rPr spc="-95" dirty="0"/>
              <a:t>m</a:t>
            </a:r>
            <a:r>
              <a:rPr spc="-40" dirty="0"/>
              <a:t>e</a:t>
            </a:r>
            <a:r>
              <a:rPr spc="-50" dirty="0"/>
              <a:t>r</a:t>
            </a:r>
            <a:r>
              <a:rPr spc="-75" dirty="0"/>
              <a:t>s</a:t>
            </a:r>
            <a:r>
              <a:rPr dirty="0"/>
              <a:t>	</a:t>
            </a:r>
            <a:r>
              <a:rPr spc="5" dirty="0"/>
              <a:t>t</a:t>
            </a:r>
            <a:r>
              <a:rPr spc="35" dirty="0"/>
              <a:t>o</a:t>
            </a:r>
            <a:r>
              <a:rPr dirty="0"/>
              <a:t>	</a:t>
            </a:r>
            <a:r>
              <a:rPr spc="-40" dirty="0"/>
              <a:t>e</a:t>
            </a:r>
            <a:r>
              <a:rPr spc="-80" dirty="0"/>
              <a:t>s</a:t>
            </a:r>
            <a:r>
              <a:rPr spc="105" dirty="0"/>
              <a:t>c</a:t>
            </a:r>
            <a:r>
              <a:rPr spc="-130" dirty="0"/>
              <a:t>a</a:t>
            </a:r>
            <a:r>
              <a:rPr spc="30" dirty="0"/>
              <a:t>l</a:t>
            </a:r>
            <a:r>
              <a:rPr spc="-130" dirty="0"/>
              <a:t>a</a:t>
            </a:r>
            <a:r>
              <a:rPr spc="5" dirty="0"/>
              <a:t>t</a:t>
            </a:r>
            <a:r>
              <a:rPr spc="-35" dirty="0"/>
              <a:t>e</a:t>
            </a:r>
            <a:r>
              <a:rPr dirty="0"/>
              <a:t>	</a:t>
            </a:r>
            <a:r>
              <a:rPr spc="30" dirty="0"/>
              <a:t>o</a:t>
            </a:r>
            <a:r>
              <a:rPr spc="-40" dirty="0"/>
              <a:t>r  </a:t>
            </a:r>
            <a:r>
              <a:rPr spc="-10" dirty="0"/>
              <a:t>redirect</a:t>
            </a:r>
            <a:r>
              <a:rPr spc="-235" dirty="0"/>
              <a:t> </a:t>
            </a:r>
            <a:r>
              <a:rPr spc="-35" dirty="0"/>
              <a:t>calls.</a:t>
            </a:r>
          </a:p>
          <a:p>
            <a:pPr marL="875665" marR="5080">
              <a:lnSpc>
                <a:spcPct val="115599"/>
              </a:lnSpc>
              <a:tabLst>
                <a:tab pos="2237105" algn="l"/>
                <a:tab pos="3990975" algn="l"/>
                <a:tab pos="7096759" algn="l"/>
                <a:tab pos="9568180" algn="l"/>
                <a:tab pos="11752580" algn="l"/>
                <a:tab pos="13895069" algn="l"/>
                <a:tab pos="15231110" algn="l"/>
              </a:tabLst>
            </a:pPr>
            <a:r>
              <a:rPr spc="-90" dirty="0"/>
              <a:t>S</a:t>
            </a:r>
            <a:r>
              <a:rPr spc="-15" dirty="0"/>
              <a:t>E</a:t>
            </a:r>
            <a:r>
              <a:rPr spc="-235" dirty="0"/>
              <a:t>R</a:t>
            </a:r>
            <a:r>
              <a:rPr dirty="0"/>
              <a:t>	</a:t>
            </a:r>
            <a:r>
              <a:rPr spc="-45" dirty="0"/>
              <a:t>h</a:t>
            </a:r>
            <a:r>
              <a:rPr spc="-40" dirty="0"/>
              <a:t>e</a:t>
            </a:r>
            <a:r>
              <a:rPr spc="30" dirty="0"/>
              <a:t>l</a:t>
            </a:r>
            <a:r>
              <a:rPr spc="55" dirty="0"/>
              <a:t>p</a:t>
            </a:r>
            <a:r>
              <a:rPr spc="-75" dirty="0"/>
              <a:t>s</a:t>
            </a:r>
            <a:r>
              <a:rPr dirty="0"/>
              <a:t>	</a:t>
            </a:r>
            <a:r>
              <a:rPr spc="105" dirty="0"/>
              <a:t>c</a:t>
            </a:r>
            <a:r>
              <a:rPr spc="30" dirty="0"/>
              <a:t>o</a:t>
            </a:r>
            <a:r>
              <a:rPr spc="-95" dirty="0"/>
              <a:t>m</a:t>
            </a:r>
            <a:r>
              <a:rPr spc="55" dirty="0"/>
              <a:t>p</a:t>
            </a:r>
            <a:r>
              <a:rPr spc="-130" dirty="0"/>
              <a:t>a</a:t>
            </a:r>
            <a:r>
              <a:rPr spc="-45" dirty="0"/>
              <a:t>n</a:t>
            </a:r>
            <a:r>
              <a:rPr spc="-50" dirty="0"/>
              <a:t>i</a:t>
            </a:r>
            <a:r>
              <a:rPr spc="-40" dirty="0"/>
              <a:t>e</a:t>
            </a:r>
            <a:r>
              <a:rPr spc="-75" dirty="0"/>
              <a:t>s</a:t>
            </a:r>
            <a:r>
              <a:rPr dirty="0"/>
              <a:t>	</a:t>
            </a:r>
            <a:r>
              <a:rPr spc="-50" dirty="0"/>
              <a:t>i</a:t>
            </a:r>
            <a:r>
              <a:rPr spc="-95" dirty="0"/>
              <a:t>m</a:t>
            </a:r>
            <a:r>
              <a:rPr spc="55" dirty="0"/>
              <a:t>p</a:t>
            </a:r>
            <a:r>
              <a:rPr spc="-50" dirty="0"/>
              <a:t>r</a:t>
            </a:r>
            <a:r>
              <a:rPr spc="30" dirty="0"/>
              <a:t>o</a:t>
            </a:r>
            <a:r>
              <a:rPr spc="-5" dirty="0"/>
              <a:t>v</a:t>
            </a:r>
            <a:r>
              <a:rPr spc="-35" dirty="0"/>
              <a:t>e</a:t>
            </a:r>
            <a:r>
              <a:rPr dirty="0"/>
              <a:t>	</a:t>
            </a:r>
            <a:r>
              <a:rPr spc="-80" dirty="0"/>
              <a:t>s</a:t>
            </a:r>
            <a:r>
              <a:rPr spc="-40" dirty="0"/>
              <a:t>e</a:t>
            </a:r>
            <a:r>
              <a:rPr spc="-50" dirty="0"/>
              <a:t>r</a:t>
            </a:r>
            <a:r>
              <a:rPr spc="-5" dirty="0"/>
              <a:t>v</a:t>
            </a:r>
            <a:r>
              <a:rPr spc="-50" dirty="0"/>
              <a:t>i</a:t>
            </a:r>
            <a:r>
              <a:rPr spc="105" dirty="0"/>
              <a:t>c</a:t>
            </a:r>
            <a:r>
              <a:rPr spc="-35" dirty="0"/>
              <a:t>e</a:t>
            </a:r>
            <a:r>
              <a:rPr dirty="0"/>
              <a:t>	</a:t>
            </a:r>
            <a:r>
              <a:rPr spc="55" dirty="0"/>
              <a:t>q</a:t>
            </a:r>
            <a:r>
              <a:rPr spc="-75" dirty="0"/>
              <a:t>u</a:t>
            </a:r>
            <a:r>
              <a:rPr spc="-130" dirty="0"/>
              <a:t>a</a:t>
            </a:r>
            <a:r>
              <a:rPr spc="30" dirty="0"/>
              <a:t>l</a:t>
            </a:r>
            <a:r>
              <a:rPr spc="-50" dirty="0"/>
              <a:t>i</a:t>
            </a:r>
            <a:r>
              <a:rPr spc="5" dirty="0"/>
              <a:t>ty</a:t>
            </a:r>
            <a:r>
              <a:rPr dirty="0"/>
              <a:t>	</a:t>
            </a:r>
            <a:r>
              <a:rPr spc="-130" dirty="0"/>
              <a:t>a</a:t>
            </a:r>
            <a:r>
              <a:rPr spc="-45" dirty="0"/>
              <a:t>n</a:t>
            </a:r>
            <a:r>
              <a:rPr spc="60" dirty="0"/>
              <a:t>d</a:t>
            </a:r>
            <a:r>
              <a:rPr dirty="0"/>
              <a:t>	</a:t>
            </a:r>
            <a:r>
              <a:rPr spc="-130" dirty="0"/>
              <a:t>a</a:t>
            </a:r>
            <a:r>
              <a:rPr spc="-285" dirty="0"/>
              <a:t>g</a:t>
            </a:r>
            <a:r>
              <a:rPr spc="-40" dirty="0"/>
              <a:t>e</a:t>
            </a:r>
            <a:r>
              <a:rPr spc="-45" dirty="0"/>
              <a:t>n</a:t>
            </a:r>
            <a:r>
              <a:rPr spc="5" dirty="0"/>
              <a:t>t  </a:t>
            </a:r>
            <a:r>
              <a:rPr spc="-35" dirty="0"/>
              <a:t>performance.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pc="-20" dirty="0">
                <a:solidFill>
                  <a:srgbClr val="FF904D"/>
                </a:solidFill>
              </a:rPr>
              <a:t>HealthCare</a:t>
            </a:r>
            <a:r>
              <a:rPr spc="-240" dirty="0">
                <a:solidFill>
                  <a:srgbClr val="FF904D"/>
                </a:solidFill>
              </a:rPr>
              <a:t> </a:t>
            </a:r>
            <a:r>
              <a:rPr spc="-40" dirty="0">
                <a:solidFill>
                  <a:srgbClr val="FF904D"/>
                </a:solidFill>
              </a:rPr>
              <a:t>and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-45" dirty="0">
                <a:solidFill>
                  <a:srgbClr val="FF904D"/>
                </a:solidFill>
              </a:rPr>
              <a:t>mental</a:t>
            </a:r>
            <a:r>
              <a:rPr spc="-240" dirty="0">
                <a:solidFill>
                  <a:srgbClr val="FF904D"/>
                </a:solidFill>
              </a:rPr>
              <a:t> </a:t>
            </a:r>
            <a:r>
              <a:rPr spc="-15" dirty="0">
                <a:solidFill>
                  <a:srgbClr val="FF904D"/>
                </a:solidFill>
              </a:rPr>
              <a:t>Health</a:t>
            </a:r>
          </a:p>
          <a:p>
            <a:pPr marL="875665" marR="5080">
              <a:lnSpc>
                <a:spcPct val="115599"/>
              </a:lnSpc>
              <a:tabLst>
                <a:tab pos="3613150" algn="l"/>
                <a:tab pos="5160645" algn="l"/>
                <a:tab pos="6713220" algn="l"/>
                <a:tab pos="7524115" algn="l"/>
                <a:tab pos="10716260" algn="l"/>
                <a:tab pos="12976225" algn="l"/>
                <a:tab pos="13804265" algn="l"/>
                <a:tab pos="15431135" algn="l"/>
              </a:tabLst>
            </a:pPr>
            <a:r>
              <a:rPr spc="15" dirty="0"/>
              <a:t>D</a:t>
            </a:r>
            <a:r>
              <a:rPr spc="-40" dirty="0"/>
              <a:t>e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105" dirty="0"/>
              <a:t>c</a:t>
            </a:r>
            <a:r>
              <a:rPr spc="5" dirty="0"/>
              <a:t>t</a:t>
            </a:r>
            <a:r>
              <a:rPr spc="-50" dirty="0"/>
              <a:t>i</a:t>
            </a:r>
            <a:r>
              <a:rPr spc="-45" dirty="0"/>
              <a:t>n</a:t>
            </a:r>
            <a:r>
              <a:rPr spc="-280" dirty="0"/>
              <a:t>g</a:t>
            </a:r>
            <a:r>
              <a:rPr dirty="0"/>
              <a:t>	</a:t>
            </a:r>
            <a:r>
              <a:rPr spc="-40" dirty="0"/>
              <a:t>e</a:t>
            </a:r>
            <a:r>
              <a:rPr spc="-130" dirty="0"/>
              <a:t>a</a:t>
            </a:r>
            <a:r>
              <a:rPr spc="-50" dirty="0"/>
              <a:t>r</a:t>
            </a:r>
            <a:r>
              <a:rPr spc="30" dirty="0"/>
              <a:t>l</a:t>
            </a:r>
            <a:r>
              <a:rPr spc="5" dirty="0"/>
              <a:t>y</a:t>
            </a:r>
            <a:r>
              <a:rPr dirty="0"/>
              <a:t>	</a:t>
            </a:r>
            <a:r>
              <a:rPr spc="-80" dirty="0"/>
              <a:t>s</a:t>
            </a:r>
            <a:r>
              <a:rPr spc="-50" dirty="0"/>
              <a:t>i</a:t>
            </a:r>
            <a:r>
              <a:rPr spc="-285" dirty="0"/>
              <a:t>g</a:t>
            </a:r>
            <a:r>
              <a:rPr spc="-45" dirty="0"/>
              <a:t>n</a:t>
            </a:r>
            <a:r>
              <a:rPr spc="-75" dirty="0"/>
              <a:t>s</a:t>
            </a:r>
            <a:r>
              <a:rPr dirty="0"/>
              <a:t>	</a:t>
            </a:r>
            <a:r>
              <a:rPr spc="30" dirty="0"/>
              <a:t>o</a:t>
            </a:r>
            <a:r>
              <a:rPr spc="25" dirty="0"/>
              <a:t>f</a:t>
            </a:r>
            <a:r>
              <a:rPr dirty="0"/>
              <a:t>	</a:t>
            </a:r>
            <a:r>
              <a:rPr spc="55" dirty="0"/>
              <a:t>d</a:t>
            </a:r>
            <a:r>
              <a:rPr spc="-40" dirty="0"/>
              <a:t>e</a:t>
            </a:r>
            <a:r>
              <a:rPr spc="55" dirty="0"/>
              <a:t>p</a:t>
            </a:r>
            <a:r>
              <a:rPr spc="-50" dirty="0"/>
              <a:t>r</a:t>
            </a:r>
            <a:r>
              <a:rPr spc="-40" dirty="0"/>
              <a:t>e</a:t>
            </a:r>
            <a:r>
              <a:rPr spc="-80" dirty="0"/>
              <a:t>ss</a:t>
            </a:r>
            <a:r>
              <a:rPr spc="-50" dirty="0"/>
              <a:t>i</a:t>
            </a:r>
            <a:r>
              <a:rPr spc="30" dirty="0"/>
              <a:t>o</a:t>
            </a:r>
            <a:r>
              <a:rPr spc="-45" dirty="0"/>
              <a:t>n</a:t>
            </a:r>
            <a:r>
              <a:rPr spc="-140" dirty="0"/>
              <a:t>,</a:t>
            </a:r>
            <a:r>
              <a:rPr dirty="0"/>
              <a:t>	</a:t>
            </a:r>
            <a:r>
              <a:rPr spc="-130" dirty="0"/>
              <a:t>a</a:t>
            </a:r>
            <a:r>
              <a:rPr spc="-45" dirty="0"/>
              <a:t>n</a:t>
            </a:r>
            <a:r>
              <a:rPr spc="-355" dirty="0"/>
              <a:t>x</a:t>
            </a:r>
            <a:r>
              <a:rPr spc="-50" dirty="0"/>
              <a:t>i</a:t>
            </a:r>
            <a:r>
              <a:rPr spc="-40" dirty="0"/>
              <a:t>e</a:t>
            </a:r>
            <a:r>
              <a:rPr spc="5" dirty="0"/>
              <a:t>t</a:t>
            </a:r>
            <a:r>
              <a:rPr dirty="0"/>
              <a:t>y</a:t>
            </a:r>
            <a:r>
              <a:rPr spc="-140" dirty="0"/>
              <a:t>,</a:t>
            </a:r>
            <a:r>
              <a:rPr dirty="0"/>
              <a:t>	</a:t>
            </a:r>
            <a:r>
              <a:rPr spc="30" dirty="0"/>
              <a:t>o</a:t>
            </a:r>
            <a:r>
              <a:rPr spc="-45" dirty="0"/>
              <a:t>r</a:t>
            </a:r>
            <a:r>
              <a:rPr dirty="0"/>
              <a:t>	</a:t>
            </a:r>
            <a:r>
              <a:rPr spc="-25" dirty="0"/>
              <a:t>P</a:t>
            </a:r>
            <a:r>
              <a:rPr spc="-90" dirty="0"/>
              <a:t>TS</a:t>
            </a:r>
            <a:r>
              <a:rPr spc="20" dirty="0"/>
              <a:t>D</a:t>
            </a:r>
            <a:r>
              <a:rPr dirty="0"/>
              <a:t>	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30" dirty="0"/>
              <a:t>o</a:t>
            </a:r>
            <a:r>
              <a:rPr spc="-50" dirty="0"/>
              <a:t>m  </a:t>
            </a:r>
            <a:r>
              <a:rPr spc="10" dirty="0"/>
              <a:t>voice</a:t>
            </a:r>
            <a:r>
              <a:rPr spc="-235" dirty="0"/>
              <a:t> </a:t>
            </a:r>
            <a:r>
              <a:rPr spc="-50" dirty="0"/>
              <a:t>recordings.</a:t>
            </a:r>
          </a:p>
          <a:p>
            <a:pPr marL="875665" marR="5080">
              <a:lnSpc>
                <a:spcPct val="115599"/>
              </a:lnSpc>
              <a:spcBef>
                <a:spcPts val="5"/>
              </a:spcBef>
            </a:pPr>
            <a:r>
              <a:rPr spc="-35" dirty="0"/>
              <a:t>Monitoring</a:t>
            </a:r>
            <a:r>
              <a:rPr spc="-210" dirty="0"/>
              <a:t> </a:t>
            </a:r>
            <a:r>
              <a:rPr spc="-30" dirty="0"/>
              <a:t>emotional</a:t>
            </a:r>
            <a:r>
              <a:rPr spc="-210" dirty="0"/>
              <a:t> </a:t>
            </a:r>
            <a:r>
              <a:rPr spc="-35" dirty="0"/>
              <a:t>health</a:t>
            </a:r>
            <a:r>
              <a:rPr spc="-210" dirty="0"/>
              <a:t> </a:t>
            </a:r>
            <a:r>
              <a:rPr spc="-65" dirty="0"/>
              <a:t>through</a:t>
            </a:r>
            <a:r>
              <a:rPr spc="-210" dirty="0"/>
              <a:t> </a:t>
            </a:r>
            <a:r>
              <a:rPr spc="-15" dirty="0"/>
              <a:t>daily</a:t>
            </a:r>
            <a:r>
              <a:rPr spc="-210" dirty="0"/>
              <a:t> </a:t>
            </a:r>
            <a:r>
              <a:rPr spc="10" dirty="0"/>
              <a:t>voice</a:t>
            </a:r>
            <a:r>
              <a:rPr spc="-210" dirty="0"/>
              <a:t> </a:t>
            </a:r>
            <a:r>
              <a:rPr spc="-30" dirty="0"/>
              <a:t>interactions</a:t>
            </a:r>
            <a:r>
              <a:rPr spc="-210" dirty="0"/>
              <a:t> </a:t>
            </a:r>
            <a:r>
              <a:rPr spc="-45" dirty="0"/>
              <a:t>in </a:t>
            </a:r>
            <a:r>
              <a:rPr spc="-1155" dirty="0"/>
              <a:t> </a:t>
            </a:r>
            <a:r>
              <a:rPr spc="-80" dirty="0"/>
              <a:t>wellness</a:t>
            </a:r>
            <a:r>
              <a:rPr spc="-235" dirty="0"/>
              <a:t> </a:t>
            </a:r>
            <a:r>
              <a:rPr spc="-50" dirty="0"/>
              <a:t>apps.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17538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8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21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1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70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292318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433288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6447435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8561985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28102" y="2583454"/>
            <a:ext cx="15544165" cy="707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904D"/>
                </a:solidFill>
                <a:latin typeface="Tahoma"/>
                <a:cs typeface="Tahoma"/>
              </a:rPr>
              <a:t>Frequency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number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cycles 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(oscillations)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wave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per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1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8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185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5" dirty="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sz="4000" b="1" spc="8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z</a:t>
            </a:r>
            <a:r>
              <a:rPr sz="4000" b="1" spc="-400" dirty="0">
                <a:solidFill>
                  <a:srgbClr val="F7F7F7"/>
                </a:solidFill>
                <a:latin typeface="Tahoma"/>
                <a:cs typeface="Tahoma"/>
              </a:rPr>
              <a:t>)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</a:pPr>
            <a:r>
              <a:rPr sz="4000" b="1" dirty="0">
                <a:solidFill>
                  <a:srgbClr val="FF904D"/>
                </a:solidFill>
                <a:latin typeface="Tahoma"/>
                <a:cs typeface="Tahoma"/>
              </a:rPr>
              <a:t>Pitch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perceived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sound;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determines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how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10" dirty="0">
                <a:solidFill>
                  <a:srgbClr val="F7F7F7"/>
                </a:solidFill>
                <a:latin typeface="Tahoma"/>
                <a:cs typeface="Tahoma"/>
              </a:rPr>
              <a:t>"high"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or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"low"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sound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is.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High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has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higher</a:t>
            </a:r>
            <a:r>
              <a:rPr sz="4000" b="1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5" dirty="0">
                <a:solidFill>
                  <a:srgbClr val="F7F7F7"/>
                </a:solidFill>
                <a:latin typeface="Tahoma"/>
                <a:cs typeface="Tahoma"/>
              </a:rPr>
              <a:t>pitch</a:t>
            </a:r>
            <a:r>
              <a:rPr sz="4000" b="1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low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frequency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has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low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pitch.</a:t>
            </a:r>
            <a:r>
              <a:rPr sz="4000" b="1" spc="7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measured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Hertz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10" dirty="0">
                <a:solidFill>
                  <a:srgbClr val="F7F7F7"/>
                </a:solidFill>
                <a:latin typeface="Tahoma"/>
                <a:cs typeface="Tahoma"/>
              </a:rPr>
              <a:t>(Hz).</a:t>
            </a: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</a:pPr>
            <a:r>
              <a:rPr sz="4000" b="1" spc="-10" dirty="0">
                <a:solidFill>
                  <a:srgbClr val="FF904D"/>
                </a:solidFill>
                <a:latin typeface="Tahoma"/>
                <a:cs typeface="Tahoma"/>
              </a:rPr>
              <a:t>Amplitude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height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 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wave,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representing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energy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or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intensity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sound. </a:t>
            </a: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</a:t>
            </a:r>
            <a:r>
              <a:rPr sz="4000" b="1" spc="-30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expressed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decibels </a:t>
            </a:r>
            <a:r>
              <a:rPr sz="4000" b="1" spc="-170" dirty="0">
                <a:solidFill>
                  <a:srgbClr val="F7F7F7"/>
                </a:solidFill>
                <a:latin typeface="Tahoma"/>
                <a:cs typeface="Tahoma"/>
              </a:rPr>
              <a:t>(dB). 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Aslo </a:t>
            </a:r>
            <a:r>
              <a:rPr sz="4000" b="1" spc="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rr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3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6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40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150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15599"/>
              </a:lnSpc>
              <a:spcBef>
                <a:spcPts val="5"/>
              </a:spcBef>
            </a:pPr>
            <a:r>
              <a:rPr sz="4000" b="1" spc="-35" dirty="0">
                <a:solidFill>
                  <a:srgbClr val="FF904D"/>
                </a:solidFill>
                <a:latin typeface="Tahoma"/>
                <a:cs typeface="Tahoma"/>
              </a:rPr>
              <a:t>Tone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</a:t>
            </a:r>
            <a:r>
              <a:rPr sz="4000" b="1" spc="-34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quality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sound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determined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by </a:t>
            </a: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its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harmonic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5" dirty="0">
                <a:solidFill>
                  <a:srgbClr val="F7F7F7"/>
                </a:solidFill>
                <a:latin typeface="Tahoma"/>
                <a:cs typeface="Tahoma"/>
              </a:rPr>
              <a:t>content.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70006"/>
            <a:ext cx="117538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7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88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7000" spc="-7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62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8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7000" spc="-21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81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6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7000" spc="-69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71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7000" spc="-1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7000" spc="-33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7000" spc="-1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7000" spc="-70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7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292318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433288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5742585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451" y="7152285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28102" y="2583454"/>
            <a:ext cx="1554416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3056255" algn="l"/>
              </a:tabLst>
            </a:pPr>
            <a:r>
              <a:rPr sz="4000" b="1" spc="-75" dirty="0">
                <a:solidFill>
                  <a:srgbClr val="FF904D"/>
                </a:solidFill>
                <a:latin typeface="Tahoma"/>
                <a:cs typeface="Tahoma"/>
              </a:rPr>
              <a:t>Sampling</a:t>
            </a:r>
            <a:r>
              <a:rPr sz="4000" b="1" spc="-10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FF904D"/>
                </a:solidFill>
                <a:latin typeface="Tahoma"/>
                <a:cs typeface="Tahoma"/>
              </a:rPr>
              <a:t>Rate</a:t>
            </a:r>
            <a:r>
              <a:rPr sz="4000" b="1" spc="-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</a:t>
            </a:r>
            <a:r>
              <a:rPr sz="4000" b="1" spc="-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number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samples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captured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per </a:t>
            </a:r>
            <a:r>
              <a:rPr sz="4000" b="1" spc="-115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5" dirty="0">
                <a:solidFill>
                  <a:srgbClr val="F7F7F7"/>
                </a:solidFill>
                <a:latin typeface="Tahoma"/>
                <a:cs typeface="Tahoma"/>
              </a:rPr>
              <a:t>second </a:t>
            </a:r>
            <a:r>
              <a:rPr sz="4000" b="1" spc="-75" dirty="0">
                <a:solidFill>
                  <a:srgbClr val="F7F7F7"/>
                </a:solidFill>
                <a:latin typeface="Tahoma"/>
                <a:cs typeface="Tahoma"/>
              </a:rPr>
              <a:t>during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digital </a:t>
            </a:r>
            <a:r>
              <a:rPr sz="4000" b="1" spc="-50" dirty="0">
                <a:solidFill>
                  <a:srgbClr val="F7F7F7"/>
                </a:solidFill>
                <a:latin typeface="Tahoma"/>
                <a:cs typeface="Tahoma"/>
              </a:rPr>
              <a:t>recording. </a:t>
            </a:r>
            <a:r>
              <a:rPr sz="4000" b="1" spc="-310" dirty="0">
                <a:solidFill>
                  <a:srgbClr val="F7F7F7"/>
                </a:solidFill>
                <a:latin typeface="Tahoma"/>
                <a:cs typeface="Tahoma"/>
              </a:rPr>
              <a:t>It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is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measured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Hertz 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(Hz) </a:t>
            </a:r>
            <a:r>
              <a:rPr sz="4000" b="1" spc="-22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F904D"/>
                </a:solidFill>
                <a:latin typeface="Tahoma"/>
                <a:cs typeface="Tahoma"/>
              </a:rPr>
              <a:t>Bit</a:t>
            </a:r>
            <a:r>
              <a:rPr sz="4000" b="1" spc="21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5" dirty="0">
                <a:solidFill>
                  <a:srgbClr val="FF904D"/>
                </a:solidFill>
                <a:latin typeface="Tahoma"/>
                <a:cs typeface="Tahoma"/>
              </a:rPr>
              <a:t>depth</a:t>
            </a:r>
            <a:r>
              <a:rPr sz="4000" b="1" spc="220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	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number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bits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used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represent</a:t>
            </a:r>
            <a:r>
              <a:rPr sz="4000" b="1" spc="20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each</a:t>
            </a:r>
            <a:r>
              <a:rPr sz="40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 </a:t>
            </a:r>
            <a:r>
              <a:rPr sz="4000" b="1" spc="-115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7F7F7"/>
                </a:solidFill>
                <a:latin typeface="Tahoma"/>
                <a:cs typeface="Tahoma"/>
              </a:rPr>
              <a:t>sample.</a:t>
            </a:r>
            <a:endParaRPr sz="4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sz="4000" b="1" spc="-20" dirty="0">
                <a:solidFill>
                  <a:srgbClr val="FF904D"/>
                </a:solidFill>
                <a:latin typeface="Tahoma"/>
                <a:cs typeface="Tahoma"/>
              </a:rPr>
              <a:t>Noise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</a:t>
            </a:r>
            <a:r>
              <a:rPr sz="4000" b="1" spc="-345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7F7F7"/>
                </a:solidFill>
                <a:latin typeface="Tahoma"/>
                <a:cs typeface="Tahoma"/>
              </a:rPr>
              <a:t>An 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irregular,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aperiodic </a:t>
            </a:r>
            <a:r>
              <a:rPr sz="4000" b="1" spc="-20" dirty="0">
                <a:solidFill>
                  <a:srgbClr val="F7F7F7"/>
                </a:solidFill>
                <a:latin typeface="Tahoma"/>
                <a:cs typeface="Tahoma"/>
              </a:rPr>
              <a:t>sound </a:t>
            </a:r>
            <a:r>
              <a:rPr sz="4000" b="1" spc="-125" dirty="0">
                <a:solidFill>
                  <a:srgbClr val="F7F7F7"/>
                </a:solidFill>
                <a:latin typeface="Tahoma"/>
                <a:cs typeface="Tahoma"/>
              </a:rPr>
              <a:t>with </a:t>
            </a:r>
            <a:r>
              <a:rPr sz="4000" b="1" spc="-5" dirty="0">
                <a:solidFill>
                  <a:srgbClr val="F7F7F7"/>
                </a:solidFill>
                <a:latin typeface="Tahoma"/>
                <a:cs typeface="Tahoma"/>
              </a:rPr>
              <a:t>no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discernible </a:t>
            </a:r>
            <a:r>
              <a:rPr sz="4000" b="1" spc="15" dirty="0">
                <a:solidFill>
                  <a:srgbClr val="F7F7F7"/>
                </a:solidFill>
                <a:latin typeface="Tahoma"/>
                <a:cs typeface="Tahoma"/>
              </a:rPr>
              <a:t>pitch </a:t>
            </a:r>
            <a:r>
              <a:rPr sz="4000" b="1" spc="-1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F7F7F7"/>
                </a:solidFill>
                <a:latin typeface="Tahoma"/>
                <a:cs typeface="Tahoma"/>
              </a:rPr>
              <a:t>or</a:t>
            </a:r>
            <a:r>
              <a:rPr sz="4000" b="1" spc="-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pattern.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4000" b="1" spc="-35" dirty="0">
                <a:solidFill>
                  <a:srgbClr val="FF904D"/>
                </a:solidFill>
                <a:latin typeface="Tahoma"/>
                <a:cs typeface="Tahoma"/>
              </a:rPr>
              <a:t>Duration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350" dirty="0">
                <a:solidFill>
                  <a:srgbClr val="FF904D"/>
                </a:solidFill>
                <a:latin typeface="Tahoma"/>
                <a:cs typeface="Tahoma"/>
              </a:rPr>
              <a:t>:</a:t>
            </a:r>
            <a:r>
              <a:rPr sz="4000" b="1" spc="-229" dirty="0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sz="4000" b="1" spc="-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length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4000" b="1" spc="-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35" dirty="0">
                <a:solidFill>
                  <a:srgbClr val="F7F7F7"/>
                </a:solidFill>
                <a:latin typeface="Tahoma"/>
                <a:cs typeface="Tahoma"/>
              </a:rPr>
              <a:t>audio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7F7F7"/>
                </a:solidFill>
                <a:latin typeface="Tahoma"/>
                <a:cs typeface="Tahoma"/>
              </a:rPr>
              <a:t>signal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40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F7F7F7"/>
                </a:solidFill>
                <a:latin typeface="Tahoma"/>
                <a:cs typeface="Tahoma"/>
              </a:rPr>
              <a:t>seconds.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1437</Words>
  <Application>Microsoft Office PowerPoint</Application>
  <PresentationFormat>Custom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Tahoma</vt:lpstr>
      <vt:lpstr>Verdana</vt:lpstr>
      <vt:lpstr>Office Theme</vt:lpstr>
      <vt:lpstr> Sentiment</vt:lpstr>
      <vt:lpstr>Agenda</vt:lpstr>
      <vt:lpstr>TakeAways</vt:lpstr>
      <vt:lpstr>Understanding SER</vt:lpstr>
      <vt:lpstr>PowerPoint Presentation</vt:lpstr>
      <vt:lpstr>Applications of SER</vt:lpstr>
      <vt:lpstr>Applications of SER</vt:lpstr>
      <vt:lpstr>Audio data Characteristics</vt:lpstr>
      <vt:lpstr>Audio data Characteristics</vt:lpstr>
      <vt:lpstr>Methods of visualizing Audio data</vt:lpstr>
      <vt:lpstr>PowerPoint Presentation</vt:lpstr>
      <vt:lpstr>Methods of visualizing Audio data</vt:lpstr>
      <vt:lpstr>Methods of visualizing Audio data</vt:lpstr>
      <vt:lpstr>PowerPoint Presentation</vt:lpstr>
      <vt:lpstr>Methods of visualizing Audio data</vt:lpstr>
      <vt:lpstr>Methods of visualizing Audio data</vt:lpstr>
      <vt:lpstr>PowerPoint Presentation</vt:lpstr>
      <vt:lpstr>Methods of visualizing Audio data</vt:lpstr>
      <vt:lpstr>Methods of visualizing Audio data</vt:lpstr>
      <vt:lpstr>PowerPoint Presentation</vt:lpstr>
      <vt:lpstr>Data Augmetation techniques for  Audio data</vt:lpstr>
      <vt:lpstr>Feature Extraction from Audio Data</vt:lpstr>
      <vt:lpstr>Feature Extraction from Audio Data</vt:lpstr>
      <vt:lpstr>Feature Extraction from Audio Data</vt:lpstr>
      <vt:lpstr>Feature Extraction from Audio Data</vt:lpstr>
      <vt:lpstr>Feature Extraction from Audio Data</vt:lpstr>
      <vt:lpstr>Feature Extraction from Audio Data</vt:lpstr>
      <vt:lpstr>Implementing  Sentiment Analysis on  Audio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MASTERCLASS ON PROMPT ENGINEERING</dc:title>
  <dc:creator>Utkarsh Tiwary</dc:creator>
  <cp:keywords>DAGXrqpiTDY,BAD2IGL7gAY</cp:keywords>
  <cp:lastModifiedBy>Sana Shaikh</cp:lastModifiedBy>
  <cp:revision>1</cp:revision>
  <dcterms:created xsi:type="dcterms:W3CDTF">2024-12-01T10:17:24Z</dcterms:created>
  <dcterms:modified xsi:type="dcterms:W3CDTF">2024-12-01T10:20:58Z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2024-11-30T00:00:00Z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2024-12-01T00:00:00Z</vt:filetime>
  </property>
</Properties>
</file>