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5" r:id="rId11"/>
    <p:sldId id="346" r:id="rId12"/>
    <p:sldId id="347" r:id="rId13"/>
    <p:sldId id="348"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dirty="0"/>
              <a:t>Click icon to add picture</a:t>
            </a:r>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dirty="0"/>
              <a:t>Click icon to add picture</a:t>
            </a:r>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3/15/2024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894617" y="4557824"/>
            <a:ext cx="5434370" cy="1156996"/>
          </a:xfrm>
        </p:spPr>
        <p:txBody>
          <a:bodyPr>
            <a:normAutofit fontScale="70000" lnSpcReduction="20000"/>
          </a:bodyPr>
          <a:lstStyle/>
          <a:p>
            <a:r>
              <a:rPr lang="en-US" dirty="0">
                <a:solidFill>
                  <a:schemeClr val="tx1"/>
                </a:solidFill>
              </a:rPr>
              <a:t>Name:                       </a:t>
            </a:r>
            <a:r>
              <a:rPr lang="en-US" b="0" dirty="0">
                <a:solidFill>
                  <a:schemeClr val="tx1"/>
                </a:solidFill>
                <a:latin typeface="Lucida Fax" panose="02060602050505020204" pitchFamily="18" charset="0"/>
              </a:rPr>
              <a:t>Sudharshan Nayak</a:t>
            </a:r>
            <a:endParaRPr lang="en-IN" b="0" dirty="0">
              <a:solidFill>
                <a:schemeClr val="tx1"/>
              </a:solidFill>
              <a:latin typeface="Lucida Fax" panose="02060602050505020204" pitchFamily="18" charset="0"/>
            </a:endParaRPr>
          </a:p>
          <a:p>
            <a:r>
              <a:rPr lang="en-IN" dirty="0">
                <a:solidFill>
                  <a:schemeClr val="tx1"/>
                </a:solidFill>
                <a:latin typeface="Lucida Fax" panose="02060602050505020204" pitchFamily="18" charset="0"/>
              </a:rPr>
              <a:t>AICTE Student Id:  </a:t>
            </a:r>
            <a:r>
              <a:rPr lang="en-IN" b="0" dirty="0">
                <a:solidFill>
                  <a:schemeClr val="tx1"/>
                </a:solidFill>
                <a:latin typeface="Lucida Fax" panose="02060602050505020204" pitchFamily="18" charset="0"/>
              </a:rPr>
              <a:t>STU644cd1c41884f1682756036</a:t>
            </a:r>
          </a:p>
          <a:p>
            <a:r>
              <a:rPr lang="en-IN" dirty="0">
                <a:solidFill>
                  <a:schemeClr val="tx1"/>
                </a:solidFill>
                <a:latin typeface="Lucida Fax" panose="02060602050505020204" pitchFamily="18" charset="0"/>
              </a:rPr>
              <a:t>College :                </a:t>
            </a:r>
            <a:r>
              <a:rPr lang="en-IN" b="0" dirty="0">
                <a:solidFill>
                  <a:schemeClr val="tx1"/>
                </a:solidFill>
                <a:latin typeface="Lucida Fax" panose="02060602050505020204" pitchFamily="18" charset="0"/>
              </a:rPr>
              <a:t>St Joseph Engineering College,    </a:t>
            </a:r>
          </a:p>
          <a:p>
            <a:r>
              <a:rPr lang="en-IN" b="0" dirty="0">
                <a:solidFill>
                  <a:schemeClr val="tx1"/>
                </a:solidFill>
                <a:latin typeface="Lucida Fax" panose="02060602050505020204" pitchFamily="18" charset="0"/>
              </a:rPr>
              <a:t>                                Karnataka, Mangaluru</a:t>
            </a:r>
            <a:endParaRPr lang="en-US" b="0" dirty="0">
              <a:solidFill>
                <a:schemeClr val="tx1"/>
              </a:solidFill>
              <a:latin typeface="Lucida Fax" panose="02060602050505020204" pitchFamily="18" charset="0"/>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892565" y="3057276"/>
            <a:ext cx="7159469" cy="743448"/>
          </a:xfrm>
        </p:spPr>
        <p:txBody>
          <a:bodyPr>
            <a:normAutofit fontScale="90000"/>
          </a:bodyPr>
          <a:lstStyle/>
          <a:p>
            <a:r>
              <a:rPr lang="en-US" sz="3200" dirty="0">
                <a:latin typeface="Bahnschrift Light" panose="020B0502040204020203" pitchFamily="34" charset="0"/>
              </a:rPr>
              <a:t>An Analysis of Unemployment in Republic of India using Power BI</a:t>
            </a:r>
            <a:endParaRPr lang="en-IN" sz="3200" dirty="0">
              <a:latin typeface="Bahnschrift Light" panose="020B0502040204020203" pitchFamily="34"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171692" y="1225794"/>
            <a:ext cx="10819769" cy="938907"/>
          </a:xfrm>
        </p:spPr>
        <p:txBody>
          <a:bodyPr>
            <a:noAutofit/>
          </a:bodyPr>
          <a:lstStyle/>
          <a:p>
            <a:pPr marL="0" indent="0">
              <a:buNone/>
            </a:pPr>
            <a:r>
              <a:rPr lang="en-US" sz="1800" b="1" dirty="0">
                <a:solidFill>
                  <a:schemeClr val="tx1"/>
                </a:solidFill>
                <a:latin typeface="Lucida Fax" panose="02060602050505020204" pitchFamily="18" charset="0"/>
              </a:rPr>
              <a:t>5) </a:t>
            </a:r>
            <a:r>
              <a:rPr lang="en-US" b="1" dirty="0">
                <a:latin typeface="Lucida Fax" panose="02060602050505020204" pitchFamily="18" charset="0"/>
              </a:rPr>
              <a:t>The fifth result features a set of card filters, revealing the most </a:t>
            </a:r>
          </a:p>
          <a:p>
            <a:pPr marL="0" indent="0">
              <a:buNone/>
            </a:pPr>
            <a:r>
              <a:rPr lang="en-US" b="1" dirty="0">
                <a:latin typeface="Lucida Fax" panose="02060602050505020204" pitchFamily="18" charset="0"/>
              </a:rPr>
              <a:t>  unemployed gender, age group, maximum and </a:t>
            </a:r>
          </a:p>
          <a:p>
            <a:pPr marL="0" indent="0">
              <a:buNone/>
            </a:pPr>
            <a:r>
              <a:rPr lang="en-US" b="1" dirty="0">
                <a:latin typeface="Lucida Fax" panose="02060602050505020204" pitchFamily="18" charset="0"/>
              </a:rPr>
              <a:t>  minimum unemployment years, providing key insights into demographic   </a:t>
            </a:r>
          </a:p>
          <a:p>
            <a:pPr marL="0" indent="0">
              <a:buNone/>
            </a:pPr>
            <a:r>
              <a:rPr lang="en-US" b="1" dirty="0">
                <a:latin typeface="Lucida Fax" panose="02060602050505020204" pitchFamily="18" charset="0"/>
              </a:rPr>
              <a:t>   and temporal unemployment trends</a:t>
            </a:r>
            <a:endParaRPr lang="en-US" b="1" dirty="0">
              <a:solidFill>
                <a:schemeClr val="tx1"/>
              </a:solidFill>
              <a:latin typeface="Lucida Fax" panose="02060602050505020204" pitchFamily="18" charset="0"/>
            </a:endParaRPr>
          </a:p>
        </p:txBody>
      </p:sp>
      <p:pic>
        <p:nvPicPr>
          <p:cNvPr id="3" name="Picture 2">
            <a:extLst>
              <a:ext uri="{FF2B5EF4-FFF2-40B4-BE49-F238E27FC236}">
                <a16:creationId xmlns:a16="http://schemas.microsoft.com/office/drawing/2014/main" id="{F80DDE38-E4E8-06DA-E5F7-7CD84392FE9A}"/>
              </a:ext>
            </a:extLst>
          </p:cNvPr>
          <p:cNvPicPr>
            <a:picLocks noChangeAspect="1"/>
          </p:cNvPicPr>
          <p:nvPr/>
        </p:nvPicPr>
        <p:blipFill>
          <a:blip r:embed="rId3"/>
          <a:stretch>
            <a:fillRect/>
          </a:stretch>
        </p:blipFill>
        <p:spPr>
          <a:xfrm>
            <a:off x="555801" y="4770765"/>
            <a:ext cx="2457987" cy="1144843"/>
          </a:xfrm>
          <a:prstGeom prst="rect">
            <a:avLst/>
          </a:prstGeom>
        </p:spPr>
      </p:pic>
      <p:pic>
        <p:nvPicPr>
          <p:cNvPr id="11" name="Picture 10">
            <a:extLst>
              <a:ext uri="{FF2B5EF4-FFF2-40B4-BE49-F238E27FC236}">
                <a16:creationId xmlns:a16="http://schemas.microsoft.com/office/drawing/2014/main" id="{0173ABA7-29A1-1D24-FC8E-D49E31779586}"/>
              </a:ext>
            </a:extLst>
          </p:cNvPr>
          <p:cNvPicPr>
            <a:picLocks noChangeAspect="1"/>
          </p:cNvPicPr>
          <p:nvPr/>
        </p:nvPicPr>
        <p:blipFill>
          <a:blip r:embed="rId4"/>
          <a:stretch>
            <a:fillRect/>
          </a:stretch>
        </p:blipFill>
        <p:spPr>
          <a:xfrm>
            <a:off x="3768022" y="2914268"/>
            <a:ext cx="2726084" cy="1284507"/>
          </a:xfrm>
          <a:prstGeom prst="rect">
            <a:avLst/>
          </a:prstGeom>
        </p:spPr>
      </p:pic>
      <p:pic>
        <p:nvPicPr>
          <p:cNvPr id="13" name="Picture 12">
            <a:extLst>
              <a:ext uri="{FF2B5EF4-FFF2-40B4-BE49-F238E27FC236}">
                <a16:creationId xmlns:a16="http://schemas.microsoft.com/office/drawing/2014/main" id="{AF6BFE19-73CE-E7C8-21E1-CDCC25B18B62}"/>
              </a:ext>
            </a:extLst>
          </p:cNvPr>
          <p:cNvPicPr>
            <a:picLocks noChangeAspect="1"/>
          </p:cNvPicPr>
          <p:nvPr/>
        </p:nvPicPr>
        <p:blipFill>
          <a:blip r:embed="rId5"/>
          <a:stretch>
            <a:fillRect/>
          </a:stretch>
        </p:blipFill>
        <p:spPr>
          <a:xfrm>
            <a:off x="3768022" y="4770765"/>
            <a:ext cx="2372347" cy="1323835"/>
          </a:xfrm>
          <a:prstGeom prst="rect">
            <a:avLst/>
          </a:prstGeom>
        </p:spPr>
      </p:pic>
      <p:pic>
        <p:nvPicPr>
          <p:cNvPr id="15" name="Picture 14">
            <a:extLst>
              <a:ext uri="{FF2B5EF4-FFF2-40B4-BE49-F238E27FC236}">
                <a16:creationId xmlns:a16="http://schemas.microsoft.com/office/drawing/2014/main" id="{42A9278E-0C9A-9007-5AB2-1A9DA3BC44FB}"/>
              </a:ext>
            </a:extLst>
          </p:cNvPr>
          <p:cNvPicPr>
            <a:picLocks noChangeAspect="1"/>
          </p:cNvPicPr>
          <p:nvPr/>
        </p:nvPicPr>
        <p:blipFill>
          <a:blip r:embed="rId6"/>
          <a:stretch>
            <a:fillRect/>
          </a:stretch>
        </p:blipFill>
        <p:spPr>
          <a:xfrm>
            <a:off x="7127175" y="4770765"/>
            <a:ext cx="2080440" cy="1204064"/>
          </a:xfrm>
          <a:prstGeom prst="rect">
            <a:avLst/>
          </a:prstGeom>
        </p:spPr>
      </p:pic>
    </p:spTree>
    <p:extLst>
      <p:ext uri="{BB962C8B-B14F-4D97-AF65-F5344CB8AC3E}">
        <p14:creationId xmlns:p14="http://schemas.microsoft.com/office/powerpoint/2010/main" val="60301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724996" y="2373163"/>
            <a:ext cx="11340000" cy="700114"/>
          </a:xfrm>
          <a:prstGeom prst="rect">
            <a:avLst/>
          </a:prstGeom>
        </p:spPr>
        <p:txBody>
          <a:bodyPr anchor="ctr">
            <a:normAutofit fontScale="90000"/>
          </a:bodyPr>
          <a:lstStyle/>
          <a:p>
            <a:pPr algn="ctr"/>
            <a:r>
              <a:rPr lang="en-US" sz="4800" b="1" dirty="0">
                <a:solidFill>
                  <a:schemeClr val="tx1"/>
                </a:solidFill>
                <a:latin typeface="Amasis MT Pro Medium" panose="02040604050005020304" pitchFamily="18" charset="0"/>
              </a:rPr>
              <a:t>Thank you</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3135086" y="4012740"/>
            <a:ext cx="7007290" cy="2304084"/>
          </a:xfrm>
        </p:spPr>
        <p:txBody>
          <a:bodyPr>
            <a:normAutofit/>
          </a:bodyPr>
          <a:lstStyle/>
          <a:p>
            <a:r>
              <a:rPr lang="en-US" dirty="0"/>
              <a:t>Student AICTE ID: STU644cd1c41884f1682756036</a:t>
            </a:r>
          </a:p>
          <a:p>
            <a:r>
              <a:rPr lang="en-US" dirty="0"/>
              <a:t>Mail:                     21CS414.sudharshan@sjec.ac.in</a:t>
            </a:r>
          </a:p>
        </p:txBody>
      </p:sp>
    </p:spTree>
    <p:extLst>
      <p:ext uri="{BB962C8B-B14F-4D97-AF65-F5344CB8AC3E}">
        <p14:creationId xmlns:p14="http://schemas.microsoft.com/office/powerpoint/2010/main" val="340174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953173" y="1987523"/>
            <a:ext cx="7295087" cy="3607987"/>
          </a:xfrm>
        </p:spPr>
        <p:txBody>
          <a:bodyPr>
            <a:noAutofit/>
          </a:bodyPr>
          <a:lstStyle/>
          <a:p>
            <a:pPr>
              <a:lnSpc>
                <a:spcPct val="150000"/>
              </a:lnSpc>
            </a:pPr>
            <a:r>
              <a:rPr lang="en-US" sz="1400" dirty="0">
                <a:solidFill>
                  <a:schemeClr val="tx1"/>
                </a:solidFill>
                <a:latin typeface="Lucida Fax" panose="02060602050505020204" pitchFamily="18" charset="0"/>
              </a:rPr>
              <a:t>Understanding and addressing unemployment in the Republic of India is crucial for fostering sustainable economic development and social stability. </a:t>
            </a:r>
          </a:p>
          <a:p>
            <a:pPr>
              <a:lnSpc>
                <a:spcPct val="150000"/>
              </a:lnSpc>
            </a:pPr>
            <a:r>
              <a:rPr lang="en-US" sz="1400" dirty="0">
                <a:solidFill>
                  <a:schemeClr val="tx1"/>
                </a:solidFill>
                <a:latin typeface="Lucida Fax" panose="02060602050505020204" pitchFamily="18" charset="0"/>
              </a:rPr>
              <a:t>This project aims to analyze the complex dynamics of unemployment within India using Power BI. </a:t>
            </a:r>
          </a:p>
          <a:p>
            <a:pPr>
              <a:lnSpc>
                <a:spcPct val="150000"/>
              </a:lnSpc>
            </a:pPr>
            <a:r>
              <a:rPr lang="en-US" sz="1400" dirty="0">
                <a:solidFill>
                  <a:schemeClr val="tx1"/>
                </a:solidFill>
                <a:latin typeface="Lucida Fax" panose="02060602050505020204" pitchFamily="18" charset="0"/>
              </a:rPr>
              <a:t>By examining various factors such as regional disparities, demographic characteristics, and sectoral trends, the analysis seeks to uncover insights into the root causes and patterns of unemployment across the country.</a:t>
            </a:r>
          </a:p>
          <a:p>
            <a:pPr>
              <a:lnSpc>
                <a:spcPct val="150000"/>
              </a:lnSpc>
            </a:pPr>
            <a:r>
              <a:rPr lang="en-US" sz="1400" dirty="0">
                <a:solidFill>
                  <a:schemeClr val="tx1"/>
                </a:solidFill>
                <a:latin typeface="Lucida Fax" panose="02060602050505020204" pitchFamily="18" charset="0"/>
              </a:rPr>
              <a:t> Through data integration and visualization, this study will provide valuable insights for policymakers, businesses, and other stakeholders to develop targeted strategies and interventions aimed at reducing unemployment and promoting inclusive growth in India.</a:t>
            </a:r>
            <a:endParaRPr lang="en-IN" sz="1400" dirty="0">
              <a:solidFill>
                <a:schemeClr val="tx1"/>
              </a:solidFill>
              <a:latin typeface="Lucida Fax" panose="020606020505050202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806668D-EDE9-DB88-B55B-4C58399648C7}"/>
              </a:ext>
            </a:extLst>
          </p:cNvPr>
          <p:cNvSpPr txBox="1"/>
          <p:nvPr/>
        </p:nvSpPr>
        <p:spPr>
          <a:xfrm>
            <a:off x="1119674" y="2360644"/>
            <a:ext cx="8892073"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Fax" panose="02060602050505020204" pitchFamily="18" charset="0"/>
              </a:rPr>
              <a:t>The dataset titled "An Analysis of Unemployment in Republic of India.xlsx" comprises 1708 rows and 4 columns.</a:t>
            </a:r>
          </a:p>
          <a:p>
            <a:endParaRPr lang="en-US" dirty="0">
              <a:latin typeface="Lucida Fax" panose="02060602050505020204" pitchFamily="18" charset="0"/>
            </a:endParaRPr>
          </a:p>
          <a:p>
            <a:pPr marL="285750" indent="-285750">
              <a:buFont typeface="Arial" panose="020B0604020202020204" pitchFamily="34" charset="0"/>
              <a:buChar char="•"/>
            </a:pPr>
            <a:r>
              <a:rPr lang="en-US" dirty="0">
                <a:latin typeface="Lucida Fax" panose="02060602050505020204" pitchFamily="18" charset="0"/>
              </a:rPr>
              <a:t> It offers a comprehensive view of unemployment trends in the Republic of India, focusing on key variables such as age, gender, period, and the number of unemployed individuals.</a:t>
            </a:r>
          </a:p>
          <a:p>
            <a:endParaRPr lang="en-US" dirty="0">
              <a:latin typeface="Lucida Fax" panose="02060602050505020204" pitchFamily="18" charset="0"/>
            </a:endParaRPr>
          </a:p>
          <a:p>
            <a:pPr marL="285750" indent="-285750">
              <a:buFont typeface="Arial" panose="020B0604020202020204" pitchFamily="34" charset="0"/>
              <a:buChar char="•"/>
            </a:pPr>
            <a:r>
              <a:rPr lang="en-US" dirty="0">
                <a:latin typeface="Lucida Fax" panose="02060602050505020204" pitchFamily="18" charset="0"/>
              </a:rPr>
              <a:t> Each row represents a unique observation, providing insights into the demographic and temporal dimensions of unemployment across the country.</a:t>
            </a:r>
          </a:p>
          <a:p>
            <a:endParaRPr lang="en-IN" dirty="0">
              <a:latin typeface="Lucida Fax" panose="02060602050505020204" pitchFamily="18" charset="0"/>
            </a:endParaRPr>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8096070" cy="3990023"/>
          </a:xfrm>
        </p:spPr>
        <p:txBody>
          <a:bodyPr>
            <a:normAutofit fontScale="77500" lnSpcReduction="20000"/>
          </a:bodyPr>
          <a:lstStyle/>
          <a:p>
            <a:pPr algn="just">
              <a:lnSpc>
                <a:spcPct val="150000"/>
              </a:lnSpc>
            </a:pPr>
            <a:r>
              <a:rPr lang="en-US" sz="2900" dirty="0">
                <a:solidFill>
                  <a:schemeClr val="tx1"/>
                </a:solidFill>
                <a:latin typeface="Lucida Fax" panose="02060602050505020204" pitchFamily="18" charset="0"/>
              </a:rPr>
              <a:t>Government agencies and policy makers.</a:t>
            </a:r>
          </a:p>
          <a:p>
            <a:pPr algn="just">
              <a:lnSpc>
                <a:spcPct val="150000"/>
              </a:lnSpc>
            </a:pPr>
            <a:r>
              <a:rPr lang="en-US" sz="2900" dirty="0">
                <a:solidFill>
                  <a:schemeClr val="tx1"/>
                </a:solidFill>
                <a:latin typeface="Lucida Fax" panose="02060602050505020204" pitchFamily="18" charset="0"/>
              </a:rPr>
              <a:t>Non-governmental organizations and advocacy groups.</a:t>
            </a:r>
          </a:p>
          <a:p>
            <a:pPr algn="just">
              <a:lnSpc>
                <a:spcPct val="150000"/>
              </a:lnSpc>
            </a:pPr>
            <a:r>
              <a:rPr lang="en-US" sz="2900" dirty="0">
                <a:solidFill>
                  <a:schemeClr val="tx1"/>
                </a:solidFill>
                <a:latin typeface="Lucida Fax" panose="02060602050505020204" pitchFamily="18" charset="0"/>
              </a:rPr>
              <a:t>Businesses and employers.</a:t>
            </a:r>
          </a:p>
          <a:p>
            <a:pPr algn="just">
              <a:lnSpc>
                <a:spcPct val="150000"/>
              </a:lnSpc>
            </a:pPr>
            <a:r>
              <a:rPr lang="en-US" sz="2900" dirty="0">
                <a:solidFill>
                  <a:schemeClr val="tx1"/>
                </a:solidFill>
                <a:latin typeface="Lucida Fax" panose="02060602050505020204" pitchFamily="18" charset="0"/>
              </a:rPr>
              <a:t>Educational institutions.</a:t>
            </a:r>
          </a:p>
          <a:p>
            <a:pPr algn="just">
              <a:lnSpc>
                <a:spcPct val="150000"/>
              </a:lnSpc>
            </a:pPr>
            <a:r>
              <a:rPr lang="en-US" sz="2900" dirty="0">
                <a:solidFill>
                  <a:schemeClr val="tx1"/>
                </a:solidFill>
                <a:latin typeface="Lucida Fax" panose="02060602050505020204" pitchFamily="18" charset="0"/>
              </a:rPr>
              <a:t>Researchers, academics, and the general public</a:t>
            </a:r>
            <a:r>
              <a:rPr lang="en-US" sz="3600" dirty="0">
                <a:solidFill>
                  <a:schemeClr val="tx1"/>
                </a:solidFill>
                <a:latin typeface="Lucida Fax" panose="02060602050505020204" pitchFamily="18" charset="0"/>
              </a:rPr>
              <a:t>.</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2580225"/>
            <a:ext cx="9027702" cy="5243448"/>
          </a:xfrm>
        </p:spPr>
        <p:txBody>
          <a:bodyPr/>
          <a:lstStyle/>
          <a:p>
            <a:pPr lvl="1">
              <a:lnSpc>
                <a:spcPct val="150000"/>
              </a:lnSpc>
            </a:pPr>
            <a:r>
              <a:rPr lang="en-US" dirty="0"/>
              <a:t> </a:t>
            </a:r>
            <a:r>
              <a:rPr lang="en-US" dirty="0">
                <a:solidFill>
                  <a:schemeClr val="tx1"/>
                </a:solidFill>
                <a:latin typeface="Lucida Fax" panose="02060602050505020204" pitchFamily="18" charset="0"/>
              </a:rPr>
              <a:t>Power BI for data preprocessing, visualization, and dashboard creation, along with Excel for initial data manipulation and preprocessing</a:t>
            </a:r>
            <a:endParaRPr lang="en-IN" dirty="0">
              <a:solidFill>
                <a:schemeClr val="tx1"/>
              </a:solidFill>
              <a:latin typeface="Lucida Fax" panose="02060602050505020204" pitchFamily="18" charset="0"/>
            </a:endParaRP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320982" y="1537714"/>
            <a:ext cx="9858716" cy="477520"/>
          </a:xfrm>
        </p:spPr>
        <p:txBody>
          <a:bodyPr>
            <a:noAutofit/>
          </a:bodyPr>
          <a:lstStyle/>
          <a:p>
            <a:pPr marL="0" indent="0">
              <a:buNone/>
            </a:pPr>
            <a:r>
              <a:rPr lang="en-US" sz="1800" b="1" dirty="0">
                <a:solidFill>
                  <a:schemeClr val="tx1"/>
                </a:solidFill>
                <a:latin typeface="Lucida Fax" panose="02060602050505020204" pitchFamily="18" charset="0"/>
              </a:rPr>
              <a:t>1 ) The total number of unemployed individuals </a:t>
            </a:r>
          </a:p>
          <a:p>
            <a:pPr marL="0" indent="0">
              <a:buNone/>
            </a:pPr>
            <a:r>
              <a:rPr lang="en-US" sz="1800" b="1" dirty="0">
                <a:solidFill>
                  <a:schemeClr val="tx1"/>
                </a:solidFill>
                <a:latin typeface="Lucida Fax" panose="02060602050505020204" pitchFamily="18" charset="0"/>
              </a:rPr>
              <a:t>     is depicted by age and gender through a clustered column chart,    </a:t>
            </a:r>
          </a:p>
          <a:p>
            <a:pPr marL="0" indent="0">
              <a:buNone/>
            </a:pPr>
            <a:r>
              <a:rPr lang="en-US" sz="1800" b="1" dirty="0">
                <a:solidFill>
                  <a:schemeClr val="tx1"/>
                </a:solidFill>
                <a:latin typeface="Lucida Fax" panose="02060602050505020204" pitchFamily="18" charset="0"/>
              </a:rPr>
              <a:t>     providing insight into demographic-based unemployment distribution</a:t>
            </a:r>
            <a:r>
              <a:rPr lang="en-US" sz="1800" dirty="0">
                <a:solidFill>
                  <a:schemeClr val="tx1"/>
                </a:solidFill>
                <a:latin typeface="Lucida Fax" panose="02060602050505020204" pitchFamily="18" charset="0"/>
              </a:rPr>
              <a:t>.</a:t>
            </a:r>
            <a:endParaRPr lang="en-IN" sz="1800" dirty="0">
              <a:solidFill>
                <a:schemeClr val="tx1"/>
              </a:solidFill>
              <a:latin typeface="Lucida Fax" panose="02060602050505020204" pitchFamily="18" charset="0"/>
            </a:endParaRPr>
          </a:p>
        </p:txBody>
      </p:sp>
      <p:pic>
        <p:nvPicPr>
          <p:cNvPr id="3" name="Picture 2">
            <a:extLst>
              <a:ext uri="{FF2B5EF4-FFF2-40B4-BE49-F238E27FC236}">
                <a16:creationId xmlns:a16="http://schemas.microsoft.com/office/drawing/2014/main" id="{78192D74-E89E-14E6-E0AF-39EA4B834A88}"/>
              </a:ext>
            </a:extLst>
          </p:cNvPr>
          <p:cNvPicPr>
            <a:picLocks noChangeAspect="1"/>
          </p:cNvPicPr>
          <p:nvPr/>
        </p:nvPicPr>
        <p:blipFill>
          <a:blip r:embed="rId3"/>
          <a:stretch>
            <a:fillRect/>
          </a:stretch>
        </p:blipFill>
        <p:spPr>
          <a:xfrm>
            <a:off x="1669552" y="2822683"/>
            <a:ext cx="6973974" cy="384227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171692" y="1225795"/>
            <a:ext cx="10819769" cy="477520"/>
          </a:xfrm>
        </p:spPr>
        <p:txBody>
          <a:bodyPr>
            <a:noAutofit/>
          </a:bodyPr>
          <a:lstStyle/>
          <a:p>
            <a:pPr marL="0" indent="0">
              <a:buNone/>
            </a:pPr>
            <a:r>
              <a:rPr lang="en-US" sz="1800" b="1" dirty="0">
                <a:solidFill>
                  <a:schemeClr val="tx1"/>
                </a:solidFill>
                <a:latin typeface="Lucida Fax" panose="02060602050505020204" pitchFamily="18" charset="0"/>
              </a:rPr>
              <a:t>2) The second result showcases the distribution of unemployed individuals by gender,  </a:t>
            </a:r>
          </a:p>
          <a:p>
            <a:pPr marL="0" indent="0">
              <a:buNone/>
            </a:pPr>
            <a:r>
              <a:rPr lang="en-US" sz="1800" b="1" dirty="0">
                <a:solidFill>
                  <a:schemeClr val="tx1"/>
                </a:solidFill>
                <a:latin typeface="Lucida Fax" panose="02060602050505020204" pitchFamily="18" charset="0"/>
              </a:rPr>
              <a:t>    presented  through a donut chart,</a:t>
            </a:r>
          </a:p>
          <a:p>
            <a:pPr marL="0" indent="0">
              <a:buNone/>
            </a:pPr>
            <a:r>
              <a:rPr lang="en-US" sz="1800" b="1" dirty="0">
                <a:solidFill>
                  <a:schemeClr val="tx1"/>
                </a:solidFill>
                <a:latin typeface="Lucida Fax" panose="02060602050505020204" pitchFamily="18" charset="0"/>
              </a:rPr>
              <a:t>    offering a succinct visualization of gender-based unemployment proportions.</a:t>
            </a:r>
          </a:p>
          <a:p>
            <a:pPr>
              <a:buFont typeface="Wingdings" panose="05000000000000000000" pitchFamily="2" charset="2"/>
              <a:buChar char="v"/>
            </a:pPr>
            <a:endParaRPr lang="en-US" dirty="0">
              <a:solidFill>
                <a:schemeClr val="tx1"/>
              </a:solidFill>
              <a:latin typeface="Lucida Fax" panose="02060602050505020204" pitchFamily="18" charset="0"/>
            </a:endParaRPr>
          </a:p>
          <a:p>
            <a:pPr>
              <a:buFont typeface="Wingdings" panose="05000000000000000000" pitchFamily="2" charset="2"/>
              <a:buChar char="v"/>
            </a:pPr>
            <a:endParaRPr lang="en-US" dirty="0">
              <a:solidFill>
                <a:schemeClr val="tx1"/>
              </a:solidFill>
              <a:latin typeface="Lucida Fax" panose="02060602050505020204" pitchFamily="18" charset="0"/>
            </a:endParaRPr>
          </a:p>
          <a:p>
            <a:pPr>
              <a:buFont typeface="Wingdings" panose="05000000000000000000" pitchFamily="2" charset="2"/>
              <a:buChar char="v"/>
            </a:pPr>
            <a:endParaRPr lang="en-US" dirty="0">
              <a:solidFill>
                <a:schemeClr val="tx1"/>
              </a:solidFill>
              <a:latin typeface="Lucida Fax" panose="02060602050505020204" pitchFamily="18" charset="0"/>
            </a:endParaRPr>
          </a:p>
        </p:txBody>
      </p:sp>
      <p:pic>
        <p:nvPicPr>
          <p:cNvPr id="6" name="Picture 5">
            <a:extLst>
              <a:ext uri="{FF2B5EF4-FFF2-40B4-BE49-F238E27FC236}">
                <a16:creationId xmlns:a16="http://schemas.microsoft.com/office/drawing/2014/main" id="{4A716AF9-98ED-237A-A41A-5CCDF619F30D}"/>
              </a:ext>
            </a:extLst>
          </p:cNvPr>
          <p:cNvPicPr>
            <a:picLocks noChangeAspect="1"/>
          </p:cNvPicPr>
          <p:nvPr/>
        </p:nvPicPr>
        <p:blipFill>
          <a:blip r:embed="rId3"/>
          <a:stretch>
            <a:fillRect/>
          </a:stretch>
        </p:blipFill>
        <p:spPr>
          <a:xfrm>
            <a:off x="1602028" y="2830699"/>
            <a:ext cx="6543595" cy="3318174"/>
          </a:xfrm>
          <a:prstGeom prst="rect">
            <a:avLst/>
          </a:prstGeom>
        </p:spPr>
      </p:pic>
    </p:spTree>
    <p:extLst>
      <p:ext uri="{BB962C8B-B14F-4D97-AF65-F5344CB8AC3E}">
        <p14:creationId xmlns:p14="http://schemas.microsoft.com/office/powerpoint/2010/main" val="60533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171692" y="1225794"/>
            <a:ext cx="10819769" cy="938907"/>
          </a:xfrm>
        </p:spPr>
        <p:txBody>
          <a:bodyPr>
            <a:noAutofit/>
          </a:bodyPr>
          <a:lstStyle/>
          <a:p>
            <a:pPr marL="0" indent="0">
              <a:buNone/>
            </a:pPr>
            <a:r>
              <a:rPr lang="en-US" sz="1800" b="1" dirty="0">
                <a:solidFill>
                  <a:schemeClr val="tx1"/>
                </a:solidFill>
                <a:latin typeface="Lucida Fax" panose="02060602050505020204" pitchFamily="18" charset="0"/>
              </a:rPr>
              <a:t>3) The third result presents the overall distribution of unemployment by age group, </a:t>
            </a:r>
          </a:p>
          <a:p>
            <a:pPr marL="0" indent="0">
              <a:buNone/>
            </a:pPr>
            <a:r>
              <a:rPr lang="en-US" sz="1800" b="1" dirty="0">
                <a:solidFill>
                  <a:schemeClr val="tx1"/>
                </a:solidFill>
                <a:latin typeface="Lucida Fax" panose="02060602050505020204" pitchFamily="18" charset="0"/>
              </a:rPr>
              <a:t>    visualized using a pie chart, providing a concise</a:t>
            </a:r>
          </a:p>
          <a:p>
            <a:pPr marL="0" indent="0">
              <a:buNone/>
            </a:pPr>
            <a:r>
              <a:rPr lang="en-US" sz="1800" b="1" dirty="0">
                <a:solidFill>
                  <a:schemeClr val="tx1"/>
                </a:solidFill>
                <a:latin typeface="Lucida Fax" panose="02060602050505020204" pitchFamily="18" charset="0"/>
              </a:rPr>
              <a:t>    overview of age-based unemployment distribution</a:t>
            </a:r>
            <a:r>
              <a:rPr lang="en-US" dirty="0">
                <a:solidFill>
                  <a:schemeClr val="tx1"/>
                </a:solidFill>
              </a:rPr>
              <a:t>.</a:t>
            </a:r>
            <a:endParaRPr lang="en-US" dirty="0">
              <a:solidFill>
                <a:schemeClr val="tx1"/>
              </a:solidFill>
              <a:latin typeface="Lucida Fax" panose="02060602050505020204" pitchFamily="18" charset="0"/>
            </a:endParaRPr>
          </a:p>
          <a:p>
            <a:pPr>
              <a:buFont typeface="Wingdings" panose="05000000000000000000" pitchFamily="2" charset="2"/>
              <a:buChar char="v"/>
            </a:pPr>
            <a:endParaRPr lang="en-US" dirty="0">
              <a:solidFill>
                <a:schemeClr val="tx1"/>
              </a:solidFill>
              <a:latin typeface="Lucida Fax" panose="02060602050505020204" pitchFamily="18" charset="0"/>
            </a:endParaRPr>
          </a:p>
          <a:p>
            <a:pPr>
              <a:buFont typeface="Wingdings" panose="05000000000000000000" pitchFamily="2" charset="2"/>
              <a:buChar char="v"/>
            </a:pPr>
            <a:endParaRPr lang="en-US" dirty="0">
              <a:solidFill>
                <a:schemeClr val="tx1"/>
              </a:solidFill>
              <a:latin typeface="Lucida Fax" panose="02060602050505020204" pitchFamily="18" charset="0"/>
            </a:endParaRPr>
          </a:p>
        </p:txBody>
      </p:sp>
      <p:pic>
        <p:nvPicPr>
          <p:cNvPr id="3" name="Picture 2">
            <a:extLst>
              <a:ext uri="{FF2B5EF4-FFF2-40B4-BE49-F238E27FC236}">
                <a16:creationId xmlns:a16="http://schemas.microsoft.com/office/drawing/2014/main" id="{8C19E76D-4E70-96A3-89CC-72501D0AC525}"/>
              </a:ext>
            </a:extLst>
          </p:cNvPr>
          <p:cNvPicPr>
            <a:picLocks noChangeAspect="1"/>
          </p:cNvPicPr>
          <p:nvPr/>
        </p:nvPicPr>
        <p:blipFill>
          <a:blip r:embed="rId3"/>
          <a:stretch>
            <a:fillRect/>
          </a:stretch>
        </p:blipFill>
        <p:spPr>
          <a:xfrm>
            <a:off x="1747519" y="2615866"/>
            <a:ext cx="6553768" cy="3856054"/>
          </a:xfrm>
          <a:prstGeom prst="rect">
            <a:avLst/>
          </a:prstGeom>
        </p:spPr>
      </p:pic>
    </p:spTree>
    <p:extLst>
      <p:ext uri="{BB962C8B-B14F-4D97-AF65-F5344CB8AC3E}">
        <p14:creationId xmlns:p14="http://schemas.microsoft.com/office/powerpoint/2010/main" val="416794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171692" y="1225794"/>
            <a:ext cx="10819769" cy="938907"/>
          </a:xfrm>
        </p:spPr>
        <p:txBody>
          <a:bodyPr>
            <a:noAutofit/>
          </a:bodyPr>
          <a:lstStyle/>
          <a:p>
            <a:pPr marL="0" indent="0">
              <a:buNone/>
            </a:pPr>
            <a:r>
              <a:rPr lang="en-US" sz="1800" b="1" dirty="0">
                <a:solidFill>
                  <a:schemeClr val="tx1"/>
                </a:solidFill>
                <a:latin typeface="Lucida Fax" panose="02060602050505020204" pitchFamily="18" charset="0"/>
              </a:rPr>
              <a:t>4) The fourth result displays a line filter graph, highlighting the total number  </a:t>
            </a:r>
          </a:p>
          <a:p>
            <a:pPr marL="0" indent="0">
              <a:buNone/>
            </a:pPr>
            <a:r>
              <a:rPr lang="en-US" sz="1800" b="1" dirty="0">
                <a:solidFill>
                  <a:schemeClr val="tx1"/>
                </a:solidFill>
                <a:latin typeface="Lucida Fax" panose="02060602050505020204" pitchFamily="18" charset="0"/>
              </a:rPr>
              <a:t>   of unemployed individuals by year and gender, </a:t>
            </a:r>
          </a:p>
          <a:p>
            <a:pPr marL="0" indent="0">
              <a:buNone/>
            </a:pPr>
            <a:r>
              <a:rPr lang="en-US" sz="1800" b="1" dirty="0">
                <a:solidFill>
                  <a:schemeClr val="tx1"/>
                </a:solidFill>
                <a:latin typeface="Lucida Fax" panose="02060602050505020204" pitchFamily="18" charset="0"/>
              </a:rPr>
              <a:t>   offering insights into longitudinal trends and gender-based disparities in     </a:t>
            </a:r>
          </a:p>
          <a:p>
            <a:pPr marL="0" indent="0">
              <a:buNone/>
            </a:pPr>
            <a:r>
              <a:rPr lang="en-US" sz="1800" b="1" dirty="0">
                <a:solidFill>
                  <a:schemeClr val="tx1"/>
                </a:solidFill>
                <a:latin typeface="Lucida Fax" panose="02060602050505020204" pitchFamily="18" charset="0"/>
              </a:rPr>
              <a:t>   unemployment</a:t>
            </a:r>
          </a:p>
          <a:p>
            <a:pPr>
              <a:buFont typeface="Wingdings" panose="05000000000000000000" pitchFamily="2" charset="2"/>
              <a:buChar char="v"/>
            </a:pPr>
            <a:endParaRPr lang="en-US" dirty="0">
              <a:solidFill>
                <a:schemeClr val="tx1"/>
              </a:solidFill>
              <a:latin typeface="Lucida Fax" panose="02060602050505020204" pitchFamily="18" charset="0"/>
            </a:endParaRPr>
          </a:p>
        </p:txBody>
      </p:sp>
      <p:pic>
        <p:nvPicPr>
          <p:cNvPr id="6" name="Picture 5">
            <a:extLst>
              <a:ext uri="{FF2B5EF4-FFF2-40B4-BE49-F238E27FC236}">
                <a16:creationId xmlns:a16="http://schemas.microsoft.com/office/drawing/2014/main" id="{D03C2E30-5CCC-1E55-4E76-30F59D835398}"/>
              </a:ext>
            </a:extLst>
          </p:cNvPr>
          <p:cNvPicPr>
            <a:picLocks noChangeAspect="1"/>
          </p:cNvPicPr>
          <p:nvPr/>
        </p:nvPicPr>
        <p:blipFill>
          <a:blip r:embed="rId3"/>
          <a:stretch>
            <a:fillRect/>
          </a:stretch>
        </p:blipFill>
        <p:spPr>
          <a:xfrm>
            <a:off x="971373" y="2918439"/>
            <a:ext cx="8116643" cy="3568972"/>
          </a:xfrm>
          <a:prstGeom prst="rect">
            <a:avLst/>
          </a:prstGeom>
        </p:spPr>
      </p:pic>
    </p:spTree>
    <p:extLst>
      <p:ext uri="{BB962C8B-B14F-4D97-AF65-F5344CB8AC3E}">
        <p14:creationId xmlns:p14="http://schemas.microsoft.com/office/powerpoint/2010/main" val="9105683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615</TotalTime>
  <Words>472</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Amasis MT Pro Medium</vt:lpstr>
      <vt:lpstr>Arial</vt:lpstr>
      <vt:lpstr>Bahnschrift Light</vt:lpstr>
      <vt:lpstr>Calibri</vt:lpstr>
      <vt:lpstr>Lucida Fax</vt:lpstr>
      <vt:lpstr>Trebuchet MS</vt:lpstr>
      <vt:lpstr>Wingdings</vt:lpstr>
      <vt:lpstr>Wingdings 3</vt:lpstr>
      <vt:lpstr>Facet</vt:lpstr>
      <vt:lpstr>An Analysis of Unemployment in Republic of India using Power BI</vt:lpstr>
      <vt:lpstr>PROBLEM  STATEMENT</vt:lpstr>
      <vt:lpstr>Project Description </vt:lpstr>
      <vt:lpstr>WHO ARE THE END USERS?</vt:lpstr>
      <vt:lpstr>Technology Used</vt:lpstr>
      <vt:lpstr>RESULTS </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Sudharshan Nayak</cp:lastModifiedBy>
  <cp:revision>91</cp:revision>
  <dcterms:created xsi:type="dcterms:W3CDTF">2021-07-11T13:13:15Z</dcterms:created>
  <dcterms:modified xsi:type="dcterms:W3CDTF">2024-03-15T13:49:04Z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