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3" d="100"/>
          <a:sy n="43" d="100"/>
        </p:scale>
        <p:origin x="54"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923F103-BC34-4FE4-A40E-EDDEECFDA5D0}" type="datetimeFigureOut">
              <a:rPr lang="en-US" smtClean="0"/>
              <a:pPr/>
              <a:t>12/7/2023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smtClean="0"/>
              <a:t>
              </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2808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23A1CC3-2375-41D4-9E03-427CAF2A4C1A}" type="datetimeFigureOut">
              <a:rPr lang="en-US" smtClean="0"/>
              <a:t>12/7/2023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86127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FF16868-8199-4C2C-A5B1-63AEE139F88E}" type="datetimeFigureOut">
              <a:rPr lang="en-US" smtClean="0"/>
              <a:t>12/7/2023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768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AD9FF7F-6988-44CC-821B-644E70CD2F73}" type="datetimeFigureOut">
              <a:rPr lang="en-US" smtClean="0"/>
              <a:t>12/7/2023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7982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5C12C299-16B2-4475-990D-751901EACC14}" type="datetimeFigureOut">
              <a:rPr lang="en-US" smtClean="0"/>
              <a:t>12/7/2023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999820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E451C3-0FF4-47C4-B829-773ADF60F88C}" type="datetimeFigureOut">
              <a:rPr lang="en-US" smtClean="0"/>
              <a:t>12/7/2023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98366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2BE451C3-0FF4-47C4-B829-773ADF60F88C}" type="datetimeFigureOut">
              <a:rPr lang="en-US" smtClean="0"/>
              <a:t>12/7/2023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612635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12/7/2023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4583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12/7/2023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187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12/7/2023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33268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34E6425-0181-43F2-84FC-787E803FD2F8}" type="datetimeFigureOut">
              <a:rPr lang="en-US" smtClean="0"/>
              <a:t>12/7/2023</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6587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12/7/2023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7003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12/7/2023</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8564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12/7/2023</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2049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12/7/2023</a:t>
            </a:fld>
            <a:endParaRPr lang="en-US" dirty="0"/>
          </a:p>
        </p:txBody>
      </p:sp>
      <p:sp>
        <p:nvSpPr>
          <p:cNvPr id="3" name="Footer Placeholder 2"/>
          <p:cNvSpPr>
            <a:spLocks noGrp="1"/>
          </p:cNvSpPr>
          <p:nvPr>
            <p:ph type="ftr" sz="quarter" idx="11"/>
          </p:nvPr>
        </p:nvSpPr>
        <p:spPr/>
        <p:txBody>
          <a:bodyPr/>
          <a:lstStyle/>
          <a:p>
            <a:r>
              <a:rPr lang="en-US" smtClean="0"/>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58118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6E86A4C-8E40-4F87-A4F0-01A0687C5742}" type="datetimeFigureOut">
              <a:rPr lang="en-US" smtClean="0"/>
              <a:t>12/7/2023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6285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5E72C73-2D91-4E12-BA25-F0AA0C03599B}" type="datetimeFigureOut">
              <a:rPr lang="en-US" smtClean="0"/>
              <a:t>12/7/2023</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28560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t>12/7/2023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
              </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73422993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pPr lvl="0"/>
            <a:r>
              <a:rPr lang="es-PE" b="1" i="1"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
            </a:r>
            <a:br>
              <a:rPr lang="es-PE" b="1" i="1"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br>
            <a:r>
              <a:rPr lang="es-PE" sz="4000" b="1" i="1" u="sng" dirty="0" smtClean="0">
                <a:solidFill>
                  <a:schemeClr val="tx1"/>
                </a:solidFill>
                <a:latin typeface="Calibri" panose="020F0502020204030204" pitchFamily="34" charset="0"/>
                <a:ea typeface="Calibri" panose="020F0502020204030204" pitchFamily="34" charset="0"/>
                <a:cs typeface="Times New Roman" panose="02020603050405020304" pitchFamily="18" charset="0"/>
              </a:rPr>
              <a:t>FUNDAMENTOS DE INNOVACION TECNOLOGICA</a:t>
            </a:r>
            <a:endParaRPr lang="es-PE" sz="4000" dirty="0"/>
          </a:p>
        </p:txBody>
      </p:sp>
      <p:sp>
        <p:nvSpPr>
          <p:cNvPr id="3" name="Subtítulo 2"/>
          <p:cNvSpPr>
            <a:spLocks noGrp="1"/>
          </p:cNvSpPr>
          <p:nvPr>
            <p:ph type="subTitle" idx="1"/>
          </p:nvPr>
        </p:nvSpPr>
        <p:spPr/>
        <p:txBody>
          <a:bodyPr/>
          <a:lstStyle/>
          <a:p>
            <a:r>
              <a:rPr lang="es-PE" dirty="0" smtClean="0"/>
              <a:t>METODOS DE INVESTIGACION</a:t>
            </a:r>
            <a:endParaRPr lang="es-PE" dirty="0"/>
          </a:p>
        </p:txBody>
      </p:sp>
    </p:spTree>
    <p:extLst>
      <p:ext uri="{BB962C8B-B14F-4D97-AF65-F5344CB8AC3E}">
        <p14:creationId xmlns:p14="http://schemas.microsoft.com/office/powerpoint/2010/main" val="4251281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CLASIFICACION</a:t>
            </a:r>
            <a:r>
              <a:rPr lang="es-PE" dirty="0" smtClean="0"/>
              <a:t> </a:t>
            </a:r>
            <a:endParaRPr lang="es-PE" dirty="0"/>
          </a:p>
        </p:txBody>
      </p:sp>
      <p:sp>
        <p:nvSpPr>
          <p:cNvPr id="3" name="Marcador de contenido 2"/>
          <p:cNvSpPr>
            <a:spLocks noGrp="1"/>
          </p:cNvSpPr>
          <p:nvPr>
            <p:ph idx="1"/>
          </p:nvPr>
        </p:nvSpPr>
        <p:spPr/>
        <p:txBody>
          <a:bodyPr>
            <a:normAutofit/>
          </a:bodyPr>
          <a:lstStyle/>
          <a:p>
            <a:r>
              <a:rPr lang="es-PE" dirty="0"/>
              <a:t>Los proyectos de investigación se pueden clasificar según los siguientes criterios: Por finalidad, la investigación puede ser básica o aplicada; Dependiendo de la forma en que se obtengan los datos, estos pueden ser literarios, de campo o experimentales; Dependiendo del nivel de conocimiento obtenido puede ser exploratorio, descriptivo, sexual o explicativo; Dependiendo del campo de conocimiento involucrado, es científico o filosófico; Dependiendo del tipo de razonamiento utilizado, este es espontáneo, racional o empíricamente </a:t>
            </a:r>
            <a:r>
              <a:rPr lang="es-PE" dirty="0" smtClean="0"/>
              <a:t>racional.</a:t>
            </a:r>
            <a:endParaRPr lang="es-PE" dirty="0"/>
          </a:p>
        </p:txBody>
      </p:sp>
    </p:spTree>
    <p:extLst>
      <p:ext uri="{BB962C8B-B14F-4D97-AF65-F5344CB8AC3E}">
        <p14:creationId xmlns:p14="http://schemas.microsoft.com/office/powerpoint/2010/main" val="405546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PE" b="1" dirty="0" smtClean="0"/>
              <a:t>TIPOS DE INVESTIGACION </a:t>
            </a:r>
            <a:endParaRPr lang="es-PE" b="1" dirty="0"/>
          </a:p>
        </p:txBody>
      </p:sp>
      <p:sp>
        <p:nvSpPr>
          <p:cNvPr id="3" name="Marcador de contenido 2"/>
          <p:cNvSpPr>
            <a:spLocks noGrp="1"/>
          </p:cNvSpPr>
          <p:nvPr>
            <p:ph idx="1"/>
          </p:nvPr>
        </p:nvSpPr>
        <p:spPr>
          <a:xfrm>
            <a:off x="1295401" y="2676292"/>
            <a:ext cx="9601196" cy="3199575"/>
          </a:xfrm>
        </p:spPr>
        <p:txBody>
          <a:bodyPr/>
          <a:lstStyle/>
          <a:p>
            <a:r>
              <a:rPr lang="es-PE" dirty="0" err="1" smtClean="0"/>
              <a:t>Investigacion</a:t>
            </a:r>
            <a:r>
              <a:rPr lang="es-PE" dirty="0" smtClean="0"/>
              <a:t> Pura</a:t>
            </a:r>
          </a:p>
          <a:p>
            <a:r>
              <a:rPr lang="es-PE" dirty="0" err="1" smtClean="0"/>
              <a:t>Investigacion</a:t>
            </a:r>
            <a:r>
              <a:rPr lang="es-PE" dirty="0" smtClean="0"/>
              <a:t> Aplicada </a:t>
            </a:r>
          </a:p>
          <a:p>
            <a:r>
              <a:rPr lang="es-PE" dirty="0" err="1" smtClean="0"/>
              <a:t>Investigacion</a:t>
            </a:r>
            <a:r>
              <a:rPr lang="es-PE" dirty="0" smtClean="0"/>
              <a:t> Exploratoria </a:t>
            </a:r>
          </a:p>
          <a:p>
            <a:r>
              <a:rPr lang="es-PE" dirty="0" err="1" smtClean="0"/>
              <a:t>Investigacion</a:t>
            </a:r>
            <a:r>
              <a:rPr lang="es-PE" dirty="0" smtClean="0"/>
              <a:t> </a:t>
            </a:r>
            <a:r>
              <a:rPr lang="es-PE" dirty="0" err="1" smtClean="0"/>
              <a:t>Descrptiva</a:t>
            </a:r>
            <a:r>
              <a:rPr lang="es-PE" dirty="0" smtClean="0"/>
              <a:t> </a:t>
            </a:r>
          </a:p>
          <a:p>
            <a:r>
              <a:rPr lang="es-PE" dirty="0" err="1" smtClean="0"/>
              <a:t>Investigacion</a:t>
            </a:r>
            <a:r>
              <a:rPr lang="es-PE" dirty="0" smtClean="0"/>
              <a:t> Confirmatoria </a:t>
            </a:r>
            <a:endParaRPr lang="es-PE" dirty="0"/>
          </a:p>
        </p:txBody>
      </p:sp>
    </p:spTree>
    <p:extLst>
      <p:ext uri="{BB962C8B-B14F-4D97-AF65-F5344CB8AC3E}">
        <p14:creationId xmlns:p14="http://schemas.microsoft.com/office/powerpoint/2010/main" val="4057561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PE" b="1" dirty="0" smtClean="0"/>
              <a:t>Tipos</a:t>
            </a:r>
            <a:r>
              <a:rPr lang="es-PE" dirty="0" smtClean="0"/>
              <a:t> </a:t>
            </a:r>
            <a:r>
              <a:rPr lang="es-PE" b="1" dirty="0" smtClean="0"/>
              <a:t>de </a:t>
            </a:r>
            <a:r>
              <a:rPr lang="es-PE" b="1" dirty="0" err="1" smtClean="0"/>
              <a:t>Metodos</a:t>
            </a:r>
            <a:r>
              <a:rPr lang="es-PE" b="1" dirty="0" smtClean="0"/>
              <a:t> </a:t>
            </a:r>
            <a:endParaRPr lang="es-PE" b="1" dirty="0"/>
          </a:p>
        </p:txBody>
      </p:sp>
      <p:sp>
        <p:nvSpPr>
          <p:cNvPr id="3" name="Marcador de contenido 2"/>
          <p:cNvSpPr>
            <a:spLocks noGrp="1"/>
          </p:cNvSpPr>
          <p:nvPr>
            <p:ph idx="1"/>
          </p:nvPr>
        </p:nvSpPr>
        <p:spPr/>
        <p:txBody>
          <a:bodyPr/>
          <a:lstStyle/>
          <a:p>
            <a:r>
              <a:rPr lang="es-PE" b="1" dirty="0" smtClean="0"/>
              <a:t>Investigación Experimental: </a:t>
            </a:r>
            <a:r>
              <a:rPr lang="es-PE" dirty="0" smtClean="0"/>
              <a:t>Es una colección de diseños de </a:t>
            </a:r>
            <a:r>
              <a:rPr lang="es-PE" dirty="0" err="1" smtClean="0"/>
              <a:t>investigacion</a:t>
            </a:r>
            <a:r>
              <a:rPr lang="es-PE" dirty="0" smtClean="0"/>
              <a:t> que utilizan manipulación y ensayos controlados para comprender los procesos casuales. En general, se manipulan una o mas variables para determinar su efecto sobre una variable dependiente.</a:t>
            </a:r>
          </a:p>
          <a:p>
            <a:r>
              <a:rPr lang="es-PE" b="1" dirty="0" err="1" smtClean="0"/>
              <a:t>Investigacion</a:t>
            </a:r>
            <a:r>
              <a:rPr lang="es-PE" b="1" dirty="0" smtClean="0"/>
              <a:t> No Experimental: </a:t>
            </a:r>
            <a:r>
              <a:rPr lang="es-PE" dirty="0" smtClean="0"/>
              <a:t>Es aquel en el que las </a:t>
            </a:r>
            <a:r>
              <a:rPr lang="es-PE" dirty="0" err="1" smtClean="0"/>
              <a:t>variasbles</a:t>
            </a:r>
            <a:r>
              <a:rPr lang="es-PE" dirty="0" smtClean="0"/>
              <a:t> de estudio no están controladas ni manipuladas. Para desarrollar la </a:t>
            </a:r>
            <a:r>
              <a:rPr lang="es-PE" dirty="0" err="1" smtClean="0"/>
              <a:t>investigacion</a:t>
            </a:r>
            <a:r>
              <a:rPr lang="es-PE" dirty="0" smtClean="0"/>
              <a:t>, los autores observan los fenómenos a estudiar en su entorno natural, obteniendo los datos directamente para analizarlos posteriormente.</a:t>
            </a:r>
            <a:endParaRPr lang="es-PE" dirty="0"/>
          </a:p>
        </p:txBody>
      </p:sp>
    </p:spTree>
    <p:extLst>
      <p:ext uri="{BB962C8B-B14F-4D97-AF65-F5344CB8AC3E}">
        <p14:creationId xmlns:p14="http://schemas.microsoft.com/office/powerpoint/2010/main" val="184169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2" y="982132"/>
            <a:ext cx="9601196" cy="975457"/>
          </a:xfrm>
        </p:spPr>
        <p:txBody>
          <a:bodyPr/>
          <a:lstStyle/>
          <a:p>
            <a:r>
              <a:rPr lang="es-PE" b="1" dirty="0" smtClean="0"/>
              <a:t>LA TEORIA DEL CONOCIMIENTO</a:t>
            </a:r>
            <a:endParaRPr lang="es-PE" b="1" dirty="0"/>
          </a:p>
        </p:txBody>
      </p:sp>
      <p:sp>
        <p:nvSpPr>
          <p:cNvPr id="3" name="Marcador de contenido 2"/>
          <p:cNvSpPr>
            <a:spLocks noGrp="1"/>
          </p:cNvSpPr>
          <p:nvPr>
            <p:ph idx="1"/>
          </p:nvPr>
        </p:nvSpPr>
        <p:spPr>
          <a:xfrm>
            <a:off x="1295401" y="2060621"/>
            <a:ext cx="9601196" cy="3815248"/>
          </a:xfrm>
        </p:spPr>
        <p:txBody>
          <a:bodyPr/>
          <a:lstStyle/>
          <a:p>
            <a:r>
              <a:rPr lang="es-PE" dirty="0" smtClean="0"/>
              <a:t>La teoría del conocimiento se ocupa de estudiar la naturaleza, origen y alcance del conocimiento. Examina preguntas como “ ¿Cómo sabemos lo que sabemos?”. Es una rama filosófica que busca comprender la relación entre el sujeto cognoscente y el objeto de </a:t>
            </a:r>
            <a:r>
              <a:rPr lang="es-PE" dirty="0" err="1" smtClean="0"/>
              <a:t>conocimento</a:t>
            </a:r>
            <a:r>
              <a:rPr lang="es-PE" dirty="0" smtClean="0"/>
              <a:t> .</a:t>
            </a:r>
          </a:p>
          <a:p>
            <a:r>
              <a:rPr lang="es-PE" dirty="0" smtClean="0"/>
              <a:t>La teoría del conocimiento cumple diversas funciones, entre las cuales se incluyen: </a:t>
            </a:r>
          </a:p>
          <a:p>
            <a:endParaRPr lang="es-PE" dirty="0"/>
          </a:p>
        </p:txBody>
      </p:sp>
      <p:graphicFrame>
        <p:nvGraphicFramePr>
          <p:cNvPr id="4" name="Tabla 3"/>
          <p:cNvGraphicFramePr>
            <a:graphicFrameLocks noGrp="1"/>
          </p:cNvGraphicFramePr>
          <p:nvPr>
            <p:extLst>
              <p:ext uri="{D42A27DB-BD31-4B8C-83A1-F6EECF244321}">
                <p14:modId xmlns:p14="http://schemas.microsoft.com/office/powerpoint/2010/main" val="2793996357"/>
              </p:ext>
            </p:extLst>
          </p:nvPr>
        </p:nvGraphicFramePr>
        <p:xfrm>
          <a:off x="1295398" y="4518933"/>
          <a:ext cx="9342864" cy="1112520"/>
        </p:xfrm>
        <a:graphic>
          <a:graphicData uri="http://schemas.openxmlformats.org/drawingml/2006/table">
            <a:tbl>
              <a:tblPr firstRow="1" bandRow="1">
                <a:tableStyleId>{5C22544A-7EE6-4342-B048-85BDC9FD1C3A}</a:tableStyleId>
              </a:tblPr>
              <a:tblGrid>
                <a:gridCol w="4671432"/>
                <a:gridCol w="4671432"/>
              </a:tblGrid>
              <a:tr h="370840">
                <a:tc>
                  <a:txBody>
                    <a:bodyPr/>
                    <a:lstStyle/>
                    <a:p>
                      <a:r>
                        <a:rPr lang="es-PE" dirty="0" err="1" smtClean="0"/>
                        <a:t>Analisis</a:t>
                      </a:r>
                      <a:r>
                        <a:rPr lang="es-PE" baseline="0" dirty="0" smtClean="0"/>
                        <a:t> de la Naturaleza del Conocimiento</a:t>
                      </a:r>
                      <a:endParaRPr lang="es-PE" dirty="0"/>
                    </a:p>
                  </a:txBody>
                  <a:tcPr/>
                </a:tc>
                <a:tc>
                  <a:txBody>
                    <a:bodyPr/>
                    <a:lstStyle/>
                    <a:p>
                      <a:r>
                        <a:rPr lang="es-PE" dirty="0" err="1" smtClean="0"/>
                        <a:t>Exploracion</a:t>
                      </a:r>
                      <a:r>
                        <a:rPr lang="es-PE" dirty="0" smtClean="0"/>
                        <a:t> de la </a:t>
                      </a:r>
                      <a:r>
                        <a:rPr lang="es-PE" dirty="0" err="1" smtClean="0"/>
                        <a:t>Relacion</a:t>
                      </a:r>
                      <a:r>
                        <a:rPr lang="es-PE" dirty="0" smtClean="0"/>
                        <a:t> sujeto-objeto</a:t>
                      </a:r>
                      <a:endParaRPr lang="es-PE" dirty="0"/>
                    </a:p>
                  </a:txBody>
                  <a:tcPr/>
                </a:tc>
              </a:tr>
              <a:tr h="370840">
                <a:tc>
                  <a:txBody>
                    <a:bodyPr/>
                    <a:lstStyle/>
                    <a:p>
                      <a:r>
                        <a:rPr lang="es-PE" dirty="0" err="1" smtClean="0"/>
                        <a:t>Investigacion</a:t>
                      </a:r>
                      <a:r>
                        <a:rPr lang="es-PE" dirty="0" smtClean="0"/>
                        <a:t> Sobre la Verdad</a:t>
                      </a:r>
                      <a:endParaRPr lang="es-PE" dirty="0"/>
                    </a:p>
                  </a:txBody>
                  <a:tcPr/>
                </a:tc>
                <a:tc>
                  <a:txBody>
                    <a:bodyPr/>
                    <a:lstStyle/>
                    <a:p>
                      <a:r>
                        <a:rPr lang="es-PE" dirty="0" smtClean="0"/>
                        <a:t>Examen de la </a:t>
                      </a:r>
                      <a:r>
                        <a:rPr lang="es-PE" dirty="0" err="1" smtClean="0"/>
                        <a:t>Justificacion</a:t>
                      </a:r>
                      <a:r>
                        <a:rPr lang="es-PE" dirty="0" smtClean="0"/>
                        <a:t> del Conocimiento</a:t>
                      </a:r>
                      <a:endParaRPr lang="es-PE" dirty="0"/>
                    </a:p>
                  </a:txBody>
                  <a:tcPr/>
                </a:tc>
              </a:tr>
              <a:tr h="370840">
                <a:tc>
                  <a:txBody>
                    <a:bodyPr/>
                    <a:lstStyle/>
                    <a:p>
                      <a:r>
                        <a:rPr lang="es-PE" dirty="0" smtClean="0"/>
                        <a:t>Estudio de la </a:t>
                      </a:r>
                      <a:r>
                        <a:rPr lang="es-PE" dirty="0" err="1" smtClean="0"/>
                        <a:t>Percepcion</a:t>
                      </a:r>
                      <a:r>
                        <a:rPr lang="es-PE" dirty="0" smtClean="0"/>
                        <a:t> y la Experiencia</a:t>
                      </a:r>
                      <a:endParaRPr lang="es-PE" dirty="0"/>
                    </a:p>
                  </a:txBody>
                  <a:tcPr/>
                </a:tc>
                <a:tc>
                  <a:txBody>
                    <a:bodyPr/>
                    <a:lstStyle/>
                    <a:p>
                      <a:r>
                        <a:rPr lang="es-PE" dirty="0" err="1" smtClean="0"/>
                        <a:t>Reflexion</a:t>
                      </a:r>
                      <a:r>
                        <a:rPr lang="es-PE" dirty="0" smtClean="0"/>
                        <a:t> sobre los limites del Conocimiento</a:t>
                      </a:r>
                      <a:endParaRPr lang="es-PE" dirty="0"/>
                    </a:p>
                  </a:txBody>
                  <a:tcPr/>
                </a:tc>
              </a:tr>
            </a:tbl>
          </a:graphicData>
        </a:graphic>
      </p:graphicFrame>
    </p:spTree>
    <p:extLst>
      <p:ext uri="{BB962C8B-B14F-4D97-AF65-F5344CB8AC3E}">
        <p14:creationId xmlns:p14="http://schemas.microsoft.com/office/powerpoint/2010/main" val="618492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PE" b="1" dirty="0" err="1" smtClean="0"/>
              <a:t>Clasificacion</a:t>
            </a:r>
            <a:endParaRPr lang="es-PE" dirty="0"/>
          </a:p>
        </p:txBody>
      </p:sp>
      <p:sp>
        <p:nvSpPr>
          <p:cNvPr id="3" name="Marcador de contenido 2"/>
          <p:cNvSpPr>
            <a:spLocks noGrp="1"/>
          </p:cNvSpPr>
          <p:nvPr>
            <p:ph idx="1"/>
          </p:nvPr>
        </p:nvSpPr>
        <p:spPr/>
        <p:txBody>
          <a:bodyPr/>
          <a:lstStyle/>
          <a:p>
            <a:r>
              <a:rPr lang="es-PE" dirty="0" smtClean="0"/>
              <a:t>La teoría del conocimiento se puede clasificar en diversas maneras, dependiendo de los enfoques y las preguntas especificas que aborde. Aquí hay una clasificación básica:</a:t>
            </a:r>
          </a:p>
          <a:p>
            <a:endParaRPr lang="es-PE" dirty="0"/>
          </a:p>
        </p:txBody>
      </p:sp>
      <p:graphicFrame>
        <p:nvGraphicFramePr>
          <p:cNvPr id="4" name="Tabla 3"/>
          <p:cNvGraphicFramePr>
            <a:graphicFrameLocks noGrp="1"/>
          </p:cNvGraphicFramePr>
          <p:nvPr>
            <p:extLst>
              <p:ext uri="{D42A27DB-BD31-4B8C-83A1-F6EECF244321}">
                <p14:modId xmlns:p14="http://schemas.microsoft.com/office/powerpoint/2010/main" val="3400431721"/>
              </p:ext>
            </p:extLst>
          </p:nvPr>
        </p:nvGraphicFramePr>
        <p:xfrm>
          <a:off x="1898186" y="4087334"/>
          <a:ext cx="8128000" cy="11125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s-PE" dirty="0" err="1" smtClean="0"/>
                        <a:t>Epistemologia</a:t>
                      </a:r>
                      <a:endParaRPr lang="es-PE" dirty="0"/>
                    </a:p>
                  </a:txBody>
                  <a:tcPr/>
                </a:tc>
                <a:tc>
                  <a:txBody>
                    <a:bodyPr/>
                    <a:lstStyle/>
                    <a:p>
                      <a:r>
                        <a:rPr lang="es-PE" dirty="0" smtClean="0"/>
                        <a:t>Escepticismo y Dogmatismo</a:t>
                      </a:r>
                      <a:endParaRPr lang="es-PE" dirty="0"/>
                    </a:p>
                  </a:txBody>
                  <a:tcPr/>
                </a:tc>
              </a:tr>
              <a:tr h="370840">
                <a:tc>
                  <a:txBody>
                    <a:bodyPr/>
                    <a:lstStyle/>
                    <a:p>
                      <a:r>
                        <a:rPr lang="es-PE" dirty="0" smtClean="0"/>
                        <a:t>Empirismo y Racionalismo</a:t>
                      </a:r>
                      <a:endParaRPr lang="es-PE" dirty="0"/>
                    </a:p>
                  </a:txBody>
                  <a:tcPr/>
                </a:tc>
                <a:tc>
                  <a:txBody>
                    <a:bodyPr/>
                    <a:lstStyle/>
                    <a:p>
                      <a:r>
                        <a:rPr lang="es-PE" dirty="0" smtClean="0"/>
                        <a:t>Constructivo</a:t>
                      </a:r>
                      <a:endParaRPr lang="es-PE" dirty="0"/>
                    </a:p>
                  </a:txBody>
                  <a:tcPr/>
                </a:tc>
              </a:tr>
              <a:tr h="370840">
                <a:tc>
                  <a:txBody>
                    <a:bodyPr/>
                    <a:lstStyle/>
                    <a:p>
                      <a:r>
                        <a:rPr lang="es-PE" dirty="0" err="1" smtClean="0"/>
                        <a:t>Teorias</a:t>
                      </a:r>
                      <a:r>
                        <a:rPr lang="es-PE" dirty="0" smtClean="0"/>
                        <a:t> de la Verdad</a:t>
                      </a:r>
                      <a:endParaRPr lang="es-PE" dirty="0"/>
                    </a:p>
                  </a:txBody>
                  <a:tcPr/>
                </a:tc>
                <a:tc>
                  <a:txBody>
                    <a:bodyPr/>
                    <a:lstStyle/>
                    <a:p>
                      <a:r>
                        <a:rPr lang="es-PE" dirty="0" err="1" smtClean="0"/>
                        <a:t>Teorias</a:t>
                      </a:r>
                      <a:r>
                        <a:rPr lang="es-PE" dirty="0" smtClean="0"/>
                        <a:t> de la </a:t>
                      </a:r>
                      <a:r>
                        <a:rPr lang="es-PE" dirty="0" err="1" smtClean="0"/>
                        <a:t>Justificacion</a:t>
                      </a:r>
                      <a:endParaRPr lang="es-PE" dirty="0"/>
                    </a:p>
                  </a:txBody>
                  <a:tcPr/>
                </a:tc>
              </a:tr>
            </a:tbl>
          </a:graphicData>
        </a:graphic>
      </p:graphicFrame>
    </p:spTree>
    <p:extLst>
      <p:ext uri="{BB962C8B-B14F-4D97-AF65-F5344CB8AC3E}">
        <p14:creationId xmlns:p14="http://schemas.microsoft.com/office/powerpoint/2010/main" val="2935713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l"/>
            <a:r>
              <a:rPr lang="es-PE" b="1" dirty="0" smtClean="0"/>
              <a:t>Características</a:t>
            </a:r>
            <a:endParaRPr lang="es-PE" b="1" dirty="0"/>
          </a:p>
        </p:txBody>
      </p:sp>
      <p:sp>
        <p:nvSpPr>
          <p:cNvPr id="3" name="Marcador de contenido 2"/>
          <p:cNvSpPr>
            <a:spLocks noGrp="1"/>
          </p:cNvSpPr>
          <p:nvPr>
            <p:ph idx="1"/>
          </p:nvPr>
        </p:nvSpPr>
        <p:spPr>
          <a:xfrm>
            <a:off x="1295401" y="2556932"/>
            <a:ext cx="9601196" cy="3251440"/>
          </a:xfrm>
        </p:spPr>
        <p:txBody>
          <a:bodyPr>
            <a:normAutofit fontScale="77500" lnSpcReduction="20000"/>
          </a:bodyPr>
          <a:lstStyle/>
          <a:p>
            <a:pPr marL="0" indent="0">
              <a:buNone/>
            </a:pPr>
            <a:r>
              <a:rPr lang="es-PE" dirty="0" smtClean="0"/>
              <a:t>La teoría del conocimiento presenta varias características distintivas:</a:t>
            </a:r>
          </a:p>
          <a:p>
            <a:r>
              <a:rPr lang="es-PE" dirty="0" err="1" smtClean="0"/>
              <a:t>Reflexion</a:t>
            </a:r>
            <a:r>
              <a:rPr lang="es-PE" dirty="0" smtClean="0"/>
              <a:t> </a:t>
            </a:r>
            <a:r>
              <a:rPr lang="es-PE" dirty="0" err="1" smtClean="0"/>
              <a:t>Filosofica</a:t>
            </a:r>
            <a:endParaRPr lang="es-PE" dirty="0" smtClean="0"/>
          </a:p>
          <a:p>
            <a:r>
              <a:rPr lang="es-PE" dirty="0" err="1" smtClean="0"/>
              <a:t>Analisis</a:t>
            </a:r>
            <a:r>
              <a:rPr lang="es-PE" dirty="0" smtClean="0"/>
              <a:t> del Conocimiento</a:t>
            </a:r>
          </a:p>
          <a:p>
            <a:r>
              <a:rPr lang="es-PE" dirty="0" smtClean="0"/>
              <a:t>Interdisciplinaria</a:t>
            </a:r>
          </a:p>
          <a:p>
            <a:r>
              <a:rPr lang="es-PE" dirty="0" smtClean="0"/>
              <a:t>Cuestiona la Verdad</a:t>
            </a:r>
          </a:p>
          <a:p>
            <a:r>
              <a:rPr lang="es-PE" dirty="0" smtClean="0"/>
              <a:t>Estudio de la </a:t>
            </a:r>
            <a:r>
              <a:rPr lang="es-PE" dirty="0" err="1" smtClean="0"/>
              <a:t>Percepcion</a:t>
            </a:r>
            <a:r>
              <a:rPr lang="es-PE" dirty="0" smtClean="0"/>
              <a:t> </a:t>
            </a:r>
          </a:p>
          <a:p>
            <a:r>
              <a:rPr lang="es-PE" dirty="0" smtClean="0"/>
              <a:t>Aborda la justificación </a:t>
            </a:r>
          </a:p>
          <a:p>
            <a:r>
              <a:rPr lang="es-PE" dirty="0" smtClean="0"/>
              <a:t>Considera la </a:t>
            </a:r>
            <a:r>
              <a:rPr lang="es-PE" dirty="0" err="1" smtClean="0"/>
              <a:t>Relacion</a:t>
            </a:r>
            <a:r>
              <a:rPr lang="es-PE" dirty="0" smtClean="0"/>
              <a:t> Sujeto-Objeto</a:t>
            </a:r>
          </a:p>
          <a:p>
            <a:r>
              <a:rPr lang="es-PE" dirty="0" smtClean="0"/>
              <a:t>Explora los Limites del conocimiento</a:t>
            </a:r>
          </a:p>
        </p:txBody>
      </p:sp>
    </p:spTree>
    <p:extLst>
      <p:ext uri="{BB962C8B-B14F-4D97-AF65-F5344CB8AC3E}">
        <p14:creationId xmlns:p14="http://schemas.microsoft.com/office/powerpoint/2010/main" val="3226627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PE" b="1" dirty="0" smtClean="0"/>
              <a:t>Importancia</a:t>
            </a:r>
            <a:endParaRPr lang="es-PE" b="1" dirty="0"/>
          </a:p>
        </p:txBody>
      </p:sp>
      <p:sp>
        <p:nvSpPr>
          <p:cNvPr id="3" name="Marcador de contenido 2"/>
          <p:cNvSpPr>
            <a:spLocks noGrp="1"/>
          </p:cNvSpPr>
          <p:nvPr>
            <p:ph idx="1"/>
          </p:nvPr>
        </p:nvSpPr>
        <p:spPr/>
        <p:txBody>
          <a:bodyPr>
            <a:normAutofit fontScale="92500" lnSpcReduction="20000"/>
          </a:bodyPr>
          <a:lstStyle/>
          <a:p>
            <a:pPr marL="0" indent="0">
              <a:buNone/>
            </a:pPr>
            <a:r>
              <a:rPr lang="es-PE" dirty="0" smtClean="0"/>
              <a:t>La </a:t>
            </a:r>
            <a:r>
              <a:rPr lang="es-PE" dirty="0" smtClean="0"/>
              <a:t>Teoría </a:t>
            </a:r>
            <a:r>
              <a:rPr lang="es-PE" dirty="0" smtClean="0"/>
              <a:t>del conocimiento es de suma importancia por varias Razones:</a:t>
            </a:r>
          </a:p>
          <a:p>
            <a:r>
              <a:rPr lang="es-PE" dirty="0" smtClean="0"/>
              <a:t>Fundamenta la </a:t>
            </a:r>
            <a:r>
              <a:rPr lang="es-PE" dirty="0" smtClean="0"/>
              <a:t>Epistemología </a:t>
            </a:r>
            <a:endParaRPr lang="es-PE" dirty="0" smtClean="0"/>
          </a:p>
          <a:p>
            <a:r>
              <a:rPr lang="es-PE" dirty="0" smtClean="0"/>
              <a:t>Guía </a:t>
            </a:r>
            <a:r>
              <a:rPr lang="es-PE" dirty="0" smtClean="0"/>
              <a:t>en la Búsqueda de la Verdad</a:t>
            </a:r>
          </a:p>
          <a:p>
            <a:r>
              <a:rPr lang="es-PE" dirty="0" smtClean="0"/>
              <a:t>Apoya el </a:t>
            </a:r>
            <a:r>
              <a:rPr lang="es-PE" dirty="0" smtClean="0"/>
              <a:t>Método Científico</a:t>
            </a:r>
            <a:endParaRPr lang="es-PE" dirty="0" smtClean="0"/>
          </a:p>
          <a:p>
            <a:r>
              <a:rPr lang="es-PE" dirty="0" smtClean="0"/>
              <a:t>Facilita el Pensamiento Critico </a:t>
            </a:r>
          </a:p>
          <a:p>
            <a:r>
              <a:rPr lang="es-PE" dirty="0" smtClean="0"/>
              <a:t>Enriquece la </a:t>
            </a:r>
            <a:r>
              <a:rPr lang="es-PE" dirty="0" smtClean="0"/>
              <a:t>Educación </a:t>
            </a:r>
            <a:endParaRPr lang="es-PE" dirty="0" smtClean="0"/>
          </a:p>
          <a:p>
            <a:r>
              <a:rPr lang="es-PE" dirty="0" smtClean="0"/>
              <a:t>Facilita el Dialogo Interdisciplinario</a:t>
            </a:r>
          </a:p>
          <a:p>
            <a:r>
              <a:rPr lang="es-PE" dirty="0" smtClean="0"/>
              <a:t>Aborda Problemas </a:t>
            </a:r>
            <a:r>
              <a:rPr lang="es-PE" dirty="0" smtClean="0"/>
              <a:t>Filosóficos </a:t>
            </a:r>
            <a:r>
              <a:rPr lang="es-PE" dirty="0" smtClean="0"/>
              <a:t>Profundos</a:t>
            </a:r>
          </a:p>
          <a:p>
            <a:endParaRPr lang="es-PE" dirty="0"/>
          </a:p>
        </p:txBody>
      </p:sp>
    </p:spTree>
    <p:extLst>
      <p:ext uri="{BB962C8B-B14F-4D97-AF65-F5344CB8AC3E}">
        <p14:creationId xmlns:p14="http://schemas.microsoft.com/office/powerpoint/2010/main" val="1184573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INVESTIGACION </a:t>
            </a:r>
            <a:endParaRPr lang="es-PE" dirty="0"/>
          </a:p>
        </p:txBody>
      </p:sp>
      <p:sp>
        <p:nvSpPr>
          <p:cNvPr id="3" name="Marcador de contenido 2"/>
          <p:cNvSpPr>
            <a:spLocks noGrp="1"/>
          </p:cNvSpPr>
          <p:nvPr>
            <p:ph idx="1"/>
          </p:nvPr>
        </p:nvSpPr>
        <p:spPr/>
        <p:txBody>
          <a:bodyPr/>
          <a:lstStyle/>
          <a:p>
            <a:r>
              <a:rPr lang="es-PE" dirty="0" err="1" smtClean="0"/>
              <a:t>Definicion</a:t>
            </a:r>
            <a:r>
              <a:rPr lang="es-PE" dirty="0" smtClean="0"/>
              <a:t> de la 	</a:t>
            </a:r>
            <a:r>
              <a:rPr lang="es-PE" dirty="0" err="1" smtClean="0"/>
              <a:t>Investigacion</a:t>
            </a:r>
            <a:r>
              <a:rPr lang="es-PE" dirty="0" smtClean="0"/>
              <a:t>: La </a:t>
            </a:r>
            <a:r>
              <a:rPr lang="es-PE" dirty="0" err="1" smtClean="0"/>
              <a:t>investigacion</a:t>
            </a:r>
            <a:r>
              <a:rPr lang="es-PE" dirty="0" smtClean="0"/>
              <a:t> es un proceso </a:t>
            </a:r>
            <a:r>
              <a:rPr lang="es-PE" dirty="0" err="1" smtClean="0"/>
              <a:t>sistematico</a:t>
            </a:r>
            <a:r>
              <a:rPr lang="es-PE" dirty="0" smtClean="0"/>
              <a:t> y </a:t>
            </a:r>
            <a:r>
              <a:rPr lang="es-PE" dirty="0" err="1" smtClean="0"/>
              <a:t>mwtodico</a:t>
            </a:r>
            <a:r>
              <a:rPr lang="es-PE" dirty="0" smtClean="0"/>
              <a:t> que tiene como </a:t>
            </a:r>
            <a:r>
              <a:rPr lang="es-PE" dirty="0" err="1" smtClean="0"/>
              <a:t>objwtivo</a:t>
            </a:r>
            <a:r>
              <a:rPr lang="es-PE" dirty="0" smtClean="0"/>
              <a:t> adquirir, analizar y generar conocimiento, </a:t>
            </a:r>
            <a:r>
              <a:rPr lang="es-PE" dirty="0" err="1" smtClean="0"/>
              <a:t>asi</a:t>
            </a:r>
            <a:r>
              <a:rPr lang="es-PE" dirty="0" smtClean="0"/>
              <a:t> como comprender fenómenos, resolver problemas o validar teorías, utilizando métodos científicos y recogiendo datos de manera organizada.</a:t>
            </a:r>
          </a:p>
          <a:p>
            <a:r>
              <a:rPr lang="es-PE" dirty="0" err="1" smtClean="0"/>
              <a:t>Clasificacion</a:t>
            </a:r>
            <a:r>
              <a:rPr lang="es-PE" dirty="0" smtClean="0"/>
              <a:t> de la </a:t>
            </a:r>
            <a:r>
              <a:rPr lang="es-PE" dirty="0" err="1" smtClean="0"/>
              <a:t>Investigacion</a:t>
            </a:r>
            <a:r>
              <a:rPr lang="es-PE" dirty="0" smtClean="0"/>
              <a:t>: Se clasifica en diversos tipos según sus objetivos los cuales incluyen:</a:t>
            </a:r>
            <a:endParaRPr lang="es-PE" dirty="0"/>
          </a:p>
        </p:txBody>
      </p:sp>
    </p:spTree>
    <p:extLst>
      <p:ext uri="{BB962C8B-B14F-4D97-AF65-F5344CB8AC3E}">
        <p14:creationId xmlns:p14="http://schemas.microsoft.com/office/powerpoint/2010/main" val="2212041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1" y="959829"/>
            <a:ext cx="9601196" cy="1303867"/>
          </a:xfrm>
        </p:spPr>
        <p:txBody>
          <a:bodyPr/>
          <a:lstStyle/>
          <a:p>
            <a:pPr algn="l"/>
            <a:r>
              <a:rPr lang="es-PE" dirty="0" err="1" smtClean="0"/>
              <a:t>Clasificacion</a:t>
            </a:r>
            <a:r>
              <a:rPr lang="es-PE" dirty="0" smtClean="0"/>
              <a:t> de la </a:t>
            </a:r>
            <a:r>
              <a:rPr lang="es-PE" dirty="0" err="1" smtClean="0"/>
              <a:t>Investigacion</a:t>
            </a:r>
            <a:endParaRPr lang="es-PE" dirty="0"/>
          </a:p>
        </p:txBody>
      </p:sp>
      <p:sp>
        <p:nvSpPr>
          <p:cNvPr id="3" name="Marcador de contenido 2"/>
          <p:cNvSpPr>
            <a:spLocks noGrp="1"/>
          </p:cNvSpPr>
          <p:nvPr>
            <p:ph idx="1"/>
          </p:nvPr>
        </p:nvSpPr>
        <p:spPr/>
        <p:txBody>
          <a:bodyPr>
            <a:normAutofit fontScale="92500" lnSpcReduction="20000"/>
          </a:bodyPr>
          <a:lstStyle/>
          <a:p>
            <a:r>
              <a:rPr lang="es-PE" dirty="0" err="1" smtClean="0"/>
              <a:t>Investigacion</a:t>
            </a:r>
            <a:r>
              <a:rPr lang="es-PE" dirty="0" smtClean="0"/>
              <a:t> </a:t>
            </a:r>
            <a:r>
              <a:rPr lang="es-PE" dirty="0" err="1" smtClean="0"/>
              <a:t>Basica</a:t>
            </a:r>
            <a:endParaRPr lang="es-PE" dirty="0" smtClean="0"/>
          </a:p>
          <a:p>
            <a:r>
              <a:rPr lang="es-PE" dirty="0" err="1" smtClean="0"/>
              <a:t>Investigacion</a:t>
            </a:r>
            <a:r>
              <a:rPr lang="es-PE" dirty="0" smtClean="0"/>
              <a:t> Aplicada</a:t>
            </a:r>
          </a:p>
          <a:p>
            <a:r>
              <a:rPr lang="es-PE" dirty="0" err="1" smtClean="0"/>
              <a:t>Investigacion</a:t>
            </a:r>
            <a:r>
              <a:rPr lang="es-PE" dirty="0" smtClean="0"/>
              <a:t> Descriptiva</a:t>
            </a:r>
          </a:p>
          <a:p>
            <a:r>
              <a:rPr lang="es-PE" dirty="0" err="1" smtClean="0"/>
              <a:t>Investigacion</a:t>
            </a:r>
            <a:r>
              <a:rPr lang="es-PE" dirty="0" smtClean="0"/>
              <a:t> </a:t>
            </a:r>
            <a:r>
              <a:rPr lang="es-PE" dirty="0" err="1" smtClean="0"/>
              <a:t>Explorativa</a:t>
            </a:r>
            <a:endParaRPr lang="es-PE" dirty="0" smtClean="0"/>
          </a:p>
          <a:p>
            <a:r>
              <a:rPr lang="es-PE" dirty="0" err="1" smtClean="0"/>
              <a:t>Investigacion</a:t>
            </a:r>
            <a:r>
              <a:rPr lang="es-PE" dirty="0" smtClean="0"/>
              <a:t> </a:t>
            </a:r>
            <a:r>
              <a:rPr lang="es-PE" dirty="0" err="1" smtClean="0"/>
              <a:t>Correlacional</a:t>
            </a:r>
            <a:r>
              <a:rPr lang="es-PE" dirty="0" smtClean="0"/>
              <a:t> </a:t>
            </a:r>
          </a:p>
          <a:p>
            <a:r>
              <a:rPr lang="es-PE" dirty="0" err="1" smtClean="0"/>
              <a:t>Investigacion</a:t>
            </a:r>
            <a:r>
              <a:rPr lang="es-PE" dirty="0" smtClean="0"/>
              <a:t> Experimental</a:t>
            </a:r>
          </a:p>
          <a:p>
            <a:r>
              <a:rPr lang="es-PE" dirty="0" err="1" smtClean="0"/>
              <a:t>Investigacion</a:t>
            </a:r>
            <a:r>
              <a:rPr lang="es-PE" dirty="0" smtClean="0"/>
              <a:t> Cuantitativa</a:t>
            </a:r>
          </a:p>
          <a:p>
            <a:r>
              <a:rPr lang="es-PE" dirty="0" err="1" smtClean="0"/>
              <a:t>Investigacion</a:t>
            </a:r>
            <a:r>
              <a:rPr lang="es-PE" dirty="0" smtClean="0"/>
              <a:t> Cualitativa</a:t>
            </a:r>
            <a:endParaRPr lang="es-PE" dirty="0"/>
          </a:p>
        </p:txBody>
      </p:sp>
    </p:spTree>
    <p:extLst>
      <p:ext uri="{BB962C8B-B14F-4D97-AF65-F5344CB8AC3E}">
        <p14:creationId xmlns:p14="http://schemas.microsoft.com/office/powerpoint/2010/main" val="3284158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1" y="669898"/>
            <a:ext cx="9601196" cy="1887034"/>
          </a:xfrm>
        </p:spPr>
        <p:txBody>
          <a:bodyPr/>
          <a:lstStyle/>
          <a:p>
            <a:pPr algn="l"/>
            <a:r>
              <a:rPr lang="es-PE" dirty="0" err="1" smtClean="0"/>
              <a:t>Caracteristicas</a:t>
            </a:r>
            <a:r>
              <a:rPr lang="es-PE" dirty="0" smtClean="0"/>
              <a:t> de la </a:t>
            </a:r>
            <a:r>
              <a:rPr lang="es-PE" dirty="0" err="1" smtClean="0"/>
              <a:t>Investigacion</a:t>
            </a:r>
            <a:r>
              <a:rPr lang="es-PE" dirty="0" smtClean="0"/>
              <a:t> </a:t>
            </a:r>
            <a:endParaRPr lang="es-PE" dirty="0"/>
          </a:p>
        </p:txBody>
      </p:sp>
      <p:sp>
        <p:nvSpPr>
          <p:cNvPr id="5" name="Marcador de contenido 4"/>
          <p:cNvSpPr>
            <a:spLocks noGrp="1"/>
          </p:cNvSpPr>
          <p:nvPr>
            <p:ph idx="1"/>
          </p:nvPr>
        </p:nvSpPr>
        <p:spPr/>
        <p:txBody>
          <a:bodyPr numCol="2">
            <a:normAutofit fontScale="70000" lnSpcReduction="20000"/>
          </a:bodyPr>
          <a:lstStyle/>
          <a:p>
            <a:pPr marL="457200" indent="-457200" fontAlgn="t">
              <a:buFont typeface="+mj-lt"/>
              <a:buAutoNum type="arabicPeriod"/>
            </a:pPr>
            <a:r>
              <a:rPr lang="es-PE" dirty="0" err="1"/>
              <a:t>Sistematizacion</a:t>
            </a:r>
            <a:endParaRPr lang="es-PE" dirty="0"/>
          </a:p>
          <a:p>
            <a:pPr marL="457200" indent="-457200" fontAlgn="t">
              <a:buFont typeface="+mj-lt"/>
              <a:buAutoNum type="arabicPeriod"/>
            </a:pPr>
            <a:r>
              <a:rPr lang="es-PE" dirty="0" smtClean="0"/>
              <a:t>Rigurosidad</a:t>
            </a:r>
            <a:endParaRPr lang="es-PE" dirty="0"/>
          </a:p>
          <a:p>
            <a:pPr marL="457200" indent="-457200" fontAlgn="t">
              <a:buFont typeface="+mj-lt"/>
              <a:buAutoNum type="arabicPeriod"/>
            </a:pPr>
            <a:r>
              <a:rPr lang="es-PE" dirty="0" err="1" smtClean="0"/>
              <a:t>Metodo</a:t>
            </a:r>
            <a:r>
              <a:rPr lang="es-PE" dirty="0" smtClean="0"/>
              <a:t> </a:t>
            </a:r>
            <a:r>
              <a:rPr lang="es-PE" dirty="0" err="1" smtClean="0"/>
              <a:t>Cientifico</a:t>
            </a:r>
            <a:endParaRPr lang="es-PE" dirty="0" smtClean="0"/>
          </a:p>
          <a:p>
            <a:pPr marL="457200" indent="-457200" fontAlgn="t">
              <a:buFont typeface="+mj-lt"/>
              <a:buAutoNum type="arabicPeriod"/>
            </a:pPr>
            <a:r>
              <a:rPr lang="es-PE" dirty="0" smtClean="0"/>
              <a:t>Objetividad</a:t>
            </a:r>
          </a:p>
          <a:p>
            <a:pPr marL="457200" indent="-457200" fontAlgn="t">
              <a:buFont typeface="+mj-lt"/>
              <a:buAutoNum type="arabicPeriod"/>
            </a:pPr>
            <a:r>
              <a:rPr lang="es-PE" dirty="0" smtClean="0"/>
              <a:t>Originalidad</a:t>
            </a:r>
          </a:p>
          <a:p>
            <a:pPr marL="457200" indent="-457200" fontAlgn="t">
              <a:buFont typeface="+mj-lt"/>
              <a:buAutoNum type="arabicPeriod"/>
            </a:pPr>
            <a:r>
              <a:rPr lang="es-PE" dirty="0" smtClean="0"/>
              <a:t>Control </a:t>
            </a:r>
            <a:r>
              <a:rPr lang="es-PE" dirty="0" err="1" smtClean="0"/>
              <a:t>Empirico</a:t>
            </a:r>
            <a:endParaRPr lang="es-PE" dirty="0" smtClean="0"/>
          </a:p>
          <a:p>
            <a:pPr marL="457200" indent="-457200" fontAlgn="t">
              <a:buFont typeface="+mj-lt"/>
              <a:buAutoNum type="arabicPeriod"/>
            </a:pPr>
            <a:r>
              <a:rPr lang="es-PE" dirty="0" smtClean="0"/>
              <a:t>Universalidad </a:t>
            </a:r>
          </a:p>
          <a:p>
            <a:pPr marL="457200" indent="-457200" fontAlgn="t">
              <a:buFont typeface="+mj-lt"/>
              <a:buAutoNum type="arabicPeriod"/>
            </a:pPr>
            <a:r>
              <a:rPr lang="es-PE" dirty="0" err="1" smtClean="0"/>
              <a:t>Analitica</a:t>
            </a:r>
            <a:r>
              <a:rPr lang="es-PE" dirty="0" smtClean="0"/>
              <a:t> </a:t>
            </a:r>
          </a:p>
          <a:p>
            <a:pPr marL="457200" indent="-457200" fontAlgn="t">
              <a:buFont typeface="+mj-lt"/>
              <a:buAutoNum type="arabicPeriod"/>
            </a:pPr>
            <a:r>
              <a:rPr lang="es-PE" dirty="0" smtClean="0"/>
              <a:t>Flexible</a:t>
            </a:r>
          </a:p>
          <a:p>
            <a:pPr marL="457200" indent="-457200" fontAlgn="t">
              <a:buFont typeface="+mj-lt"/>
              <a:buAutoNum type="arabicPeriod"/>
            </a:pPr>
            <a:r>
              <a:rPr lang="es-PE" dirty="0" err="1" smtClean="0"/>
              <a:t>Sistematizacion</a:t>
            </a:r>
            <a:endParaRPr lang="es-PE" dirty="0"/>
          </a:p>
        </p:txBody>
      </p:sp>
    </p:spTree>
    <p:extLst>
      <p:ext uri="{BB962C8B-B14F-4D97-AF65-F5344CB8AC3E}">
        <p14:creationId xmlns:p14="http://schemas.microsoft.com/office/powerpoint/2010/main" val="281450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95401" y="953037"/>
            <a:ext cx="9601196" cy="541226"/>
          </a:xfrm>
        </p:spPr>
        <p:txBody>
          <a:bodyPr>
            <a:normAutofit fontScale="90000"/>
          </a:bodyPr>
          <a:lstStyle/>
          <a:p>
            <a:r>
              <a:rPr lang="es-PE" sz="4900" dirty="0" smtClean="0"/>
              <a:t>INTRODUCCION</a:t>
            </a:r>
            <a:r>
              <a:rPr lang="es-PE" sz="2400" dirty="0" smtClean="0"/>
              <a:t> </a:t>
            </a:r>
            <a:br>
              <a:rPr lang="es-PE" sz="2400" dirty="0" smtClean="0"/>
            </a:br>
            <a:endParaRPr lang="es-PE" sz="2400" dirty="0"/>
          </a:p>
        </p:txBody>
      </p:sp>
      <p:sp>
        <p:nvSpPr>
          <p:cNvPr id="3" name="Marcador de contenido 2"/>
          <p:cNvSpPr>
            <a:spLocks noGrp="1"/>
          </p:cNvSpPr>
          <p:nvPr>
            <p:ph idx="1"/>
          </p:nvPr>
        </p:nvSpPr>
        <p:spPr>
          <a:xfrm>
            <a:off x="1295401" y="1694985"/>
            <a:ext cx="9601196" cy="4180883"/>
          </a:xfrm>
        </p:spPr>
        <p:txBody>
          <a:bodyPr/>
          <a:lstStyle/>
          <a:p>
            <a:r>
              <a:rPr lang="es-PE" dirty="0"/>
              <a:t>La Metodología de la Investigación es considera y se definida como una disciplina, que elabora sistematiza y evalúa el conjunto del aparato técnico procedimental del que dispone la ciencia, para la búsqueda de datos y la construcción del conocimiento científico.</a:t>
            </a:r>
          </a:p>
          <a:p>
            <a:r>
              <a:rPr lang="es-PE" dirty="0"/>
              <a:t>La metodología consiste en un conjunto de técnicas y procedimientos más o menos coherentes y racionales cuyo propósito fundamental es realizar el proceso de recolección, clasificación y validación de datos y experiencias de la realidad y construir científico a partir de ellos.</a:t>
            </a:r>
          </a:p>
        </p:txBody>
      </p:sp>
    </p:spTree>
    <p:extLst>
      <p:ext uri="{BB962C8B-B14F-4D97-AF65-F5344CB8AC3E}">
        <p14:creationId xmlns:p14="http://schemas.microsoft.com/office/powerpoint/2010/main" val="575339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PE" dirty="0" smtClean="0"/>
              <a:t>Alcances de la </a:t>
            </a:r>
            <a:r>
              <a:rPr lang="es-PE" dirty="0" err="1" smtClean="0"/>
              <a:t>Investigacion</a:t>
            </a:r>
            <a:r>
              <a:rPr lang="es-PE" dirty="0" smtClean="0"/>
              <a:t> </a:t>
            </a:r>
            <a:endParaRPr lang="es-PE" dirty="0"/>
          </a:p>
        </p:txBody>
      </p:sp>
      <p:sp>
        <p:nvSpPr>
          <p:cNvPr id="3" name="Marcador de contenido 2"/>
          <p:cNvSpPr>
            <a:spLocks noGrp="1"/>
          </p:cNvSpPr>
          <p:nvPr>
            <p:ph idx="1"/>
          </p:nvPr>
        </p:nvSpPr>
        <p:spPr/>
        <p:txBody>
          <a:bodyPr>
            <a:normAutofit fontScale="85000" lnSpcReduction="20000"/>
          </a:bodyPr>
          <a:lstStyle/>
          <a:p>
            <a:pPr marL="0" indent="0">
              <a:buNone/>
            </a:pPr>
            <a:r>
              <a:rPr lang="es-PE" dirty="0" smtClean="0"/>
              <a:t>Los alcances de la </a:t>
            </a:r>
            <a:r>
              <a:rPr lang="es-PE" dirty="0" err="1" smtClean="0"/>
              <a:t>investigacion</a:t>
            </a:r>
            <a:r>
              <a:rPr lang="es-PE" dirty="0" smtClean="0"/>
              <a:t> se refieren a los limites y dimensiones especificas que se establecen para </a:t>
            </a:r>
            <a:r>
              <a:rPr lang="es-PE" dirty="0" err="1" smtClean="0"/>
              <a:t>deliminar</a:t>
            </a:r>
            <a:r>
              <a:rPr lang="es-PE" dirty="0" smtClean="0"/>
              <a:t> el estudio, los cuales incluyen:</a:t>
            </a:r>
          </a:p>
          <a:p>
            <a:pPr marL="457200" indent="-457200">
              <a:buFont typeface="+mj-lt"/>
              <a:buAutoNum type="arabicPeriod"/>
            </a:pPr>
            <a:r>
              <a:rPr lang="es-PE" dirty="0" smtClean="0"/>
              <a:t>Temporal</a:t>
            </a:r>
          </a:p>
          <a:p>
            <a:pPr marL="457200" indent="-457200">
              <a:buFont typeface="+mj-lt"/>
              <a:buAutoNum type="arabicPeriod"/>
            </a:pPr>
            <a:r>
              <a:rPr lang="es-PE" dirty="0" smtClean="0"/>
              <a:t>Espacial</a:t>
            </a:r>
          </a:p>
          <a:p>
            <a:pPr marL="457200" indent="-457200">
              <a:buFont typeface="+mj-lt"/>
              <a:buAutoNum type="arabicPeriod"/>
            </a:pPr>
            <a:r>
              <a:rPr lang="es-PE" dirty="0" err="1" smtClean="0"/>
              <a:t>Poblacion</a:t>
            </a:r>
            <a:endParaRPr lang="es-PE" dirty="0" smtClean="0"/>
          </a:p>
          <a:p>
            <a:pPr marL="457200" indent="-457200">
              <a:buFont typeface="+mj-lt"/>
              <a:buAutoNum type="arabicPeriod"/>
            </a:pPr>
            <a:r>
              <a:rPr lang="es-PE" dirty="0" err="1" smtClean="0"/>
              <a:t>Metodologia</a:t>
            </a:r>
            <a:endParaRPr lang="es-PE" dirty="0" smtClean="0"/>
          </a:p>
          <a:p>
            <a:pPr marL="457200" indent="-457200">
              <a:buFont typeface="+mj-lt"/>
              <a:buAutoNum type="arabicPeriod"/>
            </a:pPr>
            <a:r>
              <a:rPr lang="es-PE" dirty="0" err="1" smtClean="0"/>
              <a:t>Teorico</a:t>
            </a:r>
            <a:endParaRPr lang="es-PE" dirty="0" smtClean="0"/>
          </a:p>
          <a:p>
            <a:pPr marL="457200" indent="-457200">
              <a:buFont typeface="+mj-lt"/>
              <a:buAutoNum type="arabicPeriod"/>
            </a:pPr>
            <a:r>
              <a:rPr lang="es-PE" dirty="0" smtClean="0"/>
              <a:t>Instrumental</a:t>
            </a:r>
          </a:p>
          <a:p>
            <a:pPr marL="457200" indent="-457200">
              <a:buFont typeface="+mj-lt"/>
              <a:buAutoNum type="arabicPeriod"/>
            </a:pPr>
            <a:r>
              <a:rPr lang="es-PE" dirty="0" smtClean="0"/>
              <a:t>Financiero</a:t>
            </a:r>
            <a:endParaRPr lang="es-PE" dirty="0"/>
          </a:p>
        </p:txBody>
      </p:sp>
    </p:spTree>
    <p:extLst>
      <p:ext uri="{BB962C8B-B14F-4D97-AF65-F5344CB8AC3E}">
        <p14:creationId xmlns:p14="http://schemas.microsoft.com/office/powerpoint/2010/main" val="3407769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INVESTIGACION CIENTIFICA</a:t>
            </a:r>
            <a:endParaRPr lang="es-PE" dirty="0"/>
          </a:p>
        </p:txBody>
      </p:sp>
      <p:sp>
        <p:nvSpPr>
          <p:cNvPr id="3" name="Marcador de contenido 2"/>
          <p:cNvSpPr>
            <a:spLocks noGrp="1"/>
          </p:cNvSpPr>
          <p:nvPr>
            <p:ph idx="1"/>
          </p:nvPr>
        </p:nvSpPr>
        <p:spPr/>
        <p:txBody>
          <a:bodyPr/>
          <a:lstStyle/>
          <a:p>
            <a:pPr marL="0" indent="0">
              <a:buNone/>
            </a:pPr>
            <a:r>
              <a:rPr lang="es-PE" dirty="0" smtClean="0"/>
              <a:t>La </a:t>
            </a:r>
            <a:r>
              <a:rPr lang="es-PE" dirty="0" err="1" smtClean="0"/>
              <a:t>investigacion</a:t>
            </a:r>
            <a:r>
              <a:rPr lang="es-PE" dirty="0" smtClean="0"/>
              <a:t> científica es un proceso </a:t>
            </a:r>
            <a:r>
              <a:rPr lang="es-PE" dirty="0" err="1" smtClean="0"/>
              <a:t>sistematico</a:t>
            </a:r>
            <a:r>
              <a:rPr lang="es-PE" dirty="0" smtClean="0"/>
              <a:t> y metódico que busca adquirir, expandir o validar conocimientos a través de la aplicación rigurosa del método científico.</a:t>
            </a:r>
          </a:p>
          <a:p>
            <a:pPr marL="0" indent="0">
              <a:buNone/>
            </a:pPr>
            <a:r>
              <a:rPr lang="es-PE" dirty="0" smtClean="0"/>
              <a:t>Funciones de la </a:t>
            </a:r>
            <a:r>
              <a:rPr lang="es-PE" dirty="0" err="1" smtClean="0"/>
              <a:t>Investigacion</a:t>
            </a:r>
            <a:r>
              <a:rPr lang="es-PE" dirty="0" smtClean="0"/>
              <a:t> </a:t>
            </a:r>
            <a:r>
              <a:rPr lang="es-PE" dirty="0" err="1" smtClean="0"/>
              <a:t>Cientifica</a:t>
            </a:r>
            <a:r>
              <a:rPr lang="es-PE" dirty="0" smtClean="0"/>
              <a:t>: Son diversas y esenciales en el avance del conocimiento. Algunas de las funciones mas destacadas incluyen:</a:t>
            </a:r>
            <a:endParaRPr lang="es-PE" dirty="0"/>
          </a:p>
        </p:txBody>
      </p:sp>
    </p:spTree>
    <p:extLst>
      <p:ext uri="{BB962C8B-B14F-4D97-AF65-F5344CB8AC3E}">
        <p14:creationId xmlns:p14="http://schemas.microsoft.com/office/powerpoint/2010/main" val="725847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PE" dirty="0" smtClean="0"/>
              <a:t>Funciones de la </a:t>
            </a:r>
            <a:r>
              <a:rPr lang="es-PE" dirty="0" err="1" smtClean="0"/>
              <a:t>Investigacion</a:t>
            </a:r>
            <a:endParaRPr lang="es-PE" dirty="0"/>
          </a:p>
        </p:txBody>
      </p:sp>
      <p:sp>
        <p:nvSpPr>
          <p:cNvPr id="3" name="Marcador de contenido 2"/>
          <p:cNvSpPr>
            <a:spLocks noGrp="1"/>
          </p:cNvSpPr>
          <p:nvPr>
            <p:ph idx="1"/>
          </p:nvPr>
        </p:nvSpPr>
        <p:spPr/>
        <p:txBody>
          <a:bodyPr numCol="2">
            <a:normAutofit fontScale="92500" lnSpcReduction="10000"/>
          </a:bodyPr>
          <a:lstStyle/>
          <a:p>
            <a:pPr marL="457200" indent="-457200">
              <a:buFont typeface="+mj-lt"/>
              <a:buAutoNum type="arabicPeriod"/>
            </a:pPr>
            <a:r>
              <a:rPr lang="es-PE" dirty="0" err="1" smtClean="0"/>
              <a:t>Generacion</a:t>
            </a:r>
            <a:r>
              <a:rPr lang="es-PE" dirty="0" smtClean="0"/>
              <a:t> de conocimiento </a:t>
            </a:r>
          </a:p>
          <a:p>
            <a:pPr marL="457200" indent="-457200">
              <a:buFont typeface="+mj-lt"/>
              <a:buAutoNum type="arabicPeriod"/>
            </a:pPr>
            <a:r>
              <a:rPr lang="es-PE" dirty="0" err="1" smtClean="0"/>
              <a:t>Validacion</a:t>
            </a:r>
            <a:r>
              <a:rPr lang="es-PE" dirty="0" smtClean="0"/>
              <a:t> de </a:t>
            </a:r>
            <a:r>
              <a:rPr lang="es-PE" dirty="0" err="1" smtClean="0"/>
              <a:t>Teorias</a:t>
            </a:r>
            <a:r>
              <a:rPr lang="es-PE" dirty="0" smtClean="0"/>
              <a:t> </a:t>
            </a:r>
          </a:p>
          <a:p>
            <a:pPr marL="457200" indent="-457200">
              <a:buFont typeface="+mj-lt"/>
              <a:buAutoNum type="arabicPeriod"/>
            </a:pPr>
            <a:r>
              <a:rPr lang="es-PE" dirty="0" err="1" smtClean="0"/>
              <a:t>Resolucion</a:t>
            </a:r>
            <a:r>
              <a:rPr lang="es-PE" dirty="0" smtClean="0"/>
              <a:t> de Problemas</a:t>
            </a:r>
          </a:p>
          <a:p>
            <a:pPr marL="457200" indent="-457200">
              <a:buFont typeface="+mj-lt"/>
              <a:buAutoNum type="arabicPeriod"/>
            </a:pPr>
            <a:r>
              <a:rPr lang="es-PE" dirty="0" err="1" smtClean="0"/>
              <a:t>Innovacion</a:t>
            </a:r>
            <a:r>
              <a:rPr lang="es-PE" dirty="0" smtClean="0"/>
              <a:t> </a:t>
            </a:r>
          </a:p>
          <a:p>
            <a:pPr marL="457200" indent="-457200">
              <a:buFont typeface="+mj-lt"/>
              <a:buAutoNum type="arabicPeriod"/>
            </a:pPr>
            <a:r>
              <a:rPr lang="es-PE" dirty="0" smtClean="0"/>
              <a:t>Mejora de </a:t>
            </a:r>
            <a:r>
              <a:rPr lang="es-PE" dirty="0" err="1" smtClean="0"/>
              <a:t>Metodos</a:t>
            </a:r>
            <a:r>
              <a:rPr lang="es-PE" dirty="0" smtClean="0"/>
              <a:t> </a:t>
            </a:r>
          </a:p>
          <a:p>
            <a:pPr marL="457200" indent="-457200">
              <a:buFont typeface="+mj-lt"/>
              <a:buAutoNum type="arabicPeriod"/>
            </a:pPr>
            <a:r>
              <a:rPr lang="es-PE" dirty="0" smtClean="0"/>
              <a:t>Predicciones y Generaciones</a:t>
            </a:r>
          </a:p>
          <a:p>
            <a:pPr marL="457200" indent="-457200">
              <a:buFont typeface="+mj-lt"/>
              <a:buAutoNum type="arabicPeriod"/>
            </a:pPr>
            <a:r>
              <a:rPr lang="es-PE" dirty="0" err="1" smtClean="0"/>
              <a:t>Formacion</a:t>
            </a:r>
            <a:r>
              <a:rPr lang="es-PE" dirty="0" smtClean="0"/>
              <a:t> </a:t>
            </a:r>
            <a:r>
              <a:rPr lang="es-PE" dirty="0" err="1" smtClean="0"/>
              <a:t>Academica</a:t>
            </a:r>
            <a:endParaRPr lang="es-PE" dirty="0" smtClean="0"/>
          </a:p>
          <a:p>
            <a:pPr marL="457200" indent="-457200">
              <a:buFont typeface="+mj-lt"/>
              <a:buAutoNum type="arabicPeriod"/>
            </a:pPr>
            <a:r>
              <a:rPr lang="es-PE" dirty="0" smtClean="0"/>
              <a:t>Desarrollo de </a:t>
            </a:r>
            <a:r>
              <a:rPr lang="es-PE" dirty="0" err="1" smtClean="0"/>
              <a:t>Politicas</a:t>
            </a:r>
            <a:r>
              <a:rPr lang="es-PE" dirty="0" smtClean="0"/>
              <a:t> </a:t>
            </a:r>
            <a:endParaRPr lang="es-PE" dirty="0"/>
          </a:p>
        </p:txBody>
      </p:sp>
    </p:spTree>
    <p:extLst>
      <p:ext uri="{BB962C8B-B14F-4D97-AF65-F5344CB8AC3E}">
        <p14:creationId xmlns:p14="http://schemas.microsoft.com/office/powerpoint/2010/main" val="1704994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Clasificación de la Investigación Científica</a:t>
            </a:r>
            <a:endParaRPr lang="es-PE" dirty="0"/>
          </a:p>
        </p:txBody>
      </p:sp>
      <p:sp>
        <p:nvSpPr>
          <p:cNvPr id="3" name="Marcador de contenido 2"/>
          <p:cNvSpPr>
            <a:spLocks noGrp="1"/>
          </p:cNvSpPr>
          <p:nvPr>
            <p:ph idx="1"/>
          </p:nvPr>
        </p:nvSpPr>
        <p:spPr>
          <a:xfrm>
            <a:off x="1295401" y="2395470"/>
            <a:ext cx="9601195" cy="3812147"/>
          </a:xfrm>
        </p:spPr>
        <p:txBody>
          <a:bodyPr numCol="2">
            <a:normAutofit fontScale="77500" lnSpcReduction="20000"/>
          </a:bodyPr>
          <a:lstStyle/>
          <a:p>
            <a:pPr lvl="0"/>
            <a:r>
              <a:rPr lang="es-PE" b="1" dirty="0"/>
              <a:t>Según sus objetivos:</a:t>
            </a:r>
            <a:endParaRPr lang="es-PE" dirty="0"/>
          </a:p>
          <a:p>
            <a:pPr lvl="0"/>
            <a:r>
              <a:rPr lang="es-PE" dirty="0"/>
              <a:t>Investigación Básica (o Fundamental)</a:t>
            </a:r>
          </a:p>
          <a:p>
            <a:pPr lvl="0"/>
            <a:r>
              <a:rPr lang="es-PE" dirty="0"/>
              <a:t>Investigación Aplicada</a:t>
            </a:r>
          </a:p>
          <a:p>
            <a:pPr lvl="0"/>
            <a:r>
              <a:rPr lang="es-PE" b="1" dirty="0"/>
              <a:t>Según sus métodos</a:t>
            </a:r>
            <a:endParaRPr lang="es-PE" dirty="0"/>
          </a:p>
          <a:p>
            <a:pPr lvl="0"/>
            <a:r>
              <a:rPr lang="es-PE" dirty="0"/>
              <a:t>Investigación Descriptiva</a:t>
            </a:r>
          </a:p>
          <a:p>
            <a:pPr lvl="0"/>
            <a:r>
              <a:rPr lang="es-PE" dirty="0"/>
              <a:t>Investigación Experimental</a:t>
            </a:r>
          </a:p>
          <a:p>
            <a:pPr lvl="0"/>
            <a:r>
              <a:rPr lang="es-PE" dirty="0"/>
              <a:t>Investigación </a:t>
            </a:r>
            <a:r>
              <a:rPr lang="es-PE" dirty="0" err="1"/>
              <a:t>Correlacional</a:t>
            </a:r>
            <a:endParaRPr lang="es-PE" dirty="0"/>
          </a:p>
          <a:p>
            <a:pPr lvl="0"/>
            <a:r>
              <a:rPr lang="es-PE" b="1" dirty="0"/>
              <a:t>Según su enfoque:</a:t>
            </a:r>
            <a:endParaRPr lang="es-PE" dirty="0"/>
          </a:p>
          <a:p>
            <a:pPr lvl="0"/>
            <a:r>
              <a:rPr lang="es-PE" dirty="0"/>
              <a:t>Investigación Cuantitativa</a:t>
            </a:r>
          </a:p>
          <a:p>
            <a:pPr lvl="0"/>
            <a:r>
              <a:rPr lang="es-PE" dirty="0"/>
              <a:t>Investigación Cualitativa</a:t>
            </a:r>
          </a:p>
          <a:p>
            <a:pPr lvl="0"/>
            <a:r>
              <a:rPr lang="es-PE" b="1" dirty="0"/>
              <a:t>Según su alcance temporal</a:t>
            </a:r>
            <a:endParaRPr lang="es-PE" dirty="0"/>
          </a:p>
          <a:p>
            <a:pPr lvl="0"/>
            <a:r>
              <a:rPr lang="es-PE" dirty="0"/>
              <a:t>Investigación Longitudinal</a:t>
            </a:r>
          </a:p>
          <a:p>
            <a:pPr lvl="0"/>
            <a:r>
              <a:rPr lang="es-PE" dirty="0"/>
              <a:t>Investigación </a:t>
            </a:r>
            <a:r>
              <a:rPr lang="es-PE" dirty="0" smtClean="0"/>
              <a:t>Transversal</a:t>
            </a:r>
            <a:endParaRPr lang="es-PE" dirty="0"/>
          </a:p>
        </p:txBody>
      </p:sp>
    </p:spTree>
    <p:extLst>
      <p:ext uri="{BB962C8B-B14F-4D97-AF65-F5344CB8AC3E}">
        <p14:creationId xmlns:p14="http://schemas.microsoft.com/office/powerpoint/2010/main" val="3225246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algn="l"/>
            <a:r>
              <a:rPr lang="es-PE" dirty="0" smtClean="0"/>
              <a:t>Características de la Investigación Científica</a:t>
            </a:r>
            <a:endParaRPr lang="es-PE" dirty="0"/>
          </a:p>
        </p:txBody>
      </p:sp>
      <p:sp>
        <p:nvSpPr>
          <p:cNvPr id="3" name="Marcador de contenido 2"/>
          <p:cNvSpPr>
            <a:spLocks noGrp="1"/>
          </p:cNvSpPr>
          <p:nvPr>
            <p:ph idx="1"/>
          </p:nvPr>
        </p:nvSpPr>
        <p:spPr/>
        <p:txBody>
          <a:bodyPr numCol="2">
            <a:normAutofit fontScale="70000" lnSpcReduction="20000"/>
          </a:bodyPr>
          <a:lstStyle/>
          <a:p>
            <a:pPr lvl="0"/>
            <a:r>
              <a:rPr lang="es-PE" b="1" dirty="0"/>
              <a:t>Sistematicidad</a:t>
            </a:r>
            <a:endParaRPr lang="es-PE" dirty="0"/>
          </a:p>
          <a:p>
            <a:pPr lvl="0"/>
            <a:r>
              <a:rPr lang="es-PE" b="1" dirty="0"/>
              <a:t>Rigurosidad</a:t>
            </a:r>
            <a:endParaRPr lang="es-PE" dirty="0"/>
          </a:p>
          <a:p>
            <a:pPr lvl="0"/>
            <a:r>
              <a:rPr lang="es-PE" b="1" dirty="0"/>
              <a:t>Objetividad</a:t>
            </a:r>
            <a:endParaRPr lang="es-PE" dirty="0"/>
          </a:p>
          <a:p>
            <a:pPr lvl="0"/>
            <a:r>
              <a:rPr lang="es-PE" b="1" dirty="0"/>
              <a:t>Originalidad</a:t>
            </a:r>
            <a:endParaRPr lang="es-PE" dirty="0"/>
          </a:p>
          <a:p>
            <a:pPr lvl="0"/>
            <a:r>
              <a:rPr lang="es-PE" b="1" dirty="0"/>
              <a:t>Empirismo</a:t>
            </a:r>
            <a:endParaRPr lang="es-PE" dirty="0"/>
          </a:p>
          <a:p>
            <a:pPr lvl="0"/>
            <a:r>
              <a:rPr lang="es-PE" b="1" dirty="0"/>
              <a:t>Universalidad</a:t>
            </a:r>
            <a:endParaRPr lang="es-PE" dirty="0"/>
          </a:p>
          <a:p>
            <a:pPr lvl="0"/>
            <a:r>
              <a:rPr lang="es-PE" b="1" dirty="0"/>
              <a:t>Analítica</a:t>
            </a:r>
            <a:endParaRPr lang="es-PE" dirty="0"/>
          </a:p>
          <a:p>
            <a:pPr lvl="0"/>
            <a:r>
              <a:rPr lang="es-PE" b="1" dirty="0"/>
              <a:t>Controlado</a:t>
            </a:r>
            <a:endParaRPr lang="es-PE" dirty="0"/>
          </a:p>
          <a:p>
            <a:pPr lvl="0"/>
            <a:r>
              <a:rPr lang="es-PE" b="1" dirty="0"/>
              <a:t>Metódico</a:t>
            </a:r>
            <a:endParaRPr lang="es-PE" dirty="0"/>
          </a:p>
          <a:p>
            <a:pPr lvl="0"/>
            <a:r>
              <a:rPr lang="es-PE" b="1" dirty="0"/>
              <a:t>Comunicación:</a:t>
            </a:r>
            <a:endParaRPr lang="es-PE" dirty="0"/>
          </a:p>
          <a:p>
            <a:pPr marL="0" indent="0">
              <a:buNone/>
            </a:pPr>
            <a:endParaRPr lang="es-PE" dirty="0"/>
          </a:p>
        </p:txBody>
      </p:sp>
    </p:spTree>
    <p:extLst>
      <p:ext uri="{BB962C8B-B14F-4D97-AF65-F5344CB8AC3E}">
        <p14:creationId xmlns:p14="http://schemas.microsoft.com/office/powerpoint/2010/main" val="1644231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u="sng" dirty="0" smtClean="0"/>
              <a:t>DISEÑO DE INVESTIGACION</a:t>
            </a:r>
            <a:endParaRPr lang="es-PE" b="1" u="sng" dirty="0"/>
          </a:p>
        </p:txBody>
      </p:sp>
      <p:sp>
        <p:nvSpPr>
          <p:cNvPr id="3" name="Marcador de contenido 2"/>
          <p:cNvSpPr>
            <a:spLocks noGrp="1"/>
          </p:cNvSpPr>
          <p:nvPr>
            <p:ph idx="1"/>
          </p:nvPr>
        </p:nvSpPr>
        <p:spPr/>
        <p:txBody>
          <a:bodyPr>
            <a:normAutofit lnSpcReduction="10000"/>
          </a:bodyPr>
          <a:lstStyle/>
          <a:p>
            <a:pPr marL="0" indent="0">
              <a:buNone/>
            </a:pPr>
            <a:r>
              <a:rPr lang="es-PE" dirty="0"/>
              <a:t>S</a:t>
            </a:r>
            <a:r>
              <a:rPr lang="es-PE" dirty="0" smtClean="0"/>
              <a:t>e </a:t>
            </a:r>
            <a:r>
              <a:rPr lang="es-PE" dirty="0"/>
              <a:t>refiere al plan o estructura sistemática que se establece para llevar a cabo un estudio con el objetivo de responder preguntas de investigación o probar hipótesis. Incluye la selección de métodos y procedimientos que se utilizarán para recopilar y analizar datos. El diseño de investigación es esencial para garantizar la validez y confiabilidad de los resultados obtenidos, y puede variar según la naturaleza de la investigación, ya sea exploratoria, descriptiva, </a:t>
            </a:r>
            <a:r>
              <a:rPr lang="es-PE" dirty="0" err="1"/>
              <a:t>correlacional</a:t>
            </a:r>
            <a:r>
              <a:rPr lang="es-PE" dirty="0"/>
              <a:t>, experimental, cuasi experimental, entre otros. En resumen, es el marco organizativo que guía la investigación desde la formulación del problema hasta la interpretación de los hallazgos.</a:t>
            </a:r>
            <a:endParaRPr lang="es-PE" dirty="0"/>
          </a:p>
        </p:txBody>
      </p:sp>
    </p:spTree>
    <p:extLst>
      <p:ext uri="{BB962C8B-B14F-4D97-AF65-F5344CB8AC3E}">
        <p14:creationId xmlns:p14="http://schemas.microsoft.com/office/powerpoint/2010/main" val="1406859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Clasificacion</a:t>
            </a:r>
            <a:r>
              <a:rPr lang="es-PE" dirty="0" smtClean="0"/>
              <a:t> Diseño de </a:t>
            </a:r>
            <a:r>
              <a:rPr lang="es-PE" dirty="0" err="1" smtClean="0"/>
              <a:t>Investigacion</a:t>
            </a:r>
            <a:r>
              <a:rPr lang="es-PE" dirty="0" smtClean="0"/>
              <a:t> </a:t>
            </a:r>
            <a:endParaRPr lang="es-PE" dirty="0"/>
          </a:p>
        </p:txBody>
      </p:sp>
      <p:sp>
        <p:nvSpPr>
          <p:cNvPr id="3" name="Marcador de contenido 2"/>
          <p:cNvSpPr>
            <a:spLocks noGrp="1"/>
          </p:cNvSpPr>
          <p:nvPr>
            <p:ph idx="1"/>
          </p:nvPr>
        </p:nvSpPr>
        <p:spPr/>
        <p:txBody>
          <a:bodyPr>
            <a:normAutofit fontScale="92500" lnSpcReduction="20000"/>
          </a:bodyPr>
          <a:lstStyle/>
          <a:p>
            <a:pPr lvl="0"/>
            <a:r>
              <a:rPr lang="es-PE" b="1" u="sng" dirty="0"/>
              <a:t>Investigación Exploratoria</a:t>
            </a:r>
            <a:endParaRPr lang="es-PE" u="sng" dirty="0"/>
          </a:p>
          <a:p>
            <a:pPr lvl="0"/>
            <a:r>
              <a:rPr lang="es-PE" b="1" u="sng" dirty="0"/>
              <a:t>Investigación Descriptiva</a:t>
            </a:r>
            <a:endParaRPr lang="es-PE" u="sng" dirty="0"/>
          </a:p>
          <a:p>
            <a:pPr lvl="0"/>
            <a:r>
              <a:rPr lang="es-PE" b="1" u="sng" dirty="0"/>
              <a:t>Investigación </a:t>
            </a:r>
            <a:r>
              <a:rPr lang="es-PE" b="1" u="sng" dirty="0" err="1"/>
              <a:t>Correlacional</a:t>
            </a:r>
            <a:endParaRPr lang="es-PE" u="sng" dirty="0"/>
          </a:p>
          <a:p>
            <a:pPr lvl="0"/>
            <a:r>
              <a:rPr lang="es-PE" b="1" u="sng" dirty="0"/>
              <a:t>Investigación Experimental</a:t>
            </a:r>
            <a:endParaRPr lang="es-PE" u="sng" dirty="0"/>
          </a:p>
          <a:p>
            <a:pPr lvl="0"/>
            <a:r>
              <a:rPr lang="es-PE" b="1" u="sng" dirty="0"/>
              <a:t>Investigación Cuasi experimental</a:t>
            </a:r>
            <a:endParaRPr lang="es-PE" u="sng" dirty="0"/>
          </a:p>
          <a:p>
            <a:pPr lvl="0"/>
            <a:r>
              <a:rPr lang="es-PE" b="1" u="sng" dirty="0"/>
              <a:t>Investigación Longitudinal</a:t>
            </a:r>
            <a:endParaRPr lang="es-PE" u="sng" dirty="0"/>
          </a:p>
          <a:p>
            <a:pPr lvl="0"/>
            <a:r>
              <a:rPr lang="es-PE" b="1" u="sng" dirty="0"/>
              <a:t>Investigación Transversal</a:t>
            </a:r>
            <a:endParaRPr lang="es-PE" u="sng" dirty="0"/>
          </a:p>
          <a:p>
            <a:pPr lvl="0"/>
            <a:r>
              <a:rPr lang="es-PE" b="1" u="sng" dirty="0"/>
              <a:t>Investigación Mixta</a:t>
            </a:r>
            <a:endParaRPr lang="es-PE" u="sng" dirty="0"/>
          </a:p>
        </p:txBody>
      </p:sp>
    </p:spTree>
    <p:extLst>
      <p:ext uri="{BB962C8B-B14F-4D97-AF65-F5344CB8AC3E}">
        <p14:creationId xmlns:p14="http://schemas.microsoft.com/office/powerpoint/2010/main" val="2044976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err="1" smtClean="0"/>
              <a:t>Formulacion</a:t>
            </a:r>
            <a:r>
              <a:rPr lang="es-PE" dirty="0" smtClean="0"/>
              <a:t> Diseño de </a:t>
            </a:r>
            <a:r>
              <a:rPr lang="es-PE" dirty="0" err="1" smtClean="0"/>
              <a:t>Investigacion</a:t>
            </a:r>
            <a:r>
              <a:rPr lang="es-PE" dirty="0" smtClean="0"/>
              <a:t> </a:t>
            </a:r>
            <a:endParaRPr lang="es-PE" dirty="0"/>
          </a:p>
        </p:txBody>
      </p:sp>
      <p:sp>
        <p:nvSpPr>
          <p:cNvPr id="3" name="Marcador de contenido 2"/>
          <p:cNvSpPr>
            <a:spLocks noGrp="1"/>
          </p:cNvSpPr>
          <p:nvPr>
            <p:ph idx="1"/>
          </p:nvPr>
        </p:nvSpPr>
        <p:spPr/>
        <p:txBody>
          <a:bodyPr numCol="2">
            <a:normAutofit/>
          </a:bodyPr>
          <a:lstStyle/>
          <a:p>
            <a:pPr lvl="0"/>
            <a:r>
              <a:rPr lang="es-PE" u="sng" dirty="0"/>
              <a:t>Definición del Problema de Investigación</a:t>
            </a:r>
          </a:p>
          <a:p>
            <a:pPr lvl="0"/>
            <a:r>
              <a:rPr lang="es-PE" u="sng" dirty="0"/>
              <a:t>Revisión de la Literatura</a:t>
            </a:r>
          </a:p>
          <a:p>
            <a:pPr lvl="0"/>
            <a:r>
              <a:rPr lang="es-PE" u="sng" dirty="0"/>
              <a:t>Establecimiento de Objetivos y Preguntas de Investigación</a:t>
            </a:r>
          </a:p>
          <a:p>
            <a:pPr lvl="0"/>
            <a:r>
              <a:rPr lang="es-PE" u="sng" dirty="0"/>
              <a:t>Selección del Tipo de Investigación</a:t>
            </a:r>
          </a:p>
          <a:p>
            <a:pPr lvl="0"/>
            <a:r>
              <a:rPr lang="es-PE" u="sng" dirty="0"/>
              <a:t>Identificación y Definición de Variables</a:t>
            </a:r>
          </a:p>
          <a:p>
            <a:pPr lvl="0"/>
            <a:r>
              <a:rPr lang="es-PE" u="sng" dirty="0"/>
              <a:t>Selección de la Población y Muestra</a:t>
            </a:r>
          </a:p>
          <a:p>
            <a:pPr lvl="0"/>
            <a:r>
              <a:rPr lang="es-PE" u="sng" dirty="0"/>
              <a:t>Elección de Métodos de Recopilación de Datos</a:t>
            </a:r>
          </a:p>
          <a:p>
            <a:pPr lvl="0"/>
            <a:r>
              <a:rPr lang="es-PE" u="sng" dirty="0"/>
              <a:t>Diseño Experimental (si aplica)</a:t>
            </a:r>
          </a:p>
          <a:p>
            <a:pPr marL="0" lvl="0" indent="0">
              <a:buNone/>
            </a:pPr>
            <a:endParaRPr lang="es-PE" dirty="0"/>
          </a:p>
        </p:txBody>
      </p:sp>
    </p:spTree>
    <p:extLst>
      <p:ext uri="{BB962C8B-B14F-4D97-AF65-F5344CB8AC3E}">
        <p14:creationId xmlns:p14="http://schemas.microsoft.com/office/powerpoint/2010/main" val="1622544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lvl="0"/>
            <a:r>
              <a:rPr lang="es-PE" b="1" u="sng" dirty="0"/>
              <a:t>Qué son los métodos de investigación?</a:t>
            </a:r>
            <a:endParaRPr lang="es-PE" dirty="0"/>
          </a:p>
        </p:txBody>
      </p:sp>
      <p:sp>
        <p:nvSpPr>
          <p:cNvPr id="3" name="Marcador de contenido 2"/>
          <p:cNvSpPr>
            <a:spLocks noGrp="1"/>
          </p:cNvSpPr>
          <p:nvPr>
            <p:ph idx="1"/>
          </p:nvPr>
        </p:nvSpPr>
        <p:spPr/>
        <p:txBody>
          <a:bodyPr/>
          <a:lstStyle/>
          <a:p>
            <a:r>
              <a:rPr lang="es-PE" dirty="0" smtClean="0"/>
              <a:t>Los métodos de </a:t>
            </a:r>
            <a:r>
              <a:rPr lang="es-PE" dirty="0" err="1" smtClean="0"/>
              <a:t>investigacion</a:t>
            </a:r>
            <a:r>
              <a:rPr lang="es-PE" dirty="0" smtClean="0"/>
              <a:t> se definen como un conjunto de técnicas que, coherentes con la orientación de la </a:t>
            </a:r>
            <a:r>
              <a:rPr lang="es-PE" dirty="0" err="1" smtClean="0"/>
              <a:t>investigacion</a:t>
            </a:r>
            <a:r>
              <a:rPr lang="es-PE" dirty="0" smtClean="0"/>
              <a:t> y el uso de determinadas herramientas producto o resultado.</a:t>
            </a:r>
          </a:p>
          <a:p>
            <a:r>
              <a:rPr lang="es-PE" b="1" u="sng" dirty="0"/>
              <a:t>Definición de Métodos de Investigación (DMI</a:t>
            </a:r>
            <a:r>
              <a:rPr lang="es-PE" b="1" u="sng" dirty="0" smtClean="0"/>
              <a:t>) </a:t>
            </a:r>
          </a:p>
          <a:p>
            <a:pPr marL="0" indent="0">
              <a:buNone/>
            </a:pPr>
            <a:r>
              <a:rPr lang="es-PE" dirty="0"/>
              <a:t>Son un elemento clave en la construcción de conocimiento valido sobre un fenómeno particular. Por ello, es importante que todo investigador sepa en que consisten, que características tienen y de que depende la elección de uno u otro.</a:t>
            </a:r>
          </a:p>
          <a:p>
            <a:pPr marL="0" indent="0">
              <a:buNone/>
            </a:pPr>
            <a:endParaRPr lang="es-PE" dirty="0"/>
          </a:p>
        </p:txBody>
      </p:sp>
    </p:spTree>
    <p:extLst>
      <p:ext uri="{BB962C8B-B14F-4D97-AF65-F5344CB8AC3E}">
        <p14:creationId xmlns:p14="http://schemas.microsoft.com/office/powerpoint/2010/main" val="3017598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PE" dirty="0"/>
              <a:t>FUNDAMENTOS DE INVESTIGACION (FMI</a:t>
            </a:r>
            <a:r>
              <a:rPr lang="es-PE" dirty="0" smtClean="0"/>
              <a:t>)</a:t>
            </a:r>
            <a:endParaRPr lang="es-PE" dirty="0"/>
          </a:p>
        </p:txBody>
      </p:sp>
      <p:sp>
        <p:nvSpPr>
          <p:cNvPr id="3" name="Marcador de contenido 2"/>
          <p:cNvSpPr>
            <a:spLocks noGrp="1"/>
          </p:cNvSpPr>
          <p:nvPr>
            <p:ph idx="1"/>
          </p:nvPr>
        </p:nvSpPr>
        <p:spPr>
          <a:xfrm>
            <a:off x="1295401" y="2556932"/>
            <a:ext cx="9601196" cy="3148409"/>
          </a:xfrm>
        </p:spPr>
        <p:txBody>
          <a:bodyPr>
            <a:normAutofit/>
          </a:bodyPr>
          <a:lstStyle/>
          <a:p>
            <a:r>
              <a:rPr lang="es-PE" dirty="0" smtClean="0"/>
              <a:t>La importancia de la investigación conduce a la construcción colectiva del conocimiento. En el momento en que se decide publicar un articulo original en una revista científica, el objetivo es construir a la generación de conocimiento y ayudar a otros investigadores a avanzar en un campo de investigación en particular.</a:t>
            </a:r>
          </a:p>
          <a:p>
            <a:r>
              <a:rPr lang="es-PE" b="1" u="sng" dirty="0"/>
              <a:t>Fundamentos de Investigación</a:t>
            </a:r>
            <a:endParaRPr lang="es-PE" dirty="0" smtClean="0"/>
          </a:p>
        </p:txBody>
      </p:sp>
      <p:graphicFrame>
        <p:nvGraphicFramePr>
          <p:cNvPr id="4" name="Tabla 3"/>
          <p:cNvGraphicFramePr>
            <a:graphicFrameLocks noGrp="1"/>
          </p:cNvGraphicFramePr>
          <p:nvPr>
            <p:extLst>
              <p:ext uri="{D42A27DB-BD31-4B8C-83A1-F6EECF244321}">
                <p14:modId xmlns:p14="http://schemas.microsoft.com/office/powerpoint/2010/main" val="2661020026"/>
              </p:ext>
            </p:extLst>
          </p:nvPr>
        </p:nvGraphicFramePr>
        <p:xfrm>
          <a:off x="1390917" y="5059846"/>
          <a:ext cx="9247032" cy="741680"/>
        </p:xfrm>
        <a:graphic>
          <a:graphicData uri="http://schemas.openxmlformats.org/drawingml/2006/table">
            <a:tbl>
              <a:tblPr firstRow="1" bandRow="1">
                <a:tableStyleId>{5C22544A-7EE6-4342-B048-85BDC9FD1C3A}</a:tableStyleId>
              </a:tblPr>
              <a:tblGrid>
                <a:gridCol w="4623516"/>
                <a:gridCol w="4623516"/>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PE" b="0" dirty="0" smtClean="0">
                          <a:solidFill>
                            <a:schemeClr val="tx1">
                              <a:lumMod val="95000"/>
                              <a:lumOff val="5000"/>
                            </a:schemeClr>
                          </a:solidFill>
                        </a:rPr>
                        <a:t>Fundamentos Cualitativos y Cuantitativos</a:t>
                      </a:r>
                    </a:p>
                  </a:txBody>
                  <a:tcP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PE" b="0" dirty="0" smtClean="0">
                          <a:solidFill>
                            <a:schemeClr val="tx1">
                              <a:lumMod val="95000"/>
                              <a:lumOff val="5000"/>
                            </a:schemeClr>
                          </a:solidFill>
                        </a:rPr>
                        <a:t>Fundamentos de Investigación Secundarios</a:t>
                      </a:r>
                    </a:p>
                  </a:txBody>
                  <a:tcPr>
                    <a:noFill/>
                  </a:tcPr>
                </a:tc>
              </a:tr>
              <a:tr h="370840">
                <a:tc>
                  <a:txBody>
                    <a:bodyPr/>
                    <a:lstStyle/>
                    <a:p>
                      <a:pPr lvl="0"/>
                      <a:r>
                        <a:rPr lang="es-PE" dirty="0" smtClean="0"/>
                        <a:t>Fundamentos de Investigación Primarios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PE" b="0" dirty="0" smtClean="0"/>
                        <a:t>Fundamentos de Investigación de Mercado</a:t>
                      </a:r>
                    </a:p>
                  </a:txBody>
                  <a:tcPr/>
                </a:tc>
              </a:tr>
            </a:tbl>
          </a:graphicData>
        </a:graphic>
      </p:graphicFrame>
    </p:spTree>
    <p:extLst>
      <p:ext uri="{BB962C8B-B14F-4D97-AF65-F5344CB8AC3E}">
        <p14:creationId xmlns:p14="http://schemas.microsoft.com/office/powerpoint/2010/main" val="159321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0"/>
            <a:r>
              <a:rPr lang="es-PE" b="1" u="sng" dirty="0"/>
              <a:t>ETAPAS DE </a:t>
            </a:r>
            <a:r>
              <a:rPr lang="es-PE" b="1" u="sng" dirty="0" smtClean="0"/>
              <a:t>INVESTIGACION</a:t>
            </a:r>
            <a:endParaRPr lang="es-PE" dirty="0"/>
          </a:p>
        </p:txBody>
      </p:sp>
      <p:sp>
        <p:nvSpPr>
          <p:cNvPr id="3" name="Marcador de contenido 2"/>
          <p:cNvSpPr>
            <a:spLocks noGrp="1"/>
          </p:cNvSpPr>
          <p:nvPr>
            <p:ph idx="1"/>
          </p:nvPr>
        </p:nvSpPr>
        <p:spPr/>
        <p:txBody>
          <a:bodyPr/>
          <a:lstStyle/>
          <a:p>
            <a:r>
              <a:rPr lang="es-PE" dirty="0" smtClean="0"/>
              <a:t>Para que un proyecto tenga éxito se debe tener en cuenta la etapa de investigación, por que consiste en plantear un problema y a su vez brindar una solución.</a:t>
            </a:r>
          </a:p>
          <a:p>
            <a:endParaRPr lang="es-PE" dirty="0" smtClean="0"/>
          </a:p>
          <a:p>
            <a:endParaRPr lang="es-PE" dirty="0" smtClean="0"/>
          </a:p>
        </p:txBody>
      </p:sp>
      <p:graphicFrame>
        <p:nvGraphicFramePr>
          <p:cNvPr id="5" name="Tabla 4"/>
          <p:cNvGraphicFramePr>
            <a:graphicFrameLocks noGrp="1"/>
          </p:cNvGraphicFramePr>
          <p:nvPr>
            <p:extLst>
              <p:ext uri="{D42A27DB-BD31-4B8C-83A1-F6EECF244321}">
                <p14:modId xmlns:p14="http://schemas.microsoft.com/office/powerpoint/2010/main" val="803432499"/>
              </p:ext>
            </p:extLst>
          </p:nvPr>
        </p:nvGraphicFramePr>
        <p:xfrm>
          <a:off x="1774423" y="3681807"/>
          <a:ext cx="8128000" cy="111252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marL="285750" indent="-285750">
                        <a:buFont typeface="Arial" panose="020B0604020202020204" pitchFamily="34" charset="0"/>
                        <a:buChar char="•"/>
                      </a:pPr>
                      <a:r>
                        <a:rPr lang="es-PE" b="0" dirty="0" smtClean="0">
                          <a:solidFill>
                            <a:schemeClr val="tx1"/>
                          </a:solidFill>
                        </a:rPr>
                        <a:t>Tema de Estudio</a:t>
                      </a:r>
                      <a:endParaRPr lang="es-PE" b="0" dirty="0">
                        <a:solidFill>
                          <a:schemeClr val="tx1"/>
                        </a:solidFill>
                      </a:endParaRPr>
                    </a:p>
                  </a:txBody>
                  <a:tcPr>
                    <a:noFill/>
                  </a:tcPr>
                </a:tc>
                <a:tc>
                  <a:txBody>
                    <a:bodyPr/>
                    <a:lstStyle/>
                    <a:p>
                      <a:pPr marL="285750" indent="-285750">
                        <a:buFont typeface="Arial" panose="020B0604020202020204" pitchFamily="34" charset="0"/>
                        <a:buChar char="•"/>
                      </a:pPr>
                      <a:r>
                        <a:rPr lang="es-PE" b="0" dirty="0" smtClean="0">
                          <a:solidFill>
                            <a:schemeClr val="tx1"/>
                          </a:solidFill>
                        </a:rPr>
                        <a:t>Comprobación de la Hipótesis</a:t>
                      </a:r>
                      <a:endParaRPr lang="es-PE" b="0" dirty="0">
                        <a:solidFill>
                          <a:schemeClr val="tx1"/>
                        </a:solidFill>
                      </a:endParaRPr>
                    </a:p>
                  </a:txBody>
                  <a:tcPr>
                    <a:noFill/>
                  </a:tcPr>
                </a:tc>
              </a:tr>
              <a:tr h="370840">
                <a:tc>
                  <a:txBody>
                    <a:bodyPr/>
                    <a:lstStyle/>
                    <a:p>
                      <a:pPr marL="342900" indent="-342900">
                        <a:buFont typeface="Arial" panose="020B0604020202020204" pitchFamily="34" charset="0"/>
                        <a:buChar char="•"/>
                      </a:pPr>
                      <a:r>
                        <a:rPr lang="es-PE" dirty="0" smtClean="0"/>
                        <a:t>Investigación</a:t>
                      </a:r>
                      <a:endParaRPr lang="es-PE" dirty="0"/>
                    </a:p>
                  </a:txBody>
                  <a:tcPr/>
                </a:tc>
                <a:tc>
                  <a:txBody>
                    <a:bodyPr/>
                    <a:lstStyle/>
                    <a:p>
                      <a:pPr marL="285750" indent="-285750">
                        <a:buFont typeface="Arial" panose="020B0604020202020204" pitchFamily="34" charset="0"/>
                        <a:buChar char="•"/>
                      </a:pPr>
                      <a:r>
                        <a:rPr lang="es-PE" dirty="0" smtClean="0"/>
                        <a:t>Análisis de Datos</a:t>
                      </a:r>
                      <a:endParaRPr lang="es-PE" dirty="0"/>
                    </a:p>
                  </a:txBody>
                  <a:tcPr/>
                </a:tc>
              </a:tr>
              <a:tr h="370840">
                <a:tc>
                  <a:txBody>
                    <a:bodyPr/>
                    <a:lstStyle/>
                    <a:p>
                      <a:pPr marL="285750" indent="-285750">
                        <a:buFont typeface="Arial" panose="020B0604020202020204" pitchFamily="34" charset="0"/>
                        <a:buChar char="•"/>
                      </a:pPr>
                      <a:r>
                        <a:rPr lang="es-PE" dirty="0" smtClean="0"/>
                        <a:t>Formulación de Hipótesis</a:t>
                      </a:r>
                      <a:endParaRPr lang="es-PE" dirty="0"/>
                    </a:p>
                  </a:txBody>
                  <a:tcPr/>
                </a:tc>
                <a:tc>
                  <a:txBody>
                    <a:bodyPr/>
                    <a:lstStyle/>
                    <a:p>
                      <a:pPr marL="285750" indent="-285750">
                        <a:buFont typeface="Arial" panose="020B0604020202020204" pitchFamily="34" charset="0"/>
                        <a:buChar char="•"/>
                      </a:pPr>
                      <a:r>
                        <a:rPr lang="es-PE" dirty="0" smtClean="0"/>
                        <a:t>Conclusión</a:t>
                      </a:r>
                      <a:endParaRPr lang="es-PE" dirty="0"/>
                    </a:p>
                  </a:txBody>
                  <a:tcPr/>
                </a:tc>
              </a:tr>
            </a:tbl>
          </a:graphicData>
        </a:graphic>
      </p:graphicFrame>
    </p:spTree>
    <p:extLst>
      <p:ext uri="{BB962C8B-B14F-4D97-AF65-F5344CB8AC3E}">
        <p14:creationId xmlns:p14="http://schemas.microsoft.com/office/powerpoint/2010/main" val="47232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94713" y="1059516"/>
            <a:ext cx="10127088" cy="4564070"/>
          </a:xfrm>
          <a:prstGeom prst="rect">
            <a:avLst/>
          </a:prstGeom>
        </p:spPr>
        <p:txBody>
          <a:bodyPr wrap="square">
            <a:spAutoFit/>
          </a:bodyPr>
          <a:lstStyle/>
          <a:p>
            <a:pPr marL="342900" lvl="0" indent="-342900">
              <a:lnSpc>
                <a:spcPct val="107000"/>
              </a:lnSpc>
              <a:spcAft>
                <a:spcPts val="800"/>
              </a:spcAft>
              <a:buFont typeface="+mj-lt"/>
              <a:buAutoNum type="arabicPeriod"/>
            </a:pPr>
            <a:r>
              <a:rPr lang="es-PE" sz="2000" b="1" u="sng" dirty="0">
                <a:latin typeface="Calibri" panose="020F0502020204030204" pitchFamily="34" charset="0"/>
                <a:ea typeface="Calibri" panose="020F0502020204030204" pitchFamily="34" charset="0"/>
                <a:cs typeface="Times New Roman" panose="02020603050405020304" pitchFamily="18" charset="0"/>
              </a:rPr>
              <a:t>CARACTERISTICAS DE INVESTIGACION </a:t>
            </a:r>
            <a:endParaRPr lang="es-PE"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PE" sz="2000" dirty="0">
                <a:latin typeface="Calibri" panose="020F0502020204030204" pitchFamily="34" charset="0"/>
                <a:ea typeface="Calibri" panose="020F0502020204030204" pitchFamily="34" charset="0"/>
                <a:cs typeface="Times New Roman" panose="02020603050405020304" pitchFamily="18" charset="0"/>
              </a:rPr>
              <a:t>A continuación se presentan las características generales de toda investigación.</a:t>
            </a:r>
          </a:p>
          <a:p>
            <a:pPr marL="342900" lvl="0" indent="-342900">
              <a:lnSpc>
                <a:spcPct val="107000"/>
              </a:lnSpc>
              <a:spcAft>
                <a:spcPts val="0"/>
              </a:spcAft>
              <a:buFont typeface="Symbol" panose="05050102010706020507" pitchFamily="18" charset="2"/>
              <a:buChar char=""/>
            </a:pPr>
            <a:r>
              <a:rPr lang="es-PE" sz="2000" dirty="0">
                <a:latin typeface="Calibri" panose="020F0502020204030204" pitchFamily="34" charset="0"/>
                <a:ea typeface="Calibri" panose="020F0502020204030204" pitchFamily="34" charset="0"/>
                <a:cs typeface="Times New Roman" panose="02020603050405020304" pitchFamily="18" charset="0"/>
              </a:rPr>
              <a:t>Recoge información de diversas fuentes primarias útiles para el desarrollo del trabajo investigativo.</a:t>
            </a:r>
          </a:p>
          <a:p>
            <a:pPr marL="342900" lvl="0" indent="-342900">
              <a:lnSpc>
                <a:spcPct val="107000"/>
              </a:lnSpc>
              <a:spcAft>
                <a:spcPts val="0"/>
              </a:spcAft>
              <a:buFont typeface="Symbol" panose="05050102010706020507" pitchFamily="18" charset="2"/>
              <a:buChar char=""/>
            </a:pPr>
            <a:r>
              <a:rPr lang="es-PE" sz="2000" dirty="0">
                <a:latin typeface="Calibri" panose="020F0502020204030204" pitchFamily="34" charset="0"/>
                <a:ea typeface="Calibri" panose="020F0502020204030204" pitchFamily="34" charset="0"/>
                <a:cs typeface="Times New Roman" panose="02020603050405020304" pitchFamily="18" charset="0"/>
              </a:rPr>
              <a:t>Se trata de un trabajo empírico, por tanto, se basa en la observación y experiencia del investigador.</a:t>
            </a:r>
          </a:p>
          <a:p>
            <a:pPr marL="342900" lvl="0" indent="-342900">
              <a:lnSpc>
                <a:spcPct val="107000"/>
              </a:lnSpc>
              <a:spcAft>
                <a:spcPts val="0"/>
              </a:spcAft>
              <a:buFont typeface="Symbol" panose="05050102010706020507" pitchFamily="18" charset="2"/>
              <a:buChar char=""/>
            </a:pPr>
            <a:r>
              <a:rPr lang="es-PE" sz="2000" dirty="0">
                <a:latin typeface="Calibri" panose="020F0502020204030204" pitchFamily="34" charset="0"/>
                <a:ea typeface="Calibri" panose="020F0502020204030204" pitchFamily="34" charset="0"/>
                <a:cs typeface="Times New Roman" panose="02020603050405020304" pitchFamily="18" charset="0"/>
              </a:rPr>
              <a:t>El investigador debe tomar en cuenta la información previa sobre el tema, problemática o fenómeno a estudiar.</a:t>
            </a:r>
          </a:p>
          <a:p>
            <a:pPr marL="342900" lvl="0" indent="-342900">
              <a:lnSpc>
                <a:spcPct val="107000"/>
              </a:lnSpc>
              <a:spcAft>
                <a:spcPts val="0"/>
              </a:spcAft>
              <a:buFont typeface="Symbol" panose="05050102010706020507" pitchFamily="18" charset="2"/>
              <a:buChar char=""/>
            </a:pPr>
            <a:r>
              <a:rPr lang="es-PE" sz="2000" dirty="0">
                <a:latin typeface="Calibri" panose="020F0502020204030204" pitchFamily="34" charset="0"/>
                <a:ea typeface="Calibri" panose="020F0502020204030204" pitchFamily="34" charset="0"/>
                <a:cs typeface="Times New Roman" panose="02020603050405020304" pitchFamily="18" charset="0"/>
              </a:rPr>
              <a:t>Se desarrolla de manera organizada y coherente, por ello se basa en una metodología de investigación.</a:t>
            </a:r>
          </a:p>
          <a:p>
            <a:pPr marL="342900" lvl="0" indent="-342900">
              <a:lnSpc>
                <a:spcPct val="107000"/>
              </a:lnSpc>
              <a:spcAft>
                <a:spcPts val="0"/>
              </a:spcAft>
              <a:buFont typeface="Symbol" panose="05050102010706020507" pitchFamily="18" charset="2"/>
              <a:buChar char=""/>
            </a:pPr>
            <a:r>
              <a:rPr lang="es-PE" sz="2000" dirty="0">
                <a:latin typeface="Calibri" panose="020F0502020204030204" pitchFamily="34" charset="0"/>
                <a:ea typeface="Calibri" panose="020F0502020204030204" pitchFamily="34" charset="0"/>
                <a:cs typeface="Times New Roman" panose="02020603050405020304" pitchFamily="18" charset="0"/>
              </a:rPr>
              <a:t>Los datos recopilados son analizados, decodificados y clasificados por el investigador.</a:t>
            </a:r>
          </a:p>
          <a:p>
            <a:pPr marL="342900" lvl="0" indent="-342900">
              <a:lnSpc>
                <a:spcPct val="107000"/>
              </a:lnSpc>
              <a:spcAft>
                <a:spcPts val="0"/>
              </a:spcAft>
              <a:buFont typeface="Symbol" panose="05050102010706020507" pitchFamily="18" charset="2"/>
              <a:buChar char=""/>
            </a:pPr>
            <a:r>
              <a:rPr lang="es-PE" sz="2000" dirty="0">
                <a:latin typeface="Calibri" panose="020F0502020204030204" pitchFamily="34" charset="0"/>
                <a:ea typeface="Calibri" panose="020F0502020204030204" pitchFamily="34" charset="0"/>
                <a:cs typeface="Times New Roman" panose="02020603050405020304" pitchFamily="18" charset="0"/>
              </a:rPr>
              <a:t>Debe ser objetiva, mostrar los resultados obtenidos tal cual se encontraron y sin omitir opiniones o valoraciones</a:t>
            </a:r>
            <a:r>
              <a:rPr lang="es-PE" sz="2000" dirty="0" smtClean="0">
                <a:latin typeface="Calibri" panose="020F0502020204030204" pitchFamily="34" charset="0"/>
                <a:ea typeface="Calibri" panose="020F0502020204030204" pitchFamily="34" charset="0"/>
                <a:cs typeface="Times New Roman" panose="02020603050405020304" pitchFamily="18" charset="0"/>
              </a:rPr>
              <a:t>.</a:t>
            </a:r>
            <a:endParaRPr lang="es-PE"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6191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INVESTIGACION </a:t>
            </a:r>
            <a:endParaRPr lang="es-PE" dirty="0"/>
          </a:p>
        </p:txBody>
      </p:sp>
      <p:sp>
        <p:nvSpPr>
          <p:cNvPr id="3" name="Marcador de contenido 2"/>
          <p:cNvSpPr>
            <a:spLocks noGrp="1"/>
          </p:cNvSpPr>
          <p:nvPr>
            <p:ph idx="1"/>
          </p:nvPr>
        </p:nvSpPr>
        <p:spPr/>
        <p:txBody>
          <a:bodyPr>
            <a:normAutofit lnSpcReduction="10000"/>
          </a:bodyPr>
          <a:lstStyle/>
          <a:p>
            <a:r>
              <a:rPr lang="es-PE" dirty="0" smtClean="0"/>
              <a:t>La </a:t>
            </a:r>
            <a:r>
              <a:rPr lang="es-PE" dirty="0" err="1"/>
              <a:t>I</a:t>
            </a:r>
            <a:r>
              <a:rPr lang="es-PE" dirty="0" err="1" smtClean="0"/>
              <a:t>nvestigacion</a:t>
            </a:r>
            <a:r>
              <a:rPr lang="es-PE" dirty="0" smtClean="0"/>
              <a:t> Científica: es el proceso </a:t>
            </a:r>
            <a:r>
              <a:rPr lang="es-PE" dirty="0" err="1" smtClean="0"/>
              <a:t>sistematico</a:t>
            </a:r>
            <a:r>
              <a:rPr lang="es-PE" dirty="0" smtClean="0"/>
              <a:t> de análisis e indagación, regido por la aplicación de una serie de métodos y técnicas. Su objetivo es la verificación de una hipótesis propuesta, </a:t>
            </a:r>
            <a:r>
              <a:rPr lang="es-PE" dirty="0" err="1" smtClean="0"/>
              <a:t>asi</a:t>
            </a:r>
            <a:r>
              <a:rPr lang="es-PE" dirty="0" smtClean="0"/>
              <a:t> como la </a:t>
            </a:r>
            <a:r>
              <a:rPr lang="es-PE" dirty="0" err="1" smtClean="0"/>
              <a:t>firmacion</a:t>
            </a:r>
            <a:r>
              <a:rPr lang="es-PE" dirty="0" smtClean="0"/>
              <a:t> o desarrollo de desarrollo de teorías relacionadas con las ciencias fácticas.</a:t>
            </a:r>
          </a:p>
          <a:p>
            <a:r>
              <a:rPr lang="es-PE" dirty="0" err="1" smtClean="0"/>
              <a:t>Investigacion</a:t>
            </a:r>
            <a:r>
              <a:rPr lang="es-PE" dirty="0" smtClean="0"/>
              <a:t> Cualitativa: Se denomina </a:t>
            </a:r>
            <a:r>
              <a:rPr lang="es-PE" dirty="0" err="1" smtClean="0"/>
              <a:t>asi</a:t>
            </a:r>
            <a:r>
              <a:rPr lang="es-PE" dirty="0" smtClean="0"/>
              <a:t> al tipo de </a:t>
            </a:r>
            <a:r>
              <a:rPr lang="es-PE" dirty="0" err="1" smtClean="0"/>
              <a:t>investigacion</a:t>
            </a:r>
            <a:r>
              <a:rPr lang="es-PE" dirty="0" smtClean="0"/>
              <a:t> propio de las ciencias sociales y humanísticas. Basa sus estudios y análisis en datos no cuantificables, intransferibles a números. Su finalidad es responder a sus hipótesis a través de un razonamiento valorativo del tema o tema de estudio abordado.</a:t>
            </a:r>
            <a:endParaRPr lang="es-PE" dirty="0"/>
          </a:p>
        </p:txBody>
      </p:sp>
    </p:spTree>
    <p:extLst>
      <p:ext uri="{BB962C8B-B14F-4D97-AF65-F5344CB8AC3E}">
        <p14:creationId xmlns:p14="http://schemas.microsoft.com/office/powerpoint/2010/main" val="3866813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25190" y="959005"/>
            <a:ext cx="10071407" cy="4916863"/>
          </a:xfrm>
        </p:spPr>
        <p:txBody>
          <a:bodyPr/>
          <a:lstStyle/>
          <a:p>
            <a:r>
              <a:rPr lang="es-PE" b="1" dirty="0" err="1" smtClean="0"/>
              <a:t>Investigacion</a:t>
            </a:r>
            <a:r>
              <a:rPr lang="es-PE" b="1" dirty="0" smtClean="0"/>
              <a:t> Cuantitativa: </a:t>
            </a:r>
            <a:r>
              <a:rPr lang="es-PE" dirty="0" smtClean="0"/>
              <a:t>Es aquel utilizado en el área de las ciencias fácticas o naturales cuya metodología basa sus resultados en datos medibles. Como tal, su naturaleza es descriptiva, ya que busca determinar las características y propiedades importantes del fenómeno estudiado. Utilizar herramientas estadísticas para analizar, contrastar e interpretar los resultados.</a:t>
            </a:r>
          </a:p>
          <a:p>
            <a:r>
              <a:rPr lang="es-PE" b="1" dirty="0" err="1" smtClean="0"/>
              <a:t>Investigacion</a:t>
            </a:r>
            <a:r>
              <a:rPr lang="es-PE" b="1" dirty="0" smtClean="0"/>
              <a:t> Documental: </a:t>
            </a:r>
            <a:r>
              <a:rPr lang="es-PE" dirty="0" smtClean="0"/>
              <a:t>Se basa en recopilar </a:t>
            </a:r>
            <a:r>
              <a:rPr lang="es-PE" dirty="0" err="1" smtClean="0"/>
              <a:t>informacion</a:t>
            </a:r>
            <a:r>
              <a:rPr lang="es-PE" dirty="0" smtClean="0"/>
              <a:t> disponible en libros, artículos, documentos o medios audiovisuales, que hayan sido desarrollados previamente, en torno al tema o problema que se investiga. Este tipo de </a:t>
            </a:r>
            <a:r>
              <a:rPr lang="es-PE" dirty="0" err="1" smtClean="0"/>
              <a:t>investigacion</a:t>
            </a:r>
            <a:r>
              <a:rPr lang="es-PE" dirty="0" smtClean="0"/>
              <a:t> le permite conocer los antecedentes del problema para ampliar su conocimiento sobre el tema o desarrollar un nuevo enfoque o desarrollar un enfoque</a:t>
            </a:r>
            <a:endParaRPr lang="es-PE" dirty="0"/>
          </a:p>
        </p:txBody>
      </p:sp>
    </p:spTree>
    <p:extLst>
      <p:ext uri="{BB962C8B-B14F-4D97-AF65-F5344CB8AC3E}">
        <p14:creationId xmlns:p14="http://schemas.microsoft.com/office/powerpoint/2010/main" val="4258702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95401" y="1092820"/>
            <a:ext cx="9601196" cy="4783048"/>
          </a:xfrm>
        </p:spPr>
        <p:txBody>
          <a:bodyPr/>
          <a:lstStyle/>
          <a:p>
            <a:r>
              <a:rPr lang="es-PE" b="1" dirty="0" err="1" smtClean="0"/>
              <a:t>Investigacion</a:t>
            </a:r>
            <a:r>
              <a:rPr lang="es-PE" b="1" dirty="0" smtClean="0"/>
              <a:t> de Campo: </a:t>
            </a:r>
            <a:r>
              <a:rPr lang="es-PE" dirty="0" smtClean="0"/>
              <a:t>Son aquellas investigaciones en las que el investigador trabaja directamente en el entorno, tanto natural como social, de una cuestión o problema que se investiga.</a:t>
            </a:r>
          </a:p>
          <a:p>
            <a:endParaRPr lang="es-PE" dirty="0"/>
          </a:p>
          <a:p>
            <a:r>
              <a:rPr lang="es-PE" b="1" dirty="0" err="1" smtClean="0"/>
              <a:t>Investigacion</a:t>
            </a:r>
            <a:r>
              <a:rPr lang="es-PE" b="1" dirty="0" smtClean="0"/>
              <a:t> Policial: </a:t>
            </a:r>
            <a:r>
              <a:rPr lang="es-PE" dirty="0" smtClean="0"/>
              <a:t>En el área de la criminología, </a:t>
            </a:r>
            <a:r>
              <a:rPr lang="es-PE" dirty="0" err="1" smtClean="0"/>
              <a:t>investigacion</a:t>
            </a:r>
            <a:r>
              <a:rPr lang="es-PE" dirty="0" smtClean="0"/>
              <a:t> se refiere al hecho de investigar la conducta de sujetos que son sospechosos de haber cometido un delito. En este caso, se trata de un procedimiento policial para conocer las circunstancias, medios y motivos de un delito, y </a:t>
            </a:r>
            <a:r>
              <a:rPr lang="es-PE" dirty="0" err="1" smtClean="0"/>
              <a:t>asi</a:t>
            </a:r>
            <a:r>
              <a:rPr lang="es-PE" dirty="0" smtClean="0"/>
              <a:t> determinar la culpabilidad o inocencia de los sujetos involucrados. </a:t>
            </a:r>
            <a:endParaRPr lang="es-PE" dirty="0"/>
          </a:p>
        </p:txBody>
      </p:sp>
    </p:spTree>
    <p:extLst>
      <p:ext uri="{BB962C8B-B14F-4D97-AF65-F5344CB8AC3E}">
        <p14:creationId xmlns:p14="http://schemas.microsoft.com/office/powerpoint/2010/main" val="10422044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456</TotalTime>
  <Words>1548</Words>
  <Application>Microsoft Office PowerPoint</Application>
  <PresentationFormat>Panorámica</PresentationFormat>
  <Paragraphs>176</Paragraphs>
  <Slides>27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Calibri</vt:lpstr>
      <vt:lpstr>Garamond</vt:lpstr>
      <vt:lpstr>Symbol</vt:lpstr>
      <vt:lpstr>Times New Roman</vt:lpstr>
      <vt:lpstr>Orgánico</vt:lpstr>
      <vt:lpstr> FUNDAMENTOS DE INNOVACION TECNOLOGICA</vt:lpstr>
      <vt:lpstr>INTRODUCCION  </vt:lpstr>
      <vt:lpstr>Qué son los métodos de investigación?</vt:lpstr>
      <vt:lpstr>FUNDAMENTOS DE INVESTIGACION (FMI)</vt:lpstr>
      <vt:lpstr>ETAPAS DE INVESTIGACION</vt:lpstr>
      <vt:lpstr>Presentación de PowerPoint</vt:lpstr>
      <vt:lpstr>INVESTIGACION </vt:lpstr>
      <vt:lpstr>Presentación de PowerPoint</vt:lpstr>
      <vt:lpstr>Presentación de PowerPoint</vt:lpstr>
      <vt:lpstr>CLASIFICACION </vt:lpstr>
      <vt:lpstr>TIPOS DE INVESTIGACION </vt:lpstr>
      <vt:lpstr>Tipos de Metodos </vt:lpstr>
      <vt:lpstr>LA TEORIA DEL CONOCIMIENTO</vt:lpstr>
      <vt:lpstr>Clasificacion</vt:lpstr>
      <vt:lpstr>Características</vt:lpstr>
      <vt:lpstr>Importancia</vt:lpstr>
      <vt:lpstr>INVESTIGACION </vt:lpstr>
      <vt:lpstr>Clasificacion de la Investigacion</vt:lpstr>
      <vt:lpstr>Caracteristicas de la Investigacion </vt:lpstr>
      <vt:lpstr>Alcances de la Investigacion </vt:lpstr>
      <vt:lpstr>INVESTIGACION CIENTIFICA</vt:lpstr>
      <vt:lpstr>Funciones de la Investigacion</vt:lpstr>
      <vt:lpstr>Clasificación de la Investigación Científica</vt:lpstr>
      <vt:lpstr>Características de la Investigación Científica</vt:lpstr>
      <vt:lpstr>DISEÑO DE INVESTIGACION</vt:lpstr>
      <vt:lpstr>Clasificacion Diseño de Investigacion </vt:lpstr>
      <vt:lpstr>Formulacion Diseño de Investigacion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INNOVACION TECNOLOGICA</dc:title>
  <dc:creator>Toshiba</dc:creator>
  <cp:lastModifiedBy>Toshiba</cp:lastModifiedBy>
  <cp:revision>31</cp:revision>
  <dcterms:created xsi:type="dcterms:W3CDTF">2023-12-05T23:38:09Z</dcterms:created>
  <dcterms:modified xsi:type="dcterms:W3CDTF">2023-12-08T03:14:42Z</dcterms:modified>
</cp:coreProperties>
</file>