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4"/>
    <p:sldMasterId id="2147483798" r:id="rId5"/>
  </p:sldMasterIdLst>
  <p:notesMasterIdLst>
    <p:notesMasterId r:id="rId24"/>
  </p:notesMasterIdLst>
  <p:handoutMasterIdLst>
    <p:handoutMasterId r:id="rId25"/>
  </p:handoutMasterIdLst>
  <p:sldIdLst>
    <p:sldId id="304" r:id="rId6"/>
    <p:sldId id="308" r:id="rId7"/>
    <p:sldId id="293" r:id="rId8"/>
    <p:sldId id="309" r:id="rId9"/>
    <p:sldId id="310" r:id="rId10"/>
    <p:sldId id="311" r:id="rId11"/>
    <p:sldId id="312" r:id="rId12"/>
    <p:sldId id="313" r:id="rId13"/>
    <p:sldId id="320" r:id="rId14"/>
    <p:sldId id="315" r:id="rId15"/>
    <p:sldId id="316" r:id="rId16"/>
    <p:sldId id="314" r:id="rId17"/>
    <p:sldId id="317" r:id="rId18"/>
    <p:sldId id="318" r:id="rId19"/>
    <p:sldId id="319" r:id="rId20"/>
    <p:sldId id="322" r:id="rId21"/>
    <p:sldId id="321" r:id="rId22"/>
    <p:sldId id="292" r:id="rId23"/>
  </p:sldIdLst>
  <p:sldSz cx="12239625" cy="68405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17AC"/>
    <a:srgbClr val="ECECEC"/>
    <a:srgbClr val="F9F9F9"/>
    <a:srgbClr val="3AC791"/>
    <a:srgbClr val="25BBD4"/>
    <a:srgbClr val="6F1E80"/>
    <a:srgbClr val="3F358B"/>
    <a:srgbClr val="276B9B"/>
    <a:srgbClr val="FFFFFF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0" autoAdjust="0"/>
    <p:restoredTop sz="95425"/>
  </p:normalViewPr>
  <p:slideViewPr>
    <p:cSldViewPr>
      <p:cViewPr varScale="1">
        <p:scale>
          <a:sx n="68" d="100"/>
          <a:sy n="68" d="100"/>
        </p:scale>
        <p:origin x="1152" y="66"/>
      </p:cViewPr>
      <p:guideLst>
        <p:guide orient="horz" pos="2155"/>
        <p:guide pos="38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3504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C31A4-E588-4D7D-8556-3E7A80E3618E}" type="datetimeFigureOut">
              <a:rPr lang="es-MX" smtClean="0"/>
              <a:t>28/11/2019</a:t>
            </a:fld>
            <a:endParaRPr lang="es-MX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78EEE-C883-43D9-A467-67276DDB57E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701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B0C0AB8-234C-4221-B0DB-DCE2DDF45C4A}" type="datetimeFigureOut">
              <a:rPr lang="es-MX"/>
              <a:pPr>
                <a:defRPr/>
              </a:pPr>
              <a:t>28/11/2019</a:t>
            </a:fld>
            <a:endParaRPr lang="es-MX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1950" y="685800"/>
            <a:ext cx="6134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s-MX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MX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37F6BD-38D0-4C68-8BC5-3735B63F5FA1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00210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911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37F6BD-38D0-4C68-8BC5-3735B63F5FA1}" type="slidenum">
              <a:rPr lang="es-MX" smtClean="0"/>
              <a:pPr>
                <a:defRPr/>
              </a:pPr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7338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w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tif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12" name="Picture 11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</p:txBody>
      </p:sp>
    </p:spTree>
    <p:extLst>
      <p:ext uri="{BB962C8B-B14F-4D97-AF65-F5344CB8AC3E}">
        <p14:creationId xmlns:p14="http://schemas.microsoft.com/office/powerpoint/2010/main" val="129116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Card_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196" y="1188021"/>
            <a:ext cx="2880320" cy="2880320"/>
          </a:xfrm>
          <a:prstGeom prst="rect">
            <a:avLst/>
          </a:prstGeom>
        </p:spPr>
      </p:pic>
      <p:sp>
        <p:nvSpPr>
          <p:cNvPr id="5" name="Freeform 4"/>
          <p:cNvSpPr/>
          <p:nvPr userDrawn="1"/>
        </p:nvSpPr>
        <p:spPr>
          <a:xfrm>
            <a:off x="5120640" y="0"/>
            <a:ext cx="7142480" cy="6876653"/>
          </a:xfrm>
          <a:custGeom>
            <a:avLst/>
            <a:gdLst>
              <a:gd name="connsiteX0" fmla="*/ 0 w 7142480"/>
              <a:gd name="connsiteY0" fmla="*/ 0 h 6847840"/>
              <a:gd name="connsiteX1" fmla="*/ 7142480 w 7142480"/>
              <a:gd name="connsiteY1" fmla="*/ 10160 h 6847840"/>
              <a:gd name="connsiteX2" fmla="*/ 7132320 w 7142480"/>
              <a:gd name="connsiteY2" fmla="*/ 6847840 h 6847840"/>
              <a:gd name="connsiteX3" fmla="*/ 1524000 w 7142480"/>
              <a:gd name="connsiteY3" fmla="*/ 6827520 h 6847840"/>
              <a:gd name="connsiteX4" fmla="*/ 0 w 7142480"/>
              <a:gd name="connsiteY4" fmla="*/ 0 h 684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2480" h="6847840">
                <a:moveTo>
                  <a:pt x="0" y="0"/>
                </a:moveTo>
                <a:lnTo>
                  <a:pt x="7142480" y="10160"/>
                </a:lnTo>
                <a:cubicBezTo>
                  <a:pt x="7139093" y="2289387"/>
                  <a:pt x="7135707" y="4568613"/>
                  <a:pt x="7132320" y="6847840"/>
                </a:cubicBezTo>
                <a:lnTo>
                  <a:pt x="1524000" y="68275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29442" y="6508734"/>
            <a:ext cx="5518362" cy="15189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Rights Reserved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Softtek S.A. de C.V. 2018. Confidential. 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7127924" y="2600310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7127924" y="3209045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7127924" y="4497639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7127924" y="5118423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27924" y="690932"/>
            <a:ext cx="4566486" cy="5447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ts val="1995"/>
              </a:lnSpc>
              <a:buNone/>
              <a:defRPr sz="1995" b="0" baseline="0">
                <a:solidFill>
                  <a:schemeClr val="tx1">
                    <a:lumMod val="90000"/>
                    <a:lumOff val="1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27924" y="1311714"/>
            <a:ext cx="4566486" cy="99535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buNone/>
              <a:defRPr sz="1596" b="0" baseline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523" y="2916213"/>
            <a:ext cx="1322214" cy="856754"/>
          </a:xfrm>
          <a:prstGeom prst="rect">
            <a:avLst/>
          </a:prstGeom>
        </p:spPr>
      </p:pic>
      <p:cxnSp>
        <p:nvCxnSpPr>
          <p:cNvPr id="14" name="Straight Connector 13"/>
          <p:cNvCxnSpPr/>
          <p:nvPr userDrawn="1"/>
        </p:nvCxnSpPr>
        <p:spPr>
          <a:xfrm>
            <a:off x="4805994" y="-79141"/>
            <a:ext cx="1584176" cy="6955794"/>
          </a:xfrm>
          <a:prstGeom prst="line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69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2951460" y="2700189"/>
            <a:ext cx="6361457" cy="19340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s-ES_tradnl" sz="11970" spc="599" noProof="0" dirty="0">
                <a:solidFill>
                  <a:schemeClr val="bg2"/>
                </a:solidFill>
                <a:latin typeface="Arial"/>
                <a:cs typeface="Arial"/>
              </a:rPr>
              <a:t>Q</a:t>
            </a:r>
            <a:r>
              <a:rPr lang="es-ES_tradnl" sz="7980" spc="599" baseline="30000" noProof="0" dirty="0">
                <a:solidFill>
                  <a:schemeClr val="bg2"/>
                </a:solidFill>
                <a:latin typeface="Arial"/>
                <a:cs typeface="Arial"/>
              </a:rPr>
              <a:t>&amp;</a:t>
            </a:r>
            <a:r>
              <a:rPr lang="es-ES_tradnl" sz="11970" spc="599" noProof="0" dirty="0">
                <a:solidFill>
                  <a:schemeClr val="bg2"/>
                </a:solidFill>
                <a:latin typeface="Arial"/>
                <a:cs typeface="Arial"/>
              </a:rPr>
              <a:t>A</a:t>
            </a:r>
          </a:p>
        </p:txBody>
      </p:sp>
      <p:pic>
        <p:nvPicPr>
          <p:cNvPr id="7" name="Picture 6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0201" y="683966"/>
            <a:ext cx="971553" cy="626214"/>
          </a:xfrm>
          <a:prstGeom prst="rect">
            <a:avLst/>
          </a:prstGeom>
        </p:spPr>
      </p:pic>
      <p:pic>
        <p:nvPicPr>
          <p:cNvPr id="9" name="Picture 8" descr="Softtek-White.wmf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092" y="467941"/>
            <a:ext cx="1656184" cy="84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9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3907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618711" y="1336382"/>
            <a:ext cx="10987971" cy="4952377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lvl4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Master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styles</a:t>
            </a:r>
            <a:endParaRPr kumimoji="0" lang="es-ES_tradnl" sz="1795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ES_tradnl" sz="1596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596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</a:t>
            </a:r>
            <a:r>
              <a:rPr kumimoji="0" lang="es-ES_tradnl" sz="13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3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</a:t>
            </a:r>
            <a:r>
              <a:rPr kumimoji="0" lang="es-ES_tradnl" sz="11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1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385074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l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11981" y="1336584"/>
            <a:ext cx="5405834" cy="4952173"/>
          </a:xfrm>
        </p:spPr>
        <p:txBody>
          <a:bodyPr/>
          <a:lstStyle>
            <a:lvl1pPr marL="125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795"/>
            </a:lvl1pPr>
            <a:lvl2pPr marL="538696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596"/>
            </a:lvl2pPr>
            <a:lvl3pPr marL="71423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397"/>
            </a:lvl3pPr>
            <a:lvl4pPr marL="921695" marR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edit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Master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text</a:t>
            </a:r>
            <a:r>
              <a:rPr kumimoji="0" lang="es-ES_tradnl" sz="1795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795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styles</a:t>
            </a:r>
            <a:endParaRPr kumimoji="0" lang="es-ES_tradnl" sz="1795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538696" marR="0" lvl="1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ES_tradnl" sz="1596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596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596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14235" marR="0" lvl="2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</a:t>
            </a:r>
            <a:r>
              <a:rPr kumimoji="0" lang="es-ES_tradnl" sz="13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3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3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921695" marR="0" lvl="3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Fourth</a:t>
            </a:r>
            <a:r>
              <a:rPr kumimoji="0" lang="es-ES_tradnl" sz="1197" b="0" i="0" u="none" strike="noStrike" kern="1200" cap="none" spc="0" normalizeH="0" baseline="0" noProof="0" dirty="0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ES_tradnl" sz="1197" b="0" i="0" u="none" strike="noStrike" kern="1200" cap="none" spc="0" normalizeH="0" baseline="0" noProof="0" dirty="0" err="1">
                <a:ln>
                  <a:noFill/>
                </a:ln>
                <a:solidFill>
                  <a:srgbClr val="2B2D2E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endParaRPr kumimoji="0" lang="es-ES_tradnl" sz="1197" b="0" i="0" u="none" strike="noStrike" kern="1200" cap="none" spc="0" normalizeH="0" baseline="0" noProof="0" dirty="0">
              <a:ln>
                <a:noFill/>
              </a:ln>
              <a:solidFill>
                <a:srgbClr val="2B2D2E">
                  <a:lumMod val="75000"/>
                  <a:lumOff val="25000"/>
                </a:srgb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221810" y="1336584"/>
            <a:ext cx="5405834" cy="4952173"/>
          </a:xfrm>
        </p:spPr>
        <p:txBody>
          <a:bodyPr/>
          <a:lstStyle>
            <a:lvl1pPr>
              <a:defRPr sz="1795"/>
            </a:lvl1pPr>
            <a:lvl2pPr>
              <a:defRPr sz="1596"/>
            </a:lvl2pPr>
            <a:lvl3pPr>
              <a:defRPr sz="1397"/>
            </a:lvl3pPr>
            <a:lvl4pPr>
              <a:defRPr sz="1795"/>
            </a:lvl4pPr>
            <a:lvl5pPr>
              <a:defRPr sz="1795"/>
            </a:lvl5pPr>
            <a:lvl6pPr>
              <a:defRPr sz="1795"/>
            </a:lvl6pPr>
            <a:lvl7pPr>
              <a:defRPr sz="1795"/>
            </a:lvl7pPr>
            <a:lvl8pPr>
              <a:defRPr sz="1795"/>
            </a:lvl8pPr>
            <a:lvl9pPr>
              <a:defRPr sz="1795"/>
            </a:lvl9pPr>
          </a:lstStyle>
          <a:p>
            <a:pPr marL="125696" marR="0" lvl="0" indent="-179566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 Rounded MT Bold" pitchFamily="34" charset="0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1"/>
            <a:r>
              <a:rPr lang="es-ES_tradnl" noProof="0" dirty="0" err="1"/>
              <a:t>Second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2"/>
            <a:r>
              <a:rPr lang="es-ES_tradnl" noProof="0" dirty="0" err="1"/>
              <a:t>Third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3"/>
            <a:r>
              <a:rPr lang="es-ES_tradnl" noProof="0" dirty="0" err="1"/>
              <a:t>Fourth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</p:txBody>
      </p:sp>
      <p:sp>
        <p:nvSpPr>
          <p:cNvPr id="6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044" cy="847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168671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722213" y="1409181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7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722213" y="2342899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b="0" i="0" noProof="0" dirty="0">
              <a:latin typeface="Arial"/>
              <a:cs typeface="Arial"/>
            </a:endParaRPr>
          </a:p>
        </p:txBody>
      </p:sp>
      <p:sp>
        <p:nvSpPr>
          <p:cNvPr id="9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14728"/>
            <a:ext cx="2409643" cy="646421"/>
          </a:xfrm>
        </p:spPr>
        <p:txBody>
          <a:bodyPr/>
          <a:lstStyle>
            <a:lvl1pPr marL="0" indent="0">
              <a:buNone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722213" y="3276622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1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818598" y="3348448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722213" y="4210340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3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818598" y="4282169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22213" y="5144063"/>
            <a:ext cx="2698800" cy="790071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5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818598" y="5215890"/>
            <a:ext cx="2409643" cy="646421"/>
          </a:xfrm>
        </p:spPr>
        <p:txBody>
          <a:bodyPr/>
          <a:lstStyle>
            <a:lvl1pPr marL="0" indent="0">
              <a:buNone/>
              <a:defRPr sz="1397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6" name="Text Placeholder 32"/>
          <p:cNvSpPr>
            <a:spLocks noGrp="1"/>
          </p:cNvSpPr>
          <p:nvPr>
            <p:ph type="body" sz="quarter" idx="15"/>
          </p:nvPr>
        </p:nvSpPr>
        <p:spPr>
          <a:xfrm>
            <a:off x="3710170" y="148100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7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3710170" y="241472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8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3710170" y="3348444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19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3710170" y="428216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25"/>
          </p:nvPr>
        </p:nvSpPr>
        <p:spPr>
          <a:xfrm>
            <a:off x="3710170" y="5215885"/>
            <a:ext cx="7807242" cy="646422"/>
          </a:xfrm>
        </p:spPr>
        <p:txBody>
          <a:bodyPr/>
          <a:lstStyle>
            <a:lvl1pPr marL="0" indent="-140061">
              <a:buFont typeface="Lucida Grande"/>
              <a:buChar char="›"/>
              <a:defRPr sz="1397"/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2136808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8818612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8818612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61198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1198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3421013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421013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722214" y="2414724"/>
            <a:ext cx="2602414" cy="3519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722214" y="1409181"/>
            <a:ext cx="2602414" cy="10055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4" name="Text Placeholder 32"/>
          <p:cNvSpPr>
            <a:spLocks noGrp="1"/>
          </p:cNvSpPr>
          <p:nvPr>
            <p:ph type="body" sz="quarter" idx="17"/>
          </p:nvPr>
        </p:nvSpPr>
        <p:spPr>
          <a:xfrm>
            <a:off x="8185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25" name="Text Placeholder 32"/>
          <p:cNvSpPr>
            <a:spLocks noGrp="1"/>
          </p:cNvSpPr>
          <p:nvPr>
            <p:ph type="body" sz="quarter" idx="18"/>
          </p:nvPr>
        </p:nvSpPr>
        <p:spPr>
          <a:xfrm>
            <a:off x="8185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  <p:sp>
        <p:nvSpPr>
          <p:cNvPr id="27" name="Text Placeholder 32"/>
          <p:cNvSpPr>
            <a:spLocks noGrp="1"/>
          </p:cNvSpPr>
          <p:nvPr>
            <p:ph type="body" sz="quarter" idx="19"/>
          </p:nvPr>
        </p:nvSpPr>
        <p:spPr>
          <a:xfrm>
            <a:off x="3517400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28" name="Text Placeholder 32"/>
          <p:cNvSpPr>
            <a:spLocks noGrp="1"/>
          </p:cNvSpPr>
          <p:nvPr>
            <p:ph type="body" sz="quarter" idx="20"/>
          </p:nvPr>
        </p:nvSpPr>
        <p:spPr>
          <a:xfrm>
            <a:off x="3517400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  <p:sp>
        <p:nvSpPr>
          <p:cNvPr id="30" name="Text Placeholder 32"/>
          <p:cNvSpPr>
            <a:spLocks noGrp="1"/>
          </p:cNvSpPr>
          <p:nvPr>
            <p:ph type="body" sz="quarter" idx="21"/>
          </p:nvPr>
        </p:nvSpPr>
        <p:spPr>
          <a:xfrm>
            <a:off x="6216199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31" name="Text Placeholder 32"/>
          <p:cNvSpPr>
            <a:spLocks noGrp="1"/>
          </p:cNvSpPr>
          <p:nvPr>
            <p:ph type="body" sz="quarter" idx="22"/>
          </p:nvPr>
        </p:nvSpPr>
        <p:spPr>
          <a:xfrm>
            <a:off x="6216199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23"/>
          </p:nvPr>
        </p:nvSpPr>
        <p:spPr>
          <a:xfrm>
            <a:off x="8914998" y="1481003"/>
            <a:ext cx="2409643" cy="861896"/>
          </a:xfrm>
        </p:spPr>
        <p:txBody>
          <a:bodyPr/>
          <a:lstStyle>
            <a:lvl1pPr marL="0" indent="0">
              <a:buNone/>
              <a:defRPr sz="1596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</p:txBody>
      </p:sp>
      <p:sp>
        <p:nvSpPr>
          <p:cNvPr id="34" name="Text Placeholder 32"/>
          <p:cNvSpPr>
            <a:spLocks noGrp="1"/>
          </p:cNvSpPr>
          <p:nvPr>
            <p:ph type="body" sz="quarter" idx="24"/>
          </p:nvPr>
        </p:nvSpPr>
        <p:spPr>
          <a:xfrm>
            <a:off x="8914998" y="2486548"/>
            <a:ext cx="2409643" cy="3375759"/>
          </a:xfrm>
        </p:spPr>
        <p:txBody>
          <a:bodyPr/>
          <a:lstStyle>
            <a:lvl1pPr marL="83935" marR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 sz="1397" b="0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marL="83935" marR="0" lvl="0" indent="-83935" algn="l" defTabSz="91219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Lucida Grande"/>
              <a:buChar char="›"/>
              <a:tabLst/>
              <a:defRPr/>
            </a:pPr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  <a:p>
            <a:pPr lvl="0"/>
            <a:endParaRPr lang="es-ES_tradnl" noProof="0" dirty="0"/>
          </a:p>
        </p:txBody>
      </p:sp>
    </p:spTree>
    <p:extLst>
      <p:ext uri="{BB962C8B-B14F-4D97-AF65-F5344CB8AC3E}">
        <p14:creationId xmlns:p14="http://schemas.microsoft.com/office/powerpoint/2010/main" val="379117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</p:txBody>
      </p:sp>
      <p:pic>
        <p:nvPicPr>
          <p:cNvPr id="8" name="Picture 7" descr="value.wmf"/>
          <p:cNvPicPr>
            <a:picLocks noChangeAspect="1"/>
          </p:cNvPicPr>
          <p:nvPr userDrawn="1"/>
        </p:nvPicPr>
        <p:blipFill>
          <a:blip r:embed="rId3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_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5"/>
          <p:cNvSpPr>
            <a:spLocks noGrp="1"/>
          </p:cNvSpPr>
          <p:nvPr>
            <p:ph type="title" hasCustomPrompt="1"/>
          </p:nvPr>
        </p:nvSpPr>
        <p:spPr>
          <a:xfrm>
            <a:off x="433057" y="2275289"/>
            <a:ext cx="5879528" cy="193926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990" b="0" spc="0" baseline="0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/>
          </p:nvPr>
        </p:nvSpPr>
        <p:spPr>
          <a:xfrm>
            <a:off x="433057" y="4286382"/>
            <a:ext cx="5879528" cy="790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80000"/>
              </a:lnSpc>
              <a:buNone/>
              <a:defRPr sz="1995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1pPr>
            <a:lvl2pPr marL="0" indent="0" algn="l">
              <a:buNone/>
              <a:defRPr sz="1596"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defRPr>
            </a:lvl2pPr>
            <a:lvl3pPr marL="912193" indent="0">
              <a:buNone/>
              <a:defRPr sz="1795"/>
            </a:lvl3pPr>
            <a:lvl4pPr marL="1368290" indent="0">
              <a:buNone/>
              <a:defRPr sz="1795"/>
            </a:lvl4pPr>
            <a:lvl5pPr marL="1824387" indent="0">
              <a:buNone/>
              <a:defRPr sz="1795"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393" y="0"/>
            <a:ext cx="1779987" cy="1779987"/>
          </a:xfrm>
          <a:prstGeom prst="rect">
            <a:avLst/>
          </a:prstGeom>
        </p:spPr>
      </p:pic>
      <p:pic>
        <p:nvPicPr>
          <p:cNvPr id="9" name="Picture 8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868541"/>
            <a:ext cx="934227" cy="60215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1" name="Picture 10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2" name="Picture 11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Rights Reserved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Softtek S.A. de C.V. 2018. 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rgbClr val="5117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rgbClr val="511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Rights Reserved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Softtek S.A. de C.V. 2018. 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Rights Reserved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Softtek S.A. de C.V. 2018. 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mp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 userDrawn="1"/>
        </p:nvSpPr>
        <p:spPr>
          <a:xfrm>
            <a:off x="0" y="-17585"/>
            <a:ext cx="6858000" cy="6858123"/>
          </a:xfrm>
          <a:custGeom>
            <a:avLst/>
            <a:gdLst>
              <a:gd name="connsiteX0" fmla="*/ 0 w 6858000"/>
              <a:gd name="connsiteY0" fmla="*/ 0 h 6875585"/>
              <a:gd name="connsiteX1" fmla="*/ 5292969 w 6858000"/>
              <a:gd name="connsiteY1" fmla="*/ 0 h 6875585"/>
              <a:gd name="connsiteX2" fmla="*/ 6858000 w 6858000"/>
              <a:gd name="connsiteY2" fmla="*/ 6875585 h 6875585"/>
              <a:gd name="connsiteX3" fmla="*/ 0 w 6858000"/>
              <a:gd name="connsiteY3" fmla="*/ 6875585 h 6875585"/>
              <a:gd name="connsiteX4" fmla="*/ 0 w 6858000"/>
              <a:gd name="connsiteY4" fmla="*/ 0 h 6875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6875585">
                <a:moveTo>
                  <a:pt x="0" y="0"/>
                </a:moveTo>
                <a:lnTo>
                  <a:pt x="5292969" y="0"/>
                </a:lnTo>
                <a:lnTo>
                  <a:pt x="6858000" y="6875585"/>
                </a:lnTo>
                <a:lnTo>
                  <a:pt x="0" y="687558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0626158" y="-97411"/>
            <a:ext cx="1584176" cy="695579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9"/>
          <p:cNvSpPr>
            <a:spLocks noGrp="1"/>
          </p:cNvSpPr>
          <p:nvPr>
            <p:ph type="title" hasCustomPrompt="1"/>
          </p:nvPr>
        </p:nvSpPr>
        <p:spPr>
          <a:xfrm>
            <a:off x="542688" y="1003497"/>
            <a:ext cx="4464496" cy="187220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4389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br>
              <a:rPr lang="es-ES_tradnl" noProof="0" dirty="0"/>
            </a:b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br>
              <a:rPr lang="es-ES_tradnl" noProof="0" dirty="0"/>
            </a:b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pic>
        <p:nvPicPr>
          <p:cNvPr id="13" name="Picture 12" descr="value.wmf"/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3631" y="5934051"/>
            <a:ext cx="822611" cy="530214"/>
          </a:xfrm>
          <a:prstGeom prst="rect">
            <a:avLst/>
          </a:prstGeom>
        </p:spPr>
      </p:pic>
      <p:pic>
        <p:nvPicPr>
          <p:cNvPr id="14" name="Picture 13" descr="Softtek-White.wmf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59" y="5724525"/>
            <a:ext cx="1454632" cy="739740"/>
          </a:xfrm>
          <a:prstGeom prst="rect">
            <a:avLst/>
          </a:prstGeom>
        </p:spPr>
      </p:pic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Rights Reserved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Softtek S.A. de C.V. 2018. 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siness cards layout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7238990" y="4715669"/>
            <a:ext cx="4566486" cy="5447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ts val="1995"/>
              </a:lnSpc>
              <a:buNone/>
              <a:defRPr sz="1995" b="0" baseline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7238990" y="5366340"/>
            <a:ext cx="4566486" cy="7209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596" b="0" baseline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pic>
        <p:nvPicPr>
          <p:cNvPr id="14" name="Picture 13" descr="C:\Users\joel.solis\Desktop\2013 Templates\Softtek+tagline-2012_cs2.emf"/>
          <p:cNvPicPr>
            <a:picLocks noChangeAspect="1" noChangeArrowheads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845"/>
          <a:stretch/>
        </p:blipFill>
        <p:spPr bwMode="auto">
          <a:xfrm>
            <a:off x="8568084" y="619107"/>
            <a:ext cx="3146657" cy="1332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value.wmf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rgbClr val="FFFFFF">
                <a:tint val="45000"/>
                <a:satMod val="400000"/>
              </a:srgbClr>
            </a:duotone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057" y="5423973"/>
            <a:ext cx="1288907" cy="83076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805994" y="-79141"/>
            <a:ext cx="1584176" cy="6955794"/>
          </a:xfrm>
          <a:prstGeom prst="line">
            <a:avLst/>
          </a:prstGeom>
          <a:ln w="5715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 Rights Reserved </a:t>
            </a:r>
            <a:r>
              <a:rPr lang="es-ES_tradnl" sz="800" noProof="0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© Valores Corporativos Softtek S.A. de C.V. 2018. Confidential</a:t>
            </a:r>
            <a:endParaRPr lang="es-ES_tradnl" sz="798" noProof="0" dirty="0">
              <a:solidFill>
                <a:schemeClr val="tx1">
                  <a:lumMod val="75000"/>
                  <a:lumOff val="25000"/>
                </a:schemeClr>
              </a:solidFill>
              <a:cs typeface="Arial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>
            <a:off x="4963186" y="6508734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r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800" noProof="0" dirty="0">
                <a:solidFill>
                  <a:schemeClr val="bg1"/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bg1"/>
                </a:solidFill>
                <a:cs typeface="Arial" charset="0"/>
              </a:rPr>
              <a:t> Rights Reserved </a:t>
            </a:r>
            <a:r>
              <a:rPr lang="es-ES_tradnl" sz="800" noProof="0" dirty="0">
                <a:solidFill>
                  <a:schemeClr val="bg1"/>
                </a:solidFill>
                <a:cs typeface="Arial" charset="0"/>
              </a:rPr>
              <a:t>© Valores Corporativos Softtek S.A. de C.V. 2018. Confidential</a:t>
            </a:r>
            <a:endParaRPr lang="es-ES_tradnl" sz="798" noProof="0" dirty="0">
              <a:solidFill>
                <a:schemeClr val="bg1"/>
              </a:solidFill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193" r:id="rId1"/>
    <p:sldLayoutId id="2147485202" r:id="rId2"/>
    <p:sldLayoutId id="2147485203" r:id="rId3"/>
    <p:sldLayoutId id="2147485204" r:id="rId4"/>
    <p:sldLayoutId id="2147485209" r:id="rId5"/>
    <p:sldLayoutId id="2147485211" r:id="rId6"/>
    <p:sldLayoutId id="2147485212" r:id="rId7"/>
    <p:sldLayoutId id="2147485213" r:id="rId8"/>
    <p:sldLayoutId id="2147485200" r:id="rId9"/>
    <p:sldLayoutId id="2147485185" r:id="rId10"/>
    <p:sldLayoutId id="214748518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993" kern="1200">
          <a:solidFill>
            <a:schemeClr val="tx1"/>
          </a:solidFill>
          <a:latin typeface="Rockwell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5pPr>
      <a:lvl6pPr marL="45609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6pPr>
      <a:lvl7pPr marL="912193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7pPr>
      <a:lvl8pPr marL="1368290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8pPr>
      <a:lvl9pPr marL="1824387" algn="ctr" rtl="0" eaLnBrk="1" fontAlgn="base" hangingPunct="1">
        <a:spcBef>
          <a:spcPct val="0"/>
        </a:spcBef>
        <a:spcAft>
          <a:spcPct val="0"/>
        </a:spcAft>
        <a:defRPr sz="2993">
          <a:solidFill>
            <a:schemeClr val="tx1"/>
          </a:solidFill>
          <a:latin typeface="Rockwell" pitchFamily="18" charset="0"/>
        </a:defRPr>
      </a:lvl9pPr>
    </p:titleStyle>
    <p:bodyStyle>
      <a:lvl1pPr marL="174203" indent="-174203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174203" algn="l"/>
        </a:tabLst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95689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tabLst>
          <a:tab pos="514692" algn="l"/>
          <a:tab pos="717402" algn="l"/>
        </a:tabLst>
        <a:defRPr sz="159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785500" indent="-145698" algn="l" rtl="0" eaLnBrk="1" fontAlgn="base" hangingPunct="1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6338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2435" indent="-22804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995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0486" y="1334856"/>
            <a:ext cx="10985913" cy="4957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text</a:t>
            </a:r>
            <a:r>
              <a:rPr lang="es-ES_tradnl" noProof="0" dirty="0"/>
              <a:t> </a:t>
            </a:r>
            <a:r>
              <a:rPr lang="es-ES_tradnl" noProof="0" dirty="0" err="1"/>
              <a:t>styles</a:t>
            </a:r>
            <a:endParaRPr lang="es-ES_tradnl" noProof="0" dirty="0"/>
          </a:p>
          <a:p>
            <a:pPr lvl="1"/>
            <a:r>
              <a:rPr lang="es-ES_tradnl" noProof="0" dirty="0" err="1"/>
              <a:t>Second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2"/>
            <a:r>
              <a:rPr lang="es-ES_tradnl" noProof="0" dirty="0" err="1"/>
              <a:t>Third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3"/>
            <a:r>
              <a:rPr lang="es-ES_tradnl" noProof="0" dirty="0" err="1"/>
              <a:t>Fourth</a:t>
            </a:r>
            <a:r>
              <a:rPr lang="es-ES_tradnl" noProof="0" dirty="0"/>
              <a:t> </a:t>
            </a:r>
            <a:r>
              <a:rPr lang="es-ES_tradnl" noProof="0" dirty="0" err="1"/>
              <a:t>level</a:t>
            </a:r>
            <a:endParaRPr lang="es-ES_tradnl" noProof="0" dirty="0"/>
          </a:p>
          <a:p>
            <a:pPr lvl="2"/>
            <a:endParaRPr lang="es-ES_tradnl" noProof="0" dirty="0"/>
          </a:p>
        </p:txBody>
      </p:sp>
      <p:sp>
        <p:nvSpPr>
          <p:cNvPr id="1028" name="Title Placeholder 14"/>
          <p:cNvSpPr>
            <a:spLocks noGrp="1"/>
          </p:cNvSpPr>
          <p:nvPr>
            <p:ph type="title"/>
          </p:nvPr>
        </p:nvSpPr>
        <p:spPr bwMode="auto">
          <a:xfrm>
            <a:off x="611981" y="191599"/>
            <a:ext cx="9630205" cy="84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 err="1"/>
              <a:t>Click</a:t>
            </a:r>
            <a:r>
              <a:rPr lang="es-ES_tradnl" noProof="0" dirty="0"/>
              <a:t> to </a:t>
            </a:r>
            <a:r>
              <a:rPr lang="es-ES_tradnl" noProof="0" dirty="0" err="1"/>
              <a:t>edit</a:t>
            </a:r>
            <a:r>
              <a:rPr lang="es-ES_tradnl" noProof="0" dirty="0"/>
              <a:t> Master </a:t>
            </a:r>
            <a:r>
              <a:rPr lang="es-ES_tradnl" noProof="0" dirty="0" err="1"/>
              <a:t>title</a:t>
            </a:r>
            <a:r>
              <a:rPr lang="es-ES_tradnl" noProof="0" dirty="0"/>
              <a:t> </a:t>
            </a:r>
            <a:r>
              <a:rPr lang="es-ES_tradnl" noProof="0" dirty="0" err="1"/>
              <a:t>style</a:t>
            </a:r>
            <a:endParaRPr lang="es-ES_tradnl" noProof="0" dirty="0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620486" y="6516722"/>
            <a:ext cx="6842290" cy="144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indent="0" algn="l" defTabSz="9121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2884D2-106D-A340-9362-6225663C5229}" type="slidenum">
              <a:rPr lang="es-ES_tradnl" sz="798" noProof="0" smtClean="0">
                <a:solidFill>
                  <a:schemeClr val="bg2">
                    <a:lumMod val="75000"/>
                  </a:schemeClr>
                </a:solidFill>
                <a:cs typeface="Arial" charset="0"/>
              </a:rPr>
              <a:pPr marL="0" marR="0" indent="0" algn="l" defTabSz="91219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r>
              <a:rPr lang="es-ES_tradnl" sz="798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|</a:t>
            </a:r>
            <a:r>
              <a:rPr lang="es-ES_tradnl" sz="798" baseline="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 </a:t>
            </a:r>
            <a:r>
              <a:rPr lang="es-ES_tradnl" sz="80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All</a:t>
            </a:r>
            <a:r>
              <a:rPr lang="es-ES_tradnl" sz="800" baseline="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 Rights Reserved </a:t>
            </a:r>
            <a:r>
              <a:rPr lang="es-ES_tradnl" sz="800" noProof="0" dirty="0">
                <a:solidFill>
                  <a:schemeClr val="bg2">
                    <a:lumMod val="75000"/>
                  </a:schemeClr>
                </a:solidFill>
                <a:cs typeface="Arial" charset="0"/>
              </a:rPr>
              <a:t>© Valores Corporativos Softtek S.A. de C.V. 2018.Confidential.</a:t>
            </a:r>
            <a:endParaRPr lang="es-ES_tradnl" sz="798" noProof="0" dirty="0">
              <a:solidFill>
                <a:schemeClr val="bg2">
                  <a:lumMod val="75000"/>
                </a:schemeClr>
              </a:solidFill>
              <a:cs typeface="Arial" charset="0"/>
            </a:endParaRPr>
          </a:p>
        </p:txBody>
      </p:sp>
      <p:pic>
        <p:nvPicPr>
          <p:cNvPr id="7" name="Picture 2" descr="C:\Users\joel.solis\Desktop\2013 Templates\softtek.emf"/>
          <p:cNvPicPr>
            <a:picLocks noChangeAspect="1" noChangeArrowheads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1239" y="321286"/>
            <a:ext cx="1388454" cy="70459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25" r:id="rId1"/>
    <p:sldLayoutId id="2147485136" r:id="rId2"/>
    <p:sldLayoutId id="2147485124" r:id="rId3"/>
    <p:sldLayoutId id="2147485188" r:id="rId4"/>
    <p:sldLayoutId id="2147485196" r:id="rId5"/>
  </p:sldLayoutIdLst>
  <p:hf hdr="0" ftr="0" dt="0"/>
  <p:txStyles>
    <p:titleStyle>
      <a:lvl1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0" kern="1200">
          <a:solidFill>
            <a:schemeClr val="tx1">
              <a:lumMod val="90000"/>
              <a:lumOff val="10000"/>
            </a:schemeClr>
          </a:solidFill>
          <a:latin typeface="Arial"/>
          <a:ea typeface="+mj-ea"/>
          <a:cs typeface="Arial"/>
        </a:defRPr>
      </a:lvl1pPr>
      <a:lvl2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ts val="2993"/>
        </a:lnSpc>
        <a:spcBef>
          <a:spcPct val="0"/>
        </a:spcBef>
        <a:spcAft>
          <a:spcPct val="0"/>
        </a:spcAft>
        <a:defRPr sz="2993" b="1">
          <a:solidFill>
            <a:schemeClr val="accent1"/>
          </a:solidFill>
          <a:latin typeface="Arial" charset="0"/>
          <a:cs typeface="Arial" charset="0"/>
        </a:defRPr>
      </a:lvl5pPr>
      <a:lvl6pPr marL="45609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6pPr>
      <a:lvl7pPr marL="912193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7pPr>
      <a:lvl8pPr marL="1368290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8pPr>
      <a:lvl9pPr marL="1824387" algn="ctr" rtl="0" fontAlgn="base">
        <a:spcBef>
          <a:spcPct val="0"/>
        </a:spcBef>
        <a:spcAft>
          <a:spcPct val="0"/>
        </a:spcAft>
        <a:defRPr sz="2993">
          <a:solidFill>
            <a:schemeClr val="accent1"/>
          </a:solidFill>
          <a:latin typeface="Rockwell" pitchFamily="18" charset="0"/>
        </a:defRPr>
      </a:lvl9pPr>
    </p:titleStyle>
    <p:bodyStyle>
      <a:lvl1pPr marL="125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538696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596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71423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3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921695" indent="-179566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197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1076895" indent="-77602" algn="l" rtl="0" eaLnBrk="0" fontAlgn="base" hangingPunct="0">
        <a:spcBef>
          <a:spcPct val="20000"/>
        </a:spcBef>
        <a:spcAft>
          <a:spcPct val="0"/>
        </a:spcAft>
        <a:buFont typeface="Arial Rounded MT Bold" pitchFamily="34" charset="0"/>
        <a:buChar char="›"/>
        <a:defRPr sz="1097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0853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628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725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822" indent="-228049" algn="l" defTabSz="912193" rtl="0" eaLnBrk="1" latinLnBrk="0" hangingPunct="1">
        <a:spcBef>
          <a:spcPct val="20000"/>
        </a:spcBef>
        <a:buFont typeface="Arial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9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9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290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387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483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579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676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772" algn="l" defTabSz="912193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" TargetMode="External"/><Relationship Id="rId2" Type="http://schemas.openxmlformats.org/officeDocument/2006/relationships/hyperlink" Target="https://docs.oracle.com/javase/tutorial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racle.com/javase/specs/index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Basics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Java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092060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Control Flow Statements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 flow statements, however, break up the flow of execution by employing decision making, looping, and branching, enabling your program to conditionally execute particular blocks of code.</a:t>
            </a:r>
          </a:p>
          <a:p>
            <a:r>
              <a:rPr lang="en-US" dirty="0"/>
              <a:t>All conditional statements use the truth or falsehood of a conditional expression to determine the execution path.</a:t>
            </a:r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04D061FB-389D-4A1F-867C-2C5DFEE95B41}"/>
              </a:ext>
            </a:extLst>
          </p:cNvPr>
          <p:cNvGrpSpPr/>
          <p:nvPr/>
        </p:nvGrpSpPr>
        <p:grpSpPr>
          <a:xfrm>
            <a:off x="625828" y="3745559"/>
            <a:ext cx="5212193" cy="502773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11" name="Straight Connector 22">
              <a:extLst>
                <a:ext uri="{FF2B5EF4-FFF2-40B4-BE49-F238E27FC236}">
                  <a16:creationId xmlns:a16="http://schemas.microsoft.com/office/drawing/2014/main" id="{5BA81ABD-5EA8-43B4-A5E1-DE38E8083AAF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C70DDBF-5E9A-4B4F-A9C3-C6F43EEF7754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B4B7908B-3513-4237-B5DF-9BF00DBC4A30}"/>
              </a:ext>
            </a:extLst>
          </p:cNvPr>
          <p:cNvSpPr txBox="1">
            <a:spLocks/>
          </p:cNvSpPr>
          <p:nvPr/>
        </p:nvSpPr>
        <p:spPr>
          <a:xfrm>
            <a:off x="625827" y="3344903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28E1717-5E8D-41DB-A4D6-78C0BA17B2D1}"/>
              </a:ext>
            </a:extLst>
          </p:cNvPr>
          <p:cNvSpPr txBox="1">
            <a:spLocks/>
          </p:cNvSpPr>
          <p:nvPr/>
        </p:nvSpPr>
        <p:spPr>
          <a:xfrm>
            <a:off x="957727" y="3960125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Three types of control flow statements:</a:t>
            </a:r>
          </a:p>
          <a:p>
            <a:pPr marL="0" indent="0"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Decision-making statements.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Looping statements.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Branching statements</a:t>
            </a:r>
            <a:r>
              <a:rPr lang="en-US" dirty="0"/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C93C32F-8192-43B6-B722-CA90341CB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529" y="2662095"/>
            <a:ext cx="4576282" cy="176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9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if-then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tells your program to execute a certain section of code only if a particular test evaluates to true.</a:t>
            </a:r>
          </a:p>
          <a:p>
            <a:r>
              <a:rPr lang="en-US" dirty="0"/>
              <a:t>The </a:t>
            </a:r>
            <a:r>
              <a:rPr lang="en-US" b="1" dirty="0"/>
              <a:t>if-then-else</a:t>
            </a:r>
            <a:r>
              <a:rPr lang="en-US" dirty="0"/>
              <a:t> statement provides a secondary path of execution when an "if" clause evaluates to false.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2A4DEB3-903F-4949-8B36-32DDF685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916" y="1452076"/>
            <a:ext cx="4032448" cy="46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600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4484929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Unlike </a:t>
            </a:r>
            <a:r>
              <a:rPr lang="en-US" b="1" dirty="0"/>
              <a:t>if-then </a:t>
            </a:r>
            <a:r>
              <a:rPr lang="en-US" dirty="0"/>
              <a:t>and </a:t>
            </a:r>
            <a:r>
              <a:rPr lang="en-US" b="1" dirty="0"/>
              <a:t>if-then-else</a:t>
            </a:r>
            <a:r>
              <a:rPr lang="en-US" dirty="0"/>
              <a:t> statements, the </a:t>
            </a:r>
            <a:r>
              <a:rPr lang="en-US" b="1" dirty="0"/>
              <a:t>switch</a:t>
            </a:r>
            <a:r>
              <a:rPr lang="en-US" dirty="0"/>
              <a:t> statement can have a number of possible execution paths.</a:t>
            </a:r>
          </a:p>
          <a:p>
            <a:pPr marL="285750" indent="-285750"/>
            <a:r>
              <a:rPr lang="en-US" dirty="0"/>
              <a:t>A </a:t>
            </a:r>
            <a:r>
              <a:rPr lang="en-US" b="1" dirty="0"/>
              <a:t>switch</a:t>
            </a:r>
            <a:r>
              <a:rPr lang="en-US" dirty="0"/>
              <a:t> works with the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</a:t>
            </a:r>
            <a:r>
              <a:rPr lang="en-US" b="1" dirty="0"/>
              <a:t>char</a:t>
            </a:r>
            <a:r>
              <a:rPr lang="en-US" dirty="0"/>
              <a:t>, and </a:t>
            </a:r>
            <a:r>
              <a:rPr lang="en-US" b="1" dirty="0"/>
              <a:t>int </a:t>
            </a:r>
            <a:r>
              <a:rPr lang="en-US" dirty="0"/>
              <a:t>primitive data types.</a:t>
            </a:r>
          </a:p>
          <a:p>
            <a:pPr marL="285750" indent="-285750"/>
            <a:r>
              <a:rPr lang="en-US" dirty="0"/>
              <a:t>It also works with enumerated types, the </a:t>
            </a:r>
            <a:r>
              <a:rPr lang="en-US" b="1" dirty="0"/>
              <a:t>String</a:t>
            </a:r>
            <a:r>
              <a:rPr lang="en-US" dirty="0"/>
              <a:t> class, and a few special classes that wrap certain primitive types: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Byte</a:t>
            </a:r>
            <a:r>
              <a:rPr lang="en-US" dirty="0"/>
              <a:t>, </a:t>
            </a:r>
            <a:r>
              <a:rPr lang="en-US" b="1" dirty="0"/>
              <a:t>Short</a:t>
            </a:r>
            <a:r>
              <a:rPr lang="en-US" dirty="0"/>
              <a:t>, and </a:t>
            </a:r>
            <a:r>
              <a:rPr lang="en-US" b="1" dirty="0"/>
              <a:t>Integer</a:t>
            </a:r>
            <a:r>
              <a:rPr lang="en-US" dirty="0"/>
              <a:t>.</a:t>
            </a:r>
          </a:p>
          <a:p>
            <a:pPr marL="285750" indent="-285750"/>
            <a:r>
              <a:rPr lang="en-US" dirty="0"/>
              <a:t>If the value of the switch-expression matches a case label, the execution starts from the matched case label and executes all statements until the break statement is encountered.</a:t>
            </a:r>
          </a:p>
          <a:p>
            <a:pPr marL="285750" indent="-285750"/>
            <a:r>
              <a:rPr lang="en-US" dirty="0"/>
              <a:t>If the value of the switch-expression does not match a case label, execution starts at the statement following the optional </a:t>
            </a:r>
            <a:r>
              <a:rPr lang="en-US" b="1" dirty="0"/>
              <a:t>default</a:t>
            </a:r>
            <a:r>
              <a:rPr lang="en-US" dirty="0"/>
              <a:t> label and continues until the end of the </a:t>
            </a:r>
            <a:r>
              <a:rPr lang="en-US" b="1" dirty="0"/>
              <a:t>switch</a:t>
            </a:r>
            <a:r>
              <a:rPr lang="en-US" dirty="0"/>
              <a:t> statement or the </a:t>
            </a:r>
            <a:r>
              <a:rPr lang="en-US" b="1" dirty="0"/>
              <a:t>break</a:t>
            </a:r>
            <a:r>
              <a:rPr lang="en-US" dirty="0"/>
              <a:t> statement is encountered.</a:t>
            </a:r>
          </a:p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9F14875-C5E8-4525-84EE-74175EC9B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916" y="1485929"/>
            <a:ext cx="4032448" cy="44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for</a:t>
            </a:r>
            <a:r>
              <a:rPr lang="en-US" dirty="0"/>
              <a:t> statement provides a compact way to iterate over a range of values.</a:t>
            </a:r>
          </a:p>
          <a:p>
            <a:r>
              <a:rPr lang="en-US" dirty="0"/>
              <a:t>It repeatedly loops until a particular condition is satisfied. </a:t>
            </a:r>
          </a:p>
          <a:p>
            <a:r>
              <a:rPr lang="en-US" dirty="0"/>
              <a:t>The initialization expression initializes the loop; it's executed once, as the loop begins.</a:t>
            </a:r>
          </a:p>
          <a:p>
            <a:r>
              <a:rPr lang="en-US" dirty="0"/>
              <a:t>When the termination expression evaluates to false, the loop terminates.</a:t>
            </a:r>
          </a:p>
          <a:p>
            <a:r>
              <a:rPr lang="en-US" dirty="0"/>
              <a:t>The increment expression is invoked after each iteration through the loop; it is perfectly acceptable for this expression to increment or decrement a value.</a:t>
            </a:r>
          </a:p>
          <a:p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E71777-E4E4-42D9-B68F-46DAACCC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93" y="1515444"/>
            <a:ext cx="4915672" cy="1761171"/>
          </a:xfrm>
          <a:prstGeom prst="rect">
            <a:avLst/>
          </a:prstGeom>
        </p:spPr>
      </p:pic>
      <p:grpSp>
        <p:nvGrpSpPr>
          <p:cNvPr id="9" name="Group 21">
            <a:extLst>
              <a:ext uri="{FF2B5EF4-FFF2-40B4-BE49-F238E27FC236}">
                <a16:creationId xmlns:a16="http://schemas.microsoft.com/office/drawing/2014/main" id="{830F66CA-FA3F-4731-A257-B8D07EBCDA58}"/>
              </a:ext>
            </a:extLst>
          </p:cNvPr>
          <p:cNvGrpSpPr/>
          <p:nvPr/>
        </p:nvGrpSpPr>
        <p:grpSpPr>
          <a:xfrm>
            <a:off x="625828" y="4212357"/>
            <a:ext cx="5212193" cy="502773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10" name="Straight Connector 22">
              <a:extLst>
                <a:ext uri="{FF2B5EF4-FFF2-40B4-BE49-F238E27FC236}">
                  <a16:creationId xmlns:a16="http://schemas.microsoft.com/office/drawing/2014/main" id="{816EE3D3-FB6C-4691-BA26-D20A8F58B8C1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5762443A-F825-4445-A6DA-5E1184A01415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D0CEC01A-6A11-4F17-A2A0-293AFB98244A}"/>
              </a:ext>
            </a:extLst>
          </p:cNvPr>
          <p:cNvSpPr txBox="1">
            <a:spLocks/>
          </p:cNvSpPr>
          <p:nvPr/>
        </p:nvSpPr>
        <p:spPr>
          <a:xfrm>
            <a:off x="957727" y="4433614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The </a:t>
            </a:r>
            <a:r>
              <a:rPr lang="en-US" b="1" dirty="0"/>
              <a:t>for </a:t>
            </a:r>
            <a:r>
              <a:rPr lang="en-US" dirty="0"/>
              <a:t>statement also has another form designed for iteration through Collections and arrays.</a:t>
            </a:r>
          </a:p>
          <a:p>
            <a:pPr marL="285750" indent="-285750"/>
            <a:r>
              <a:rPr lang="en-US" dirty="0"/>
              <a:t>This form is sometimes referred to as the enhanced </a:t>
            </a:r>
            <a:r>
              <a:rPr lang="en-US" b="1" dirty="0"/>
              <a:t>for</a:t>
            </a:r>
            <a:r>
              <a:rPr lang="en-US" dirty="0"/>
              <a:t> statement and can be used to make your loops more compact and easier to read.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2B3E001-FA2F-4F88-9A12-24EB82ADA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967" y="3924325"/>
            <a:ext cx="4862598" cy="194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while and do while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statements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while</a:t>
            </a:r>
            <a:r>
              <a:rPr lang="en-US" dirty="0"/>
              <a:t> statement continually executes a block of statements while a particular condition is true.</a:t>
            </a:r>
          </a:p>
          <a:p>
            <a:r>
              <a:rPr lang="en-US" dirty="0"/>
              <a:t>The </a:t>
            </a:r>
            <a:r>
              <a:rPr lang="en-US" b="1" dirty="0"/>
              <a:t>while</a:t>
            </a:r>
            <a:r>
              <a:rPr lang="en-US" dirty="0"/>
              <a:t> statement continues testing the expression and executing its block until the expression evaluates to false.</a:t>
            </a:r>
          </a:p>
          <a:p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1A42C6-AC1A-4DFF-B918-D8EB4C65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91" y="1479745"/>
            <a:ext cx="4915671" cy="1634397"/>
          </a:xfrm>
          <a:prstGeom prst="rect">
            <a:avLst/>
          </a:prstGeom>
        </p:spPr>
      </p:pic>
      <p:grpSp>
        <p:nvGrpSpPr>
          <p:cNvPr id="11" name="Group 21">
            <a:extLst>
              <a:ext uri="{FF2B5EF4-FFF2-40B4-BE49-F238E27FC236}">
                <a16:creationId xmlns:a16="http://schemas.microsoft.com/office/drawing/2014/main" id="{75EB96D5-9549-44E5-8F69-B9FA3B08B5BF}"/>
              </a:ext>
            </a:extLst>
          </p:cNvPr>
          <p:cNvGrpSpPr/>
          <p:nvPr/>
        </p:nvGrpSpPr>
        <p:grpSpPr>
          <a:xfrm>
            <a:off x="625828" y="3745559"/>
            <a:ext cx="5212193" cy="502773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12" name="Straight Connector 22">
              <a:extLst>
                <a:ext uri="{FF2B5EF4-FFF2-40B4-BE49-F238E27FC236}">
                  <a16:creationId xmlns:a16="http://schemas.microsoft.com/office/drawing/2014/main" id="{BF3E25C0-5D38-4ECC-B565-A95C683504B9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490C9BE-BB00-4FA5-A068-0CA8F0239C7C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9C80215F-FBC9-4C14-8B7C-DA32EC626664}"/>
              </a:ext>
            </a:extLst>
          </p:cNvPr>
          <p:cNvSpPr txBox="1">
            <a:spLocks/>
          </p:cNvSpPr>
          <p:nvPr/>
        </p:nvSpPr>
        <p:spPr>
          <a:xfrm>
            <a:off x="957727" y="3960125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The difference between </a:t>
            </a:r>
            <a:r>
              <a:rPr lang="en-US" b="1" dirty="0"/>
              <a:t>do-while</a:t>
            </a:r>
            <a:r>
              <a:rPr lang="en-US" dirty="0"/>
              <a:t> and </a:t>
            </a:r>
            <a:r>
              <a:rPr lang="en-US" b="1" dirty="0"/>
              <a:t>while </a:t>
            </a:r>
            <a:r>
              <a:rPr lang="en-US" dirty="0"/>
              <a:t>is that do-while evaluates its expression at the bottom of the loop instead of the top. Therefore, the statements within the do block are always executed at least once</a:t>
            </a:r>
          </a:p>
          <a:p>
            <a:pPr marL="285750" indent="-285750"/>
            <a:r>
              <a:rPr lang="en-US" dirty="0"/>
              <a:t>Note that the </a:t>
            </a:r>
            <a:r>
              <a:rPr lang="en-US" b="1" dirty="0"/>
              <a:t>do-while </a:t>
            </a:r>
            <a:r>
              <a:rPr lang="en-US" dirty="0"/>
              <a:t>statement ends with a semicolon. The condition-expression must be a boolean expression.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20F8D8-BF34-434C-9F27-23C3778CE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699" y="3638646"/>
            <a:ext cx="5017968" cy="163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Packages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5492860" cy="3811836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Programs are organized as sets of packages. Each package has its own set of names for types, which helps to prevent name conflicts.</a:t>
            </a:r>
          </a:p>
          <a:p>
            <a:r>
              <a:rPr lang="en-US" dirty="0"/>
              <a:t>The naming structure for packages is hierarchical.</a:t>
            </a:r>
          </a:p>
          <a:p>
            <a:r>
              <a:rPr lang="en-US" dirty="0"/>
              <a:t>The members of a package are class and interface types.</a:t>
            </a:r>
          </a:p>
          <a:p>
            <a:r>
              <a:rPr lang="en-US" dirty="0"/>
              <a:t>To create a package, you choose a name for the package and put a package statement with that name at the top of every source file that contains the types (classes, interfaces, enumerations, and annotation types) that you want to include in the package.</a:t>
            </a:r>
          </a:p>
          <a:p>
            <a:r>
              <a:rPr lang="en-US" dirty="0"/>
              <a:t>The package statement must be the first line in the source file. </a:t>
            </a:r>
          </a:p>
          <a:p>
            <a:r>
              <a:rPr lang="en-US" dirty="0"/>
              <a:t>There can be only one package statement in each source file, and it applies to all types in the file.</a:t>
            </a:r>
          </a:p>
          <a:p>
            <a:r>
              <a:rPr lang="en-US" dirty="0"/>
              <a:t>Package names are written in all lower case to avoid conflict with the names of classes or interfaces.</a:t>
            </a:r>
          </a:p>
          <a:p>
            <a:r>
              <a:rPr lang="en-US" dirty="0"/>
              <a:t>Packages in the Java language itself begin with java. or javax.</a:t>
            </a:r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481872-79D2-4ACA-9F05-9F952474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354" y="1480643"/>
            <a:ext cx="5341106" cy="381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23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Enum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Types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5492860" cy="3811836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</a:t>
            </a:r>
            <a:r>
              <a:rPr lang="en-US" b="1" dirty="0" err="1"/>
              <a:t>enum</a:t>
            </a:r>
            <a:r>
              <a:rPr lang="en-US" dirty="0"/>
              <a:t> type is a special data type that enables for a variable to be a set of predefined constants.</a:t>
            </a:r>
          </a:p>
          <a:p>
            <a:r>
              <a:rPr lang="en-US" dirty="0"/>
              <a:t>The variable must be equal to one of the values that have been predefined for it.</a:t>
            </a:r>
          </a:p>
          <a:p>
            <a:r>
              <a:rPr lang="en-US" dirty="0"/>
              <a:t>Because Java </a:t>
            </a:r>
            <a:r>
              <a:rPr lang="en-US" dirty="0" err="1"/>
              <a:t>enums</a:t>
            </a:r>
            <a:r>
              <a:rPr lang="en-US" dirty="0"/>
              <a:t> are constants, the names of an </a:t>
            </a:r>
            <a:r>
              <a:rPr lang="en-US" b="1" dirty="0" err="1"/>
              <a:t>enum</a:t>
            </a:r>
            <a:r>
              <a:rPr lang="en-US" dirty="0"/>
              <a:t> type's fields are in uppercase letters.	 </a:t>
            </a:r>
          </a:p>
          <a:p>
            <a:r>
              <a:rPr lang="en-US" dirty="0"/>
              <a:t>To define an </a:t>
            </a:r>
            <a:r>
              <a:rPr lang="en-US" b="1" dirty="0" err="1"/>
              <a:t>enum</a:t>
            </a:r>
            <a:r>
              <a:rPr lang="en-US" dirty="0"/>
              <a:t> type, use the </a:t>
            </a:r>
            <a:r>
              <a:rPr lang="en-US" b="1" dirty="0" err="1"/>
              <a:t>enum</a:t>
            </a:r>
            <a:r>
              <a:rPr lang="en-US" b="1" dirty="0"/>
              <a:t> </a:t>
            </a:r>
            <a:r>
              <a:rPr lang="en-US" dirty="0"/>
              <a:t>keyword.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CBA726E-F217-4D84-A5DE-A5C92B84C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583" y="1356838"/>
            <a:ext cx="5600000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6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Resources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AEEF91-54EC-4F4A-B113-10A13D0E4A97}"/>
              </a:ext>
            </a:extLst>
          </p:cNvPr>
          <p:cNvSpPr txBox="1"/>
          <p:nvPr/>
        </p:nvSpPr>
        <p:spPr>
          <a:xfrm>
            <a:off x="625828" y="1562883"/>
            <a:ext cx="81035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Java Tutorial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hlinkClick r:id="rId2"/>
              </a:rPr>
              <a:t>https://docs.oracle.com/javase/tutorial/index.html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Java SE </a:t>
            </a:r>
            <a:r>
              <a:rPr lang="es-MX" dirty="0" err="1"/>
              <a:t>Documentation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hlinkClick r:id="rId3"/>
              </a:rPr>
              <a:t>https://docs.oracle.com/javase/8/docs/api/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Java </a:t>
            </a:r>
            <a:r>
              <a:rPr lang="es-MX" dirty="0" err="1"/>
              <a:t>Specification</a:t>
            </a:r>
            <a:endParaRPr lang="es-MX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>
                <a:hlinkClick r:id="rId4"/>
              </a:rPr>
              <a:t>https://docs.oracle.com/javase/specs/index.html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33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1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56755" y="2469432"/>
          <a:ext cx="7541588" cy="10811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70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0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Audience/Viewership 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Purpose</a:t>
                      </a:r>
                    </a:p>
                  </a:txBody>
                  <a:tcPr marL="91207" marR="91207" marT="45604" marB="456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56755" y="4527259"/>
          <a:ext cx="7541588" cy="1522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6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4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4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5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No.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Version Date 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Types of Changes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Owner/Author</a:t>
                      </a:r>
                    </a:p>
                  </a:txBody>
                  <a:tcPr marL="91207" marR="91207" marT="45604" marB="45604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Date of Review/Expiration </a:t>
                      </a:r>
                    </a:p>
                  </a:txBody>
                  <a:tcPr marL="91207" marR="91207" marT="45604" marB="4560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62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207" marR="91207" marT="45604" marB="456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 bwMode="auto">
          <a:xfrm>
            <a:off x="2020240" y="1193705"/>
            <a:ext cx="8188060" cy="1149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Document Name: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Data Classification: CONFIDENTIAL</a:t>
            </a:r>
          </a:p>
          <a:p>
            <a:pPr eaLnBrk="1" hangingPunct="1">
              <a:lnSpc>
                <a:spcPct val="80000"/>
              </a:lnSpc>
              <a:buFont typeface="Arial Rounded MT Bold" charset="0"/>
              <a:buNone/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Disclaimer</a:t>
            </a:r>
          </a:p>
          <a:p>
            <a:pPr marL="448140" lvl="1" indent="-95012" defTabSz="912114" eaLnBrk="1" hangingPunct="1">
              <a:spcBef>
                <a:spcPct val="20000"/>
              </a:spcBef>
              <a:buFont typeface="Arial Rounded MT Bold" pitchFamily="34" charset="0"/>
              <a:buChar char="›"/>
              <a:defRPr/>
            </a:pP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The contents of this document are property of Softtek, and are classified as Confidential. Any reproduction </a:t>
            </a:r>
            <a:b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</a:b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in whole or in part is strictly prohibited without the written permission of Softtek.  </a:t>
            </a:r>
          </a:p>
          <a:p>
            <a:pPr marL="448140" lvl="1" indent="-95012" defTabSz="912114" eaLnBrk="1" hangingPunct="1">
              <a:spcBef>
                <a:spcPct val="20000"/>
              </a:spcBef>
              <a:buFont typeface="Arial Rounded MT Bold" pitchFamily="34" charset="0"/>
              <a:buChar char="›"/>
              <a:defRPr/>
            </a:pP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ea typeface="+mn-ea"/>
                <a:cs typeface="Arial" charset="0"/>
              </a:rPr>
              <a:t>This document is subject to change. Comments, corrections or questions should be directed to the author.</a:t>
            </a:r>
            <a:endParaRPr lang="en-US" sz="1197" noProof="1">
              <a:solidFill>
                <a:schemeClr val="tx1">
                  <a:lumMod val="90000"/>
                  <a:lumOff val="10000"/>
                </a:schemeClr>
              </a:solidFill>
              <a:cs typeface="Arial" charset="0"/>
            </a:endParaRPr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noProof="1"/>
              <a:t>Disclaimer</a:t>
            </a:r>
          </a:p>
        </p:txBody>
      </p:sp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2020240" y="3649173"/>
            <a:ext cx="8188060" cy="89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49263" indent="-952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397" b="1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Revision Chart</a:t>
            </a:r>
          </a:p>
          <a:p>
            <a:pPr lvl="1" eaLnBrk="1" hangingPunct="1">
              <a:spcBef>
                <a:spcPct val="20000"/>
              </a:spcBef>
              <a:buFont typeface="Arial Rounded MT Bold" charset="0"/>
              <a:buChar char="›"/>
            </a:pPr>
            <a:r>
              <a:rPr lang="en-US" sz="1197" noProof="1">
                <a:solidFill>
                  <a:schemeClr val="tx1">
                    <a:lumMod val="90000"/>
                    <a:lumOff val="10000"/>
                  </a:schemeClr>
                </a:solidFill>
                <a:cs typeface="Arial" charset="0"/>
              </a:rPr>
              <a:t>The following chart list the revisions made to this document. Use this to describe the changes and additions each time this document is re-published. The description should be detailed as possible and include the names of the reviewers who request the changes.</a:t>
            </a:r>
          </a:p>
          <a:p>
            <a:pPr lvl="1">
              <a:spcBef>
                <a:spcPct val="20000"/>
              </a:spcBef>
              <a:buFont typeface="Arial Rounded MT Bold" charset="0"/>
              <a:buChar char="›"/>
            </a:pPr>
            <a:endParaRPr lang="en-US" sz="1197" noProof="1">
              <a:solidFill>
                <a:srgbClr val="5F5F5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7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Programming Language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Java programming language is a general-purpose, concurrent, class-based, object-oriented language.</a:t>
            </a:r>
          </a:p>
          <a:p>
            <a:r>
              <a:rPr lang="en-US" dirty="0"/>
              <a:t>In the Java programming language, all source code is first written in plain text files ending with the .java extension</a:t>
            </a:r>
          </a:p>
          <a:p>
            <a:r>
              <a:rPr lang="en-US" dirty="0"/>
              <a:t>The source files are then compiled into .class files by the </a:t>
            </a:r>
            <a:r>
              <a:rPr lang="en-US" b="1" dirty="0" err="1"/>
              <a:t>javac</a:t>
            </a:r>
            <a:r>
              <a:rPr lang="en-US" b="1" dirty="0"/>
              <a:t> </a:t>
            </a:r>
            <a:r>
              <a:rPr lang="en-US" dirty="0"/>
              <a:t>compiler.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4267C2C-593F-4B5E-873D-6EA2E0792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404" y="4140349"/>
            <a:ext cx="7174083" cy="168584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35655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Keywords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 cannot use any of the following as identifiers in your programs.</a:t>
            </a:r>
          </a:p>
          <a:p>
            <a:r>
              <a:rPr lang="en-US" dirty="0"/>
              <a:t>The keywords </a:t>
            </a:r>
            <a:r>
              <a:rPr lang="en-US" b="1" i="1" dirty="0"/>
              <a:t>const</a:t>
            </a:r>
            <a:r>
              <a:rPr lang="en-US" dirty="0"/>
              <a:t> and </a:t>
            </a:r>
            <a:r>
              <a:rPr lang="en-US" b="1" i="1" dirty="0"/>
              <a:t>goto</a:t>
            </a:r>
            <a:r>
              <a:rPr lang="en-US" dirty="0"/>
              <a:t> are reserved, even though they are not currently used. </a:t>
            </a:r>
            <a:r>
              <a:rPr lang="en-US" b="1" i="1" dirty="0"/>
              <a:t>true</a:t>
            </a:r>
            <a:r>
              <a:rPr lang="en-US" dirty="0"/>
              <a:t>, </a:t>
            </a:r>
            <a:r>
              <a:rPr lang="en-US" b="1" i="1" dirty="0"/>
              <a:t>false</a:t>
            </a:r>
            <a:r>
              <a:rPr lang="en-US" dirty="0"/>
              <a:t>, and </a:t>
            </a:r>
            <a:r>
              <a:rPr lang="en-US" b="1" i="1" dirty="0"/>
              <a:t>null</a:t>
            </a:r>
            <a:r>
              <a:rPr lang="en-US" dirty="0"/>
              <a:t> might seem like keywords, but they are actually literals.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2D2976-0F3C-469C-8A62-7A000BE6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16" y="3420269"/>
            <a:ext cx="9148610" cy="20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0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Primitive Data Types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Java programming language is statically-typed, which means that all variables must first be declared before they can be used.</a:t>
            </a:r>
          </a:p>
          <a:p>
            <a:r>
              <a:rPr lang="en-US" dirty="0"/>
              <a:t>The Java programming language supports seven other primitive data types</a:t>
            </a:r>
            <a:r>
              <a:rPr lang="en-US" i="1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8A64BD4-225E-45F1-99F3-8DA5E8578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755" y="2916213"/>
            <a:ext cx="3888432" cy="30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58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Operators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Operators are special symbols that perform specific operations on one, two, or three operands, and then return a result.</a:t>
            </a:r>
          </a:p>
          <a:p>
            <a:r>
              <a:rPr lang="en-US" dirty="0"/>
              <a:t>The operators in the following table are listed according to precedence order. The closer to the top of the table an operator appears, the higher its precedence.</a:t>
            </a:r>
          </a:p>
          <a:p>
            <a:r>
              <a:rPr lang="en-US" dirty="0"/>
              <a:t>Operators on the same line have equal precedence.</a:t>
            </a:r>
          </a:p>
          <a:p>
            <a:r>
              <a:rPr lang="en-US" dirty="0"/>
              <a:t>All binary operators except for the assignment operators are evaluated from left to right; assignment operators are evaluated right to left.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5C7DFE-3208-44A3-8B11-11A4FB58E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971" y="1477834"/>
            <a:ext cx="4220214" cy="47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44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method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Java programming language, every application must contain a </a:t>
            </a:r>
            <a:r>
              <a:rPr lang="en-US" b="1" dirty="0"/>
              <a:t>main</a:t>
            </a:r>
            <a:r>
              <a:rPr lang="en-US" dirty="0"/>
              <a:t> method.</a:t>
            </a:r>
          </a:p>
          <a:p>
            <a:r>
              <a:rPr lang="en-US" dirty="0"/>
              <a:t>The </a:t>
            </a:r>
            <a:r>
              <a:rPr lang="en-US" b="1" dirty="0"/>
              <a:t>main</a:t>
            </a:r>
            <a:r>
              <a:rPr lang="en-US" dirty="0"/>
              <a:t> method it's the entry point for your application and will subsequently invoke all the other methods required by your program.</a:t>
            </a:r>
          </a:p>
          <a:p>
            <a:endParaRPr lang="en-U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34A37DE-AABE-4A2C-868B-FC172F6C0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71" y="1476053"/>
            <a:ext cx="5354665" cy="298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5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Methods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method declares executable code that can be invoked, passing a fixed number of values as arguments.</a:t>
            </a:r>
          </a:p>
          <a:p>
            <a:r>
              <a:rPr lang="en-US" dirty="0"/>
              <a:t> By convention, method names should be a verb in lowercase or a multi-word name that begins with a verb in lowercase, followed by adjectives, nouns, etc.</a:t>
            </a:r>
          </a:p>
          <a:p>
            <a:r>
              <a:rPr lang="en-US" dirty="0"/>
              <a:t>In multi-word names, the first letter of each of the second and following words should be capitalized.</a:t>
            </a:r>
          </a:p>
          <a:p>
            <a:endParaRPr lang="en-US" dirty="0"/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04D061FB-389D-4A1F-867C-2C5DFEE95B41}"/>
              </a:ext>
            </a:extLst>
          </p:cNvPr>
          <p:cNvGrpSpPr/>
          <p:nvPr/>
        </p:nvGrpSpPr>
        <p:grpSpPr>
          <a:xfrm>
            <a:off x="625828" y="3745559"/>
            <a:ext cx="5212193" cy="502773"/>
            <a:chOff x="1927104" y="2017999"/>
            <a:chExt cx="3893934" cy="504056"/>
          </a:xfrm>
          <a:solidFill>
            <a:schemeClr val="tx2"/>
          </a:solidFill>
        </p:grpSpPr>
        <p:cxnSp>
          <p:nvCxnSpPr>
            <p:cNvPr id="11" name="Straight Connector 22">
              <a:extLst>
                <a:ext uri="{FF2B5EF4-FFF2-40B4-BE49-F238E27FC236}">
                  <a16:creationId xmlns:a16="http://schemas.microsoft.com/office/drawing/2014/main" id="{5BA81ABD-5EA8-43B4-A5E1-DE38E8083AAF}"/>
                </a:ext>
              </a:extLst>
            </p:cNvPr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C70DDBF-5E9A-4B4F-A9C3-C6F43EEF7754}"/>
                </a:ext>
              </a:extLst>
            </p:cNvPr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B4B7908B-3513-4237-B5DF-9BF00DBC4A30}"/>
              </a:ext>
            </a:extLst>
          </p:cNvPr>
          <p:cNvSpPr txBox="1">
            <a:spLocks/>
          </p:cNvSpPr>
          <p:nvPr/>
        </p:nvSpPr>
        <p:spPr>
          <a:xfrm>
            <a:off x="625827" y="3344903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28E1717-5E8D-41DB-A4D6-78C0BA17B2D1}"/>
              </a:ext>
            </a:extLst>
          </p:cNvPr>
          <p:cNvSpPr txBox="1">
            <a:spLocks/>
          </p:cNvSpPr>
          <p:nvPr/>
        </p:nvSpPr>
        <p:spPr>
          <a:xfrm>
            <a:off x="957727" y="3960125"/>
            <a:ext cx="4915671" cy="2010991"/>
          </a:xfrm>
          <a:prstGeom prst="rect">
            <a:avLst/>
          </a:prstGeom>
        </p:spPr>
        <p:txBody>
          <a:bodyPr/>
          <a:lstStyle>
            <a:lvl1pPr marL="125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/>
              <a:t>Modifiers –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, </a:t>
            </a:r>
            <a:r>
              <a:rPr lang="en-US" b="1" dirty="0"/>
              <a:t>synchronized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return 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method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parameter list in parentheses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 exception list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method body, enclosed between braces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FBF150-73D0-404A-AA5E-856460353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868" y="1479746"/>
            <a:ext cx="4915671" cy="446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5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1981" y="191599"/>
            <a:ext cx="9630044" cy="847149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Access Modifiers</a:t>
            </a:r>
          </a:p>
        </p:txBody>
      </p:sp>
      <p:sp>
        <p:nvSpPr>
          <p:cNvPr id="13" name="Text Placeholder 27"/>
          <p:cNvSpPr txBox="1">
            <a:spLocks/>
          </p:cNvSpPr>
          <p:nvPr/>
        </p:nvSpPr>
        <p:spPr>
          <a:xfrm>
            <a:off x="625827" y="1121885"/>
            <a:ext cx="5204828" cy="357861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None/>
              <a:defRPr sz="1596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538696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596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71423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3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921695" indent="-179566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19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076895" indent="-7760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 Rounded MT Bold" pitchFamily="34" charset="0"/>
              <a:buChar char="›"/>
              <a:defRPr sz="1097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0853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4628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0725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76822" indent="-228049" algn="l" defTabSz="91219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18462" y="1515445"/>
            <a:ext cx="5212193" cy="502773"/>
            <a:chOff x="1927104" y="2017999"/>
            <a:chExt cx="3893934" cy="504056"/>
          </a:xfrm>
          <a:solidFill>
            <a:schemeClr val="accent3"/>
          </a:solidFill>
        </p:grpSpPr>
        <p:cxnSp>
          <p:nvCxnSpPr>
            <p:cNvPr id="20" name="Straight Connector 19"/>
            <p:cNvCxnSpPr/>
            <p:nvPr/>
          </p:nvCxnSpPr>
          <p:spPr>
            <a:xfrm>
              <a:off x="1927104" y="2017999"/>
              <a:ext cx="3893934" cy="0"/>
            </a:xfrm>
            <a:prstGeom prst="line">
              <a:avLst/>
            </a:prstGeom>
            <a:grpFill/>
            <a:ln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1927104" y="2017999"/>
              <a:ext cx="124616" cy="50405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rgbClr val="FFFFFF"/>
                </a:solidFill>
              </a:endParaRPr>
            </a:p>
          </p:txBody>
        </p:sp>
      </p:grpSp>
      <p:sp>
        <p:nvSpPr>
          <p:cNvPr id="22" name="Text Placeholder 32"/>
          <p:cNvSpPr txBox="1">
            <a:spLocks/>
          </p:cNvSpPr>
          <p:nvPr/>
        </p:nvSpPr>
        <p:spPr>
          <a:xfrm>
            <a:off x="914984" y="1624657"/>
            <a:ext cx="5492860" cy="38118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125696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39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  <a:lvl2pPr marL="538696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596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2pPr>
            <a:lvl3pPr marL="714235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39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3pPr>
            <a:lvl4pPr marL="921695" indent="-179566" eaLnBrk="0" hangingPunct="0">
              <a:spcBef>
                <a:spcPct val="20000"/>
              </a:spcBef>
              <a:buFont typeface="Arial Rounded MT Bold" pitchFamily="34" charset="0"/>
              <a:buChar char="›"/>
              <a:defRPr sz="119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4pPr>
            <a:lvl5pPr marL="1076895" indent="-77602" eaLnBrk="0" hangingPunct="0">
              <a:spcBef>
                <a:spcPct val="20000"/>
              </a:spcBef>
              <a:buFont typeface="Arial Rounded MT Bold" pitchFamily="34" charset="0"/>
              <a:buChar char="›"/>
              <a:defRPr sz="1097">
                <a:latin typeface="Arial" pitchFamily="34" charset="0"/>
                <a:cs typeface="Arial" pitchFamily="34" charset="0"/>
              </a:defRPr>
            </a:lvl5pPr>
            <a:lvl6pPr marL="2508532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6pPr>
            <a:lvl7pPr marL="2964628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7pPr>
            <a:lvl8pPr marL="3420725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8pPr>
            <a:lvl9pPr marL="3876822" indent="-228049" defTabSz="912193">
              <a:spcBef>
                <a:spcPct val="20000"/>
              </a:spcBef>
              <a:buFont typeface="Arial" pitchFamily="34" charset="0"/>
              <a:buChar char="•"/>
              <a:defRPr sz="1995">
                <a:latin typeface="+mn-lt"/>
              </a:defRPr>
            </a:lvl9pPr>
          </a:lstStyle>
          <a:p>
            <a:r>
              <a:rPr lang="en-US" dirty="0"/>
              <a:t>Access level modifiers determine whether other classes can use a particular field or invoke a particular method.</a:t>
            </a:r>
          </a:p>
          <a:p>
            <a:r>
              <a:rPr lang="en-US" dirty="0"/>
              <a:t>There are two levels of access control:</a:t>
            </a:r>
          </a:p>
          <a:p>
            <a:pPr marL="407419" lvl="2" indent="-285750"/>
            <a:r>
              <a:rPr lang="en-US" sz="1400" dirty="0"/>
              <a:t>At the top level—public, or package-private (no explicit modifier).</a:t>
            </a:r>
          </a:p>
          <a:p>
            <a:pPr marL="407419" lvl="2" indent="-285750"/>
            <a:r>
              <a:rPr lang="en-US" sz="1400" dirty="0"/>
              <a:t>At the member level—public, private, protected, or package-private (no explicit modifier).</a:t>
            </a:r>
          </a:p>
          <a:p>
            <a:r>
              <a:rPr lang="en-US" dirty="0"/>
              <a:t>There are four types of Java access modifiers:</a:t>
            </a:r>
          </a:p>
          <a:p>
            <a:pPr marL="301235" lvl="2"/>
            <a:r>
              <a:rPr lang="en-US" sz="1400" dirty="0"/>
              <a:t>Private: The access level of a </a:t>
            </a:r>
            <a:r>
              <a:rPr lang="en-US" sz="1400" b="1" dirty="0"/>
              <a:t>private</a:t>
            </a:r>
            <a:r>
              <a:rPr lang="en-US" sz="1400" dirty="0"/>
              <a:t> modifier is only within the class. It cannot be accessed from outside the class.</a:t>
            </a:r>
          </a:p>
          <a:p>
            <a:pPr marL="301235" lvl="2"/>
            <a:r>
              <a:rPr lang="en-US" sz="1400" dirty="0"/>
              <a:t>Default: The access level of a default modifier is only within the package. It cannot be accessed from outside the package. If you do not specify any access level, it will be the default.</a:t>
            </a:r>
          </a:p>
          <a:p>
            <a:pPr marL="301235" lvl="2"/>
            <a:r>
              <a:rPr lang="en-US" sz="1400" dirty="0"/>
              <a:t>Protected: The access level of a </a:t>
            </a:r>
            <a:r>
              <a:rPr lang="en-US" sz="1400" b="1" dirty="0"/>
              <a:t>protected</a:t>
            </a:r>
            <a:r>
              <a:rPr lang="en-US" sz="1400" dirty="0"/>
              <a:t> modifier is within the package and outside the package through child class.</a:t>
            </a:r>
          </a:p>
          <a:p>
            <a:pPr marL="301235" lvl="2"/>
            <a:r>
              <a:rPr lang="en-US" sz="1400" dirty="0"/>
              <a:t>Public: The access level of a </a:t>
            </a:r>
            <a:r>
              <a:rPr lang="en-US" sz="1400" b="1" dirty="0"/>
              <a:t>public</a:t>
            </a:r>
            <a:r>
              <a:rPr lang="en-US" sz="1400" dirty="0"/>
              <a:t> modifier is everywhere. It can be accessed from within the class, outside the class, within the package and outside the package.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5B172F-123E-43A0-BDF7-39EF91F82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413" y="2340149"/>
            <a:ext cx="4273715" cy="233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39232"/>
      </p:ext>
    </p:extLst>
  </p:cSld>
  <p:clrMapOvr>
    <a:masterClrMapping/>
  </p:clrMapOvr>
</p:sld>
</file>

<file path=ppt/theme/theme1.xml><?xml version="1.0" encoding="utf-8"?>
<a:theme xmlns:a="http://schemas.openxmlformats.org/drawingml/2006/main" name="PPT_ConfidentialTemplate_EN_2015">
  <a:themeElements>
    <a:clrScheme name="Softtek">
      <a:dk1>
        <a:srgbClr val="2B2D2E"/>
      </a:dk1>
      <a:lt1>
        <a:srgbClr val="FFFFFF"/>
      </a:lt1>
      <a:dk2>
        <a:srgbClr val="919191"/>
      </a:dk2>
      <a:lt2>
        <a:srgbClr val="FFFFFF"/>
      </a:lt2>
      <a:accent1>
        <a:srgbClr val="23BBD3"/>
      </a:accent1>
      <a:accent2>
        <a:srgbClr val="5116AC"/>
      </a:accent2>
      <a:accent3>
        <a:srgbClr val="3AC790"/>
      </a:accent3>
      <a:accent4>
        <a:srgbClr val="FE660F"/>
      </a:accent4>
      <a:accent5>
        <a:srgbClr val="797979"/>
      </a:accent5>
      <a:accent6>
        <a:srgbClr val="011892"/>
      </a:accent6>
      <a:hlink>
        <a:srgbClr val="5116AC"/>
      </a:hlink>
      <a:folHlink>
        <a:srgbClr val="575A5D"/>
      </a:folHlink>
    </a:clrScheme>
    <a:fontScheme name="Softte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ublic_2018" id="{E7B5799E-69F3-964F-B784-46E7B4541448}" vid="{EDEA094E-5E94-6E4E-B649-628565991DC3}"/>
    </a:ext>
  </a:extLst>
</a:theme>
</file>

<file path=ppt/theme/theme2.xml><?xml version="1.0" encoding="utf-8"?>
<a:theme xmlns:a="http://schemas.openxmlformats.org/drawingml/2006/main" name="Original_Logo/ Upper layout">
  <a:themeElements>
    <a:clrScheme name="Custom 2">
      <a:dk1>
        <a:srgbClr val="2B2D2E"/>
      </a:dk1>
      <a:lt1>
        <a:srgbClr val="FFFFFF"/>
      </a:lt1>
      <a:dk2>
        <a:srgbClr val="008CD2"/>
      </a:dk2>
      <a:lt2>
        <a:srgbClr val="FFFFFF"/>
      </a:lt2>
      <a:accent1>
        <a:srgbClr val="FF6600"/>
      </a:accent1>
      <a:accent2>
        <a:srgbClr val="004569"/>
      </a:accent2>
      <a:accent3>
        <a:srgbClr val="00CC66"/>
      </a:accent3>
      <a:accent4>
        <a:srgbClr val="C90000"/>
      </a:accent4>
      <a:accent5>
        <a:srgbClr val="841A7C"/>
      </a:accent5>
      <a:accent6>
        <a:srgbClr val="1CA49D"/>
      </a:accent6>
      <a:hlink>
        <a:srgbClr val="00B0F0"/>
      </a:hlink>
      <a:folHlink>
        <a:srgbClr val="575A5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Public_2018" id="{E7B5799E-69F3-964F-B784-46E7B4541448}" vid="{4D8E78F1-3DAD-2A4C-9503-2405F0303D1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00E49B515CF6449C8B1261D66F2AF3" ma:contentTypeVersion="8" ma:contentTypeDescription="Create a new document." ma:contentTypeScope="" ma:versionID="4837c0aafc43e680e0eeb24c8df55fcb">
  <xsd:schema xmlns:xsd="http://www.w3.org/2001/XMLSchema" xmlns:xs="http://www.w3.org/2001/XMLSchema" xmlns:p="http://schemas.microsoft.com/office/2006/metadata/properties" xmlns:ns2="182cbc78-3056-4f11-8c20-76dfd16de8f6" xmlns:ns3="987552fb-e0dd-45a2-9216-9057aa865025" targetNamespace="http://schemas.microsoft.com/office/2006/metadata/properties" ma:root="true" ma:fieldsID="c7e1deaefc74ae04724fd76fa5605d30" ns2:_="" ns3:_="">
    <xsd:import namespace="182cbc78-3056-4f11-8c20-76dfd16de8f6"/>
    <xsd:import namespace="987552fb-e0dd-45a2-9216-9057aa865025"/>
    <xsd:element name="properties">
      <xsd:complexType>
        <xsd:sequence>
          <xsd:element name="documentManagement">
            <xsd:complexType>
              <xsd:all>
                <xsd:element ref="ns2:Data_x0020_Classification1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2cbc78-3056-4f11-8c20-76dfd16de8f6" elementFormDefault="qualified">
    <xsd:import namespace="http://schemas.microsoft.com/office/2006/documentManagement/types"/>
    <xsd:import namespace="http://schemas.microsoft.com/office/infopath/2007/PartnerControls"/>
    <xsd:element name="Data_x0020_Classification1" ma:index="4" ma:displayName="Data Classification" ma:default="Confidential" ma:description="Data Classification" ma:format="Dropdown" ma:internalName="Data_x0020_Classification1" ma:readOnly="false">
      <xsd:simpleType>
        <xsd:restriction base="dms:Choice">
          <xsd:enumeration value="Confidential"/>
          <xsd:enumeration value="Public"/>
          <xsd:enumeration value="Internal"/>
          <xsd:enumeration value="Private"/>
        </xsd:restriction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52fb-e0dd-45a2-9216-9057aa8650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1 xmlns="182cbc78-3056-4f11-8c20-76dfd16de8f6">Public</Data_x0020_Classification1>
    <SharedWithUsers xmlns="182cbc78-3056-4f11-8c20-76dfd16de8f6">
      <UserInfo>
        <DisplayName>Verónica Esmeralda Martinez Espinosa</DisplayName>
        <AccountId>1883</AccountId>
        <AccountType/>
      </UserInfo>
      <UserInfo>
        <DisplayName>Victor Gutierrez Alarcon</DisplayName>
        <AccountId>1986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9F64BE-9C62-4899-89B5-6A44FA95E6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2cbc78-3056-4f11-8c20-76dfd16de8f6"/>
    <ds:schemaRef ds:uri="987552fb-e0dd-45a2-9216-9057aa8650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78CFFA-FA4D-496F-B8D2-C7DD46C2A279}">
  <ds:schemaRefs>
    <ds:schemaRef ds:uri="http://schemas.microsoft.com/office/infopath/2007/PartnerControls"/>
    <ds:schemaRef ds:uri="http://schemas.microsoft.com/office/2006/documentManagement/types"/>
    <ds:schemaRef ds:uri="987552fb-e0dd-45a2-9216-9057aa865025"/>
    <ds:schemaRef ds:uri="182cbc78-3056-4f11-8c20-76dfd16de8f6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D25E79C-CB22-414C-9E48-01ED10321A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PPT_Confidential_2018_Template</Template>
  <TotalTime>1074</TotalTime>
  <Words>1450</Words>
  <Application>Microsoft Office PowerPoint</Application>
  <PresentationFormat>Personalizado</PresentationFormat>
  <Paragraphs>108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Arial Rounded MT Bold</vt:lpstr>
      <vt:lpstr>Calibri</vt:lpstr>
      <vt:lpstr>Lucida Grande</vt:lpstr>
      <vt:lpstr>Rockwell</vt:lpstr>
      <vt:lpstr>PPT_ConfidentialTemplate_EN_2015</vt:lpstr>
      <vt:lpstr>Original_Logo/ Upper layout</vt:lpstr>
      <vt:lpstr>Java Basics </vt:lpstr>
      <vt:lpstr>Disclaimer</vt:lpstr>
      <vt:lpstr>Java Programming Language</vt:lpstr>
      <vt:lpstr>Java Keywords</vt:lpstr>
      <vt:lpstr>Primitive Data Types</vt:lpstr>
      <vt:lpstr>Operators</vt:lpstr>
      <vt:lpstr>The main method</vt:lpstr>
      <vt:lpstr>Methods</vt:lpstr>
      <vt:lpstr>Access Modifiers</vt:lpstr>
      <vt:lpstr>Control Flow Statements</vt:lpstr>
      <vt:lpstr>The if-then statement</vt:lpstr>
      <vt:lpstr>The switch statement</vt:lpstr>
      <vt:lpstr>The for statement</vt:lpstr>
      <vt:lpstr>The while and do while statements</vt:lpstr>
      <vt:lpstr>Java Packages</vt:lpstr>
      <vt:lpstr>Enum Types</vt:lpstr>
      <vt:lpstr>Resources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</dc:title>
  <dc:creator>José Luis Amatitla Díaz</dc:creator>
  <cp:lastModifiedBy>José Luis Amatitla Díaz</cp:lastModifiedBy>
  <cp:revision>50</cp:revision>
  <dcterms:created xsi:type="dcterms:W3CDTF">2019-11-21T17:20:45Z</dcterms:created>
  <dcterms:modified xsi:type="dcterms:W3CDTF">2019-11-28T16:52:47Z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0x0101006D00E49B515CF6449C8B1261D66F2AF3</vt:lpwstr>
  </property>
  <property fmtid="{D5CDD505-2E9C-101B-9397-08002B2CF9AE}" pid="3" name="Order">
    <vt:r8>99400</vt:r8>
  </property>
</Properties>
</file>