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8"/>
  </p:notesMasterIdLst>
  <p:handoutMasterIdLst>
    <p:handoutMasterId r:id="rId19"/>
  </p:handoutMasterIdLst>
  <p:sldIdLst>
    <p:sldId id="304" r:id="rId6"/>
    <p:sldId id="308" r:id="rId7"/>
    <p:sldId id="306" r:id="rId8"/>
    <p:sldId id="294" r:id="rId9"/>
    <p:sldId id="309" r:id="rId10"/>
    <p:sldId id="310" r:id="rId11"/>
    <p:sldId id="311" r:id="rId12"/>
    <p:sldId id="313" r:id="rId13"/>
    <p:sldId id="315" r:id="rId14"/>
    <p:sldId id="316" r:id="rId15"/>
    <p:sldId id="314" r:id="rId16"/>
    <p:sldId id="292" r:id="rId17"/>
  </p:sldIdLst>
  <p:sldSz cx="12239625" cy="68405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17AC"/>
    <a:srgbClr val="ECECEC"/>
    <a:srgbClr val="F9F9F9"/>
    <a:srgbClr val="3AC791"/>
    <a:srgbClr val="25BBD4"/>
    <a:srgbClr val="6F1E80"/>
    <a:srgbClr val="3F358B"/>
    <a:srgbClr val="276B9B"/>
    <a:srgbClr val="FFFFF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5425"/>
  </p:normalViewPr>
  <p:slideViewPr>
    <p:cSldViewPr>
      <p:cViewPr varScale="1">
        <p:scale>
          <a:sx n="68" d="100"/>
          <a:sy n="68" d="100"/>
        </p:scale>
        <p:origin x="978" y="66"/>
      </p:cViewPr>
      <p:guideLst>
        <p:guide orient="horz" pos="215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504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28/11/2019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28/11/2019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045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196" y="1188021"/>
            <a:ext cx="2880320" cy="2880320"/>
          </a:xfrm>
          <a:prstGeom prst="rect">
            <a:avLst/>
          </a:prstGeom>
        </p:spPr>
      </p:pic>
      <p:sp>
        <p:nvSpPr>
          <p:cNvPr id="5" name="Freeform 4"/>
          <p:cNvSpPr/>
          <p:nvPr userDrawn="1"/>
        </p:nvSpPr>
        <p:spPr>
          <a:xfrm>
            <a:off x="5120640" y="0"/>
            <a:ext cx="7142480" cy="6876653"/>
          </a:xfrm>
          <a:custGeom>
            <a:avLst/>
            <a:gdLst>
              <a:gd name="connsiteX0" fmla="*/ 0 w 7142480"/>
              <a:gd name="connsiteY0" fmla="*/ 0 h 6847840"/>
              <a:gd name="connsiteX1" fmla="*/ 7142480 w 7142480"/>
              <a:gd name="connsiteY1" fmla="*/ 10160 h 6847840"/>
              <a:gd name="connsiteX2" fmla="*/ 7132320 w 7142480"/>
              <a:gd name="connsiteY2" fmla="*/ 6847840 h 6847840"/>
              <a:gd name="connsiteX3" fmla="*/ 1524000 w 7142480"/>
              <a:gd name="connsiteY3" fmla="*/ 6827520 h 6847840"/>
              <a:gd name="connsiteX4" fmla="*/ 0 w 7142480"/>
              <a:gd name="connsiteY4" fmla="*/ 0 h 684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2480" h="6847840">
                <a:moveTo>
                  <a:pt x="0" y="0"/>
                </a:moveTo>
                <a:lnTo>
                  <a:pt x="7142480" y="10160"/>
                </a:lnTo>
                <a:cubicBezTo>
                  <a:pt x="7139093" y="2289387"/>
                  <a:pt x="7135707" y="4568613"/>
                  <a:pt x="7132320" y="6847840"/>
                </a:cubicBezTo>
                <a:lnTo>
                  <a:pt x="1524000" y="68275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29442" y="6508734"/>
            <a:ext cx="5518362" cy="1518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Rights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Reserved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© Valores Corporativos </a:t>
            </a: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</a:t>
            </a: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Confidential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. 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endParaRPr lang="es-ES_tradnl" sz="798" noProof="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7127924" y="2600310"/>
            <a:ext cx="4566486" cy="5447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7127924" y="3209045"/>
            <a:ext cx="4566486" cy="9953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7127924" y="4497639"/>
            <a:ext cx="4566486" cy="5447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7127924" y="5118423"/>
            <a:ext cx="4566486" cy="9953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27924" y="690932"/>
            <a:ext cx="4566486" cy="5447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27924" y="1311714"/>
            <a:ext cx="4566486" cy="9953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523" y="2916213"/>
            <a:ext cx="1322214" cy="856754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5994" y="-79141"/>
            <a:ext cx="1584176" cy="6955794"/>
          </a:xfrm>
          <a:prstGeom prst="line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951460" y="2700189"/>
            <a:ext cx="6361457" cy="1934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ES_tradnl" sz="11970" spc="599" noProof="0" dirty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ES_tradnl" sz="7980" spc="599" baseline="30000" noProof="0" dirty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ES_tradnl" sz="11970" spc="599" noProof="0" dirty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7" name="Picture 6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0201" y="683966"/>
            <a:ext cx="971553" cy="626214"/>
          </a:xfrm>
          <a:prstGeom prst="rect">
            <a:avLst/>
          </a:prstGeom>
        </p:spPr>
      </p:pic>
      <p:pic>
        <p:nvPicPr>
          <p:cNvPr id="9" name="Picture 8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092" y="467941"/>
            <a:ext cx="1656184" cy="84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8711" y="1336382"/>
            <a:ext cx="10987971" cy="4952377"/>
          </a:xfrm>
        </p:spPr>
        <p:txBody>
          <a:bodyPr/>
          <a:lstStyle>
            <a:lvl1pPr marL="125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38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423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169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edit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Master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styles</a:t>
            </a:r>
            <a:endParaRPr kumimoji="0" lang="es-ES_tradnl" sz="1795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8696" marR="0" lvl="1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596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ES_tradnl" sz="1596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596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596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14235" marR="0" lvl="2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3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</a:t>
            </a:r>
            <a:r>
              <a:rPr kumimoji="0" lang="es-ES_tradnl" sz="1397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3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397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1695" marR="0" lvl="3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1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</a:t>
            </a:r>
            <a:r>
              <a:rPr kumimoji="0" lang="es-ES_tradnl" sz="1197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1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197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11981" y="1336584"/>
            <a:ext cx="5405834" cy="4952173"/>
          </a:xfrm>
        </p:spPr>
        <p:txBody>
          <a:bodyPr/>
          <a:lstStyle>
            <a:lvl1pPr marL="125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795"/>
            </a:lvl1pPr>
            <a:lvl2pPr marL="538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596"/>
            </a:lvl2pPr>
            <a:lvl3pPr marL="71423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397"/>
            </a:lvl3pPr>
            <a:lvl4pPr marL="92169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edit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Master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styles</a:t>
            </a:r>
            <a:endParaRPr kumimoji="0" lang="es-ES_tradnl" sz="1795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8696" marR="0" lvl="1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596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ES_tradnl" sz="1596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596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596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14235" marR="0" lvl="2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3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</a:t>
            </a:r>
            <a:r>
              <a:rPr kumimoji="0" lang="es-ES_tradnl" sz="1397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3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397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1695" marR="0" lvl="3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1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</a:t>
            </a:r>
            <a:r>
              <a:rPr kumimoji="0" lang="es-ES_tradnl" sz="1197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1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197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221810" y="1336584"/>
            <a:ext cx="5405834" cy="4952173"/>
          </a:xfrm>
        </p:spPr>
        <p:txBody>
          <a:bodyPr/>
          <a:lstStyle>
            <a:lvl1pPr>
              <a:defRPr sz="1795"/>
            </a:lvl1pPr>
            <a:lvl2pPr>
              <a:defRPr sz="1596"/>
            </a:lvl2pPr>
            <a:lvl3pPr>
              <a:defRPr sz="1397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1"/>
            <a:r>
              <a:rPr lang="es-ES_tradnl" noProof="0" dirty="0" err="1"/>
              <a:t>Second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2"/>
            <a:r>
              <a:rPr lang="es-ES_tradnl" noProof="0" dirty="0" err="1"/>
              <a:t>Third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3"/>
            <a:r>
              <a:rPr lang="es-ES_tradnl" noProof="0" dirty="0" err="1"/>
              <a:t>Fourth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22213" y="1409181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818598" y="1481007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22213" y="2342899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noProof="0" dirty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818598" y="2414728"/>
            <a:ext cx="2409643" cy="646421"/>
          </a:xfrm>
        </p:spPr>
        <p:txBody>
          <a:bodyPr/>
          <a:lstStyle>
            <a:lvl1pPr marL="0" indent="0">
              <a:buNone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22213" y="3276622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818598" y="3348448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22213" y="4210340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818598" y="4282169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22213" y="5144063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818598" y="5215890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3710170" y="148100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3710170" y="241472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3710170" y="334844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3710170" y="4282165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3710170" y="5215885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818612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8818612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119813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119813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421013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421013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22214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22214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818598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818598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517400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3517400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216199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216199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8914998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8914998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8" name="Picture 7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br>
              <a:rPr lang="es-ES_tradnl" noProof="0" dirty="0"/>
            </a:b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br>
              <a:rPr lang="es-ES_tradnl" noProof="0" dirty="0"/>
            </a:b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2" name="Picture 11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Rights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Reserved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© Valores Corporativos </a:t>
            </a: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</a:t>
            </a: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Confidential</a:t>
            </a:r>
            <a:endParaRPr lang="es-ES_tradnl" sz="798" noProof="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rgbClr val="511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rgbClr val="511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br>
              <a:rPr lang="es-ES_tradnl" noProof="0" dirty="0"/>
            </a:b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br>
              <a:rPr lang="es-ES_tradnl" noProof="0" dirty="0"/>
            </a:b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Rights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Reserved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© Valores Corporativos </a:t>
            </a: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</a:t>
            </a: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Confidential</a:t>
            </a:r>
            <a:endParaRPr lang="es-ES_tradnl" sz="798" noProof="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br>
              <a:rPr lang="es-ES_tradnl" noProof="0" dirty="0"/>
            </a:b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br>
              <a:rPr lang="es-ES_tradnl" noProof="0" dirty="0"/>
            </a:b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Rights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Reserved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© Valores Corporativos </a:t>
            </a: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</a:t>
            </a: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Confidential</a:t>
            </a:r>
            <a:endParaRPr lang="es-ES_tradnl" sz="798" noProof="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br>
              <a:rPr lang="es-ES_tradnl" noProof="0" dirty="0"/>
            </a:b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br>
              <a:rPr lang="es-ES_tradnl" noProof="0" dirty="0"/>
            </a:b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Rights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Reserved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© Valores Corporativos </a:t>
            </a: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</a:t>
            </a: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Confidential</a:t>
            </a:r>
            <a:endParaRPr lang="es-ES_tradnl" sz="798" noProof="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cards layou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7238990" y="4715669"/>
            <a:ext cx="4566486" cy="5447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1995"/>
              </a:lnSpc>
              <a:buNone/>
              <a:defRPr sz="1995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238990" y="5366340"/>
            <a:ext cx="4566486" cy="7209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596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14" name="Picture 13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8568084" y="619107"/>
            <a:ext cx="3146657" cy="13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805994" y="-79141"/>
            <a:ext cx="1584176" cy="6955794"/>
          </a:xfrm>
          <a:prstGeom prst="line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Rights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Reserved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© Valores Corporativos </a:t>
            </a: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</a:t>
            </a:r>
            <a:r>
              <a:rPr lang="es-ES_tradnl" sz="800" noProof="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Confidential</a:t>
            </a:r>
            <a:endParaRPr lang="es-ES_tradnl" sz="798" noProof="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 err="1">
                <a:solidFill>
                  <a:schemeClr val="bg1"/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bg1"/>
                </a:solidFill>
                <a:cs typeface="Arial" charset="0"/>
              </a:rPr>
              <a:t>Rights</a:t>
            </a:r>
            <a:r>
              <a:rPr lang="es-ES_tradnl" sz="800" baseline="0" noProof="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bg1"/>
                </a:solidFill>
                <a:cs typeface="Arial" charset="0"/>
              </a:rPr>
              <a:t>Reserved</a:t>
            </a:r>
            <a:r>
              <a:rPr lang="es-ES_tradnl" sz="800" baseline="0" noProof="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s-ES_tradnl" sz="800" noProof="0" dirty="0">
                <a:solidFill>
                  <a:schemeClr val="bg1"/>
                </a:solidFill>
                <a:cs typeface="Arial" charset="0"/>
              </a:rPr>
              <a:t>© Valores Corporativos </a:t>
            </a:r>
            <a:r>
              <a:rPr lang="es-ES_tradnl" sz="800" noProof="0" dirty="0" err="1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s-ES_tradnl" sz="800" noProof="0" dirty="0">
                <a:solidFill>
                  <a:schemeClr val="bg1"/>
                </a:solidFill>
                <a:cs typeface="Arial" charset="0"/>
              </a:rPr>
              <a:t> S.A. de C.V. 2018. </a:t>
            </a:r>
            <a:r>
              <a:rPr lang="es-ES_tradnl" sz="800" noProof="0" dirty="0" err="1">
                <a:solidFill>
                  <a:schemeClr val="bg1"/>
                </a:solidFill>
                <a:cs typeface="Arial" charset="0"/>
              </a:rPr>
              <a:t>Confidential</a:t>
            </a:r>
            <a:endParaRPr lang="es-ES_tradnl" sz="798" noProof="0" dirty="0">
              <a:solidFill>
                <a:schemeClr val="bg1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202" r:id="rId2"/>
    <p:sldLayoutId id="2147485203" r:id="rId3"/>
    <p:sldLayoutId id="2147485204" r:id="rId4"/>
    <p:sldLayoutId id="2147485209" r:id="rId5"/>
    <p:sldLayoutId id="2147485211" r:id="rId6"/>
    <p:sldLayoutId id="2147485212" r:id="rId7"/>
    <p:sldLayoutId id="2147485213" r:id="rId8"/>
    <p:sldLayoutId id="2147485200" r:id="rId9"/>
    <p:sldLayoutId id="2147485185" r:id="rId10"/>
    <p:sldLayoutId id="214748518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993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5pPr>
      <a:lvl6pPr marL="456097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6pPr>
      <a:lvl7pPr marL="912193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7pPr>
      <a:lvl8pPr marL="1368290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8pPr>
      <a:lvl9pPr marL="1824387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9pPr>
    </p:titleStyle>
    <p:bodyStyle>
      <a:lvl1pPr marL="174203" indent="-174203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203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5689" indent="-14569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4692" algn="l"/>
          <a:tab pos="717402" algn="l"/>
        </a:tabLst>
        <a:defRPr sz="159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5500" indent="-14569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39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6338" indent="-2280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2435" indent="-2280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853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628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725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82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9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9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29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38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48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579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676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772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0486" y="1334856"/>
            <a:ext cx="10985913" cy="495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1"/>
            <a:r>
              <a:rPr lang="es-ES_tradnl" noProof="0" dirty="0" err="1"/>
              <a:t>Second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2"/>
            <a:r>
              <a:rPr lang="es-ES_tradnl" noProof="0" dirty="0" err="1"/>
              <a:t>Third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3"/>
            <a:r>
              <a:rPr lang="es-ES_tradnl" noProof="0" dirty="0" err="1"/>
              <a:t>Fourth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2"/>
            <a:endParaRPr lang="es-ES_tradnl" noProof="0" dirty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205" cy="84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20486" y="6516722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2884D2-106D-A340-9362-6225663C5229}" type="slidenum">
              <a:rPr lang="es-ES_tradnl" sz="798" noProof="0" smtClean="0">
                <a:solidFill>
                  <a:schemeClr val="bg2">
                    <a:lumMod val="75000"/>
                  </a:schemeClr>
                </a:solidFill>
                <a:cs typeface="Arial" charset="0"/>
              </a:rPr>
              <a:pPr marL="0" marR="0" indent="0" algn="l" defTabSz="9121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r>
              <a:rPr lang="es-ES_tradnl" sz="798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|</a:t>
            </a:r>
            <a:r>
              <a:rPr lang="es-ES_tradnl" sz="798" baseline="0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 </a:t>
            </a:r>
            <a:r>
              <a:rPr lang="es-ES_tradnl" sz="800" noProof="0" dirty="0" err="1">
                <a:solidFill>
                  <a:schemeClr val="bg2">
                    <a:lumMod val="7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bg2">
                    <a:lumMod val="75000"/>
                  </a:schemeClr>
                </a:solidFill>
                <a:cs typeface="Arial" charset="0"/>
              </a:rPr>
              <a:t>Rights</a:t>
            </a:r>
            <a:r>
              <a:rPr lang="es-ES_tradnl" sz="800" baseline="0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</a:t>
            </a:r>
            <a:r>
              <a:rPr lang="es-ES_tradnl" sz="800" baseline="0" noProof="0" dirty="0" err="1">
                <a:solidFill>
                  <a:schemeClr val="bg2">
                    <a:lumMod val="75000"/>
                  </a:schemeClr>
                </a:solidFill>
                <a:cs typeface="Arial" charset="0"/>
              </a:rPr>
              <a:t>Reserved</a:t>
            </a:r>
            <a:r>
              <a:rPr lang="es-ES_tradnl" sz="800" baseline="0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</a:t>
            </a:r>
            <a:r>
              <a:rPr lang="es-ES_tradnl" sz="800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© Valores Corporativos </a:t>
            </a:r>
            <a:r>
              <a:rPr lang="es-ES_tradnl" sz="800" noProof="0" dirty="0" err="1">
                <a:solidFill>
                  <a:schemeClr val="bg2">
                    <a:lumMod val="75000"/>
                  </a:schemeClr>
                </a:solidFill>
                <a:cs typeface="Arial" charset="0"/>
              </a:rPr>
              <a:t>Softtek</a:t>
            </a:r>
            <a:r>
              <a:rPr lang="es-ES_tradnl" sz="800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S.A. de C.V. 2018.Confidential.</a:t>
            </a:r>
            <a:endParaRPr lang="es-ES_tradnl" sz="798" noProof="0" dirty="0">
              <a:solidFill>
                <a:schemeClr val="bg2">
                  <a:lumMod val="75000"/>
                </a:schemeClr>
              </a:solidFill>
              <a:cs typeface="Arial" charset="0"/>
            </a:endParaRPr>
          </a:p>
        </p:txBody>
      </p:sp>
      <p:pic>
        <p:nvPicPr>
          <p:cNvPr id="7" name="Picture 2" descr="C:\Users\joel.solis\Desktop\2013 Templates\softtek.e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1239" y="321286"/>
            <a:ext cx="1388454" cy="70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88" r:id="rId4"/>
    <p:sldLayoutId id="2147485196" r:id="rId5"/>
  </p:sldLayoutIdLst>
  <p:hf hdr="0" ftr="0" dt="0"/>
  <p:txStyles>
    <p:titleStyle>
      <a:lvl1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0" kern="1200">
          <a:solidFill>
            <a:schemeClr val="tx1">
              <a:lumMod val="90000"/>
              <a:lumOff val="10000"/>
            </a:schemeClr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5pPr>
      <a:lvl6pPr marL="456097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6pPr>
      <a:lvl7pPr marL="912193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7pPr>
      <a:lvl8pPr marL="1368290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8pPr>
      <a:lvl9pPr marL="1824387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9pPr>
    </p:titleStyle>
    <p:bodyStyle>
      <a:lvl1pPr marL="125696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38696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596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4235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397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1695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97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6895" indent="-77602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09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853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628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725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82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9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9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29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38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48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579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676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772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12" Type="http://schemas.openxmlformats.org/officeDocument/2006/relationships/image" Target="../media/image2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gif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Basics</a:t>
            </a:r>
          </a:p>
        </p:txBody>
      </p:sp>
    </p:spTree>
    <p:extLst>
      <p:ext uri="{BB962C8B-B14F-4D97-AF65-F5344CB8AC3E}">
        <p14:creationId xmlns:p14="http://schemas.microsoft.com/office/powerpoint/2010/main" val="109206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">
            <a:extLst>
              <a:ext uri="{FF2B5EF4-FFF2-40B4-BE49-F238E27FC236}">
                <a16:creationId xmlns:a16="http://schemas.microsoft.com/office/drawing/2014/main" id="{9C889F88-021B-43C5-B9D7-66092411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Virtual Machine and JDK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1D8103-45A0-40DC-9EBA-594123497BC8}"/>
              </a:ext>
            </a:extLst>
          </p:cNvPr>
          <p:cNvGrpSpPr/>
          <p:nvPr/>
        </p:nvGrpSpPr>
        <p:grpSpPr>
          <a:xfrm>
            <a:off x="6208835" y="1515445"/>
            <a:ext cx="5212193" cy="502773"/>
            <a:chOff x="1927104" y="2017999"/>
            <a:chExt cx="3893934" cy="5040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9B321C-C866-46E8-8EB3-C696674F6AC0}"/>
                </a:ext>
              </a:extLst>
            </p:cNvPr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9B3D1D0-00EC-4F33-9374-31C08F1E74A6}"/>
                </a:ext>
              </a:extLst>
            </p:cNvPr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C830C686-165B-4390-9331-7A5A9A6F5FCE}"/>
              </a:ext>
            </a:extLst>
          </p:cNvPr>
          <p:cNvSpPr txBox="1">
            <a:spLocks/>
          </p:cNvSpPr>
          <p:nvPr/>
        </p:nvSpPr>
        <p:spPr>
          <a:xfrm>
            <a:off x="6477649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Java </a:t>
            </a:r>
            <a:r>
              <a:rPr lang="es-MX" sz="1800" dirty="0" err="1"/>
              <a:t>Development</a:t>
            </a:r>
            <a:r>
              <a:rPr lang="es-MX" sz="1800" dirty="0"/>
              <a:t> Kit (JDK) </a:t>
            </a:r>
            <a:r>
              <a:rPr lang="es-MX" sz="1800" dirty="0" err="1"/>
              <a:t>is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compiler</a:t>
            </a:r>
            <a:r>
              <a:rPr lang="es-MX" sz="1800" dirty="0"/>
              <a:t> </a:t>
            </a:r>
            <a:r>
              <a:rPr lang="es-MX" sz="1800" dirty="0" err="1"/>
              <a:t>of</a:t>
            </a:r>
            <a:r>
              <a:rPr lang="es-MX" sz="1800" dirty="0"/>
              <a:t> java </a:t>
            </a:r>
            <a:r>
              <a:rPr lang="es-MX" sz="1800" dirty="0" err="1"/>
              <a:t>programs</a:t>
            </a:r>
            <a:r>
              <a:rPr lang="es-MX" sz="1800" dirty="0"/>
              <a:t>, JDK </a:t>
            </a:r>
            <a:r>
              <a:rPr lang="es-MX" sz="1800" dirty="0" err="1"/>
              <a:t>includes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JRE. </a:t>
            </a:r>
            <a:r>
              <a:rPr lang="es-MX" sz="1800" dirty="0" err="1"/>
              <a:t>But</a:t>
            </a:r>
            <a:r>
              <a:rPr lang="es-MX" sz="1800" dirty="0"/>
              <a:t> </a:t>
            </a:r>
            <a:r>
              <a:rPr lang="es-MX" sz="1800" dirty="0" err="1"/>
              <a:t>also</a:t>
            </a:r>
            <a:r>
              <a:rPr lang="es-MX" sz="1800" dirty="0"/>
              <a:t> </a:t>
            </a:r>
            <a:r>
              <a:rPr lang="es-MX" sz="1800" dirty="0" err="1"/>
              <a:t>includes</a:t>
            </a:r>
            <a:r>
              <a:rPr lang="es-MX" sz="1800" dirty="0"/>
              <a:t>  a java </a:t>
            </a:r>
            <a:r>
              <a:rPr lang="es-MX" sz="1800" dirty="0" err="1"/>
              <a:t>library</a:t>
            </a:r>
            <a:r>
              <a:rPr lang="es-MX" sz="1800" dirty="0"/>
              <a:t> (</a:t>
            </a:r>
            <a:r>
              <a:rPr lang="es-MX" sz="1800" dirty="0" err="1"/>
              <a:t>classes</a:t>
            </a:r>
            <a:r>
              <a:rPr lang="es-MX" sz="1800" dirty="0"/>
              <a:t>) and </a:t>
            </a:r>
            <a:r>
              <a:rPr lang="es-MX" sz="1800" dirty="0" err="1"/>
              <a:t>command</a:t>
            </a:r>
            <a:r>
              <a:rPr lang="es-MX" sz="1800" dirty="0"/>
              <a:t> </a:t>
            </a:r>
            <a:r>
              <a:rPr lang="es-MX" sz="1800" dirty="0" err="1"/>
              <a:t>to</a:t>
            </a:r>
            <a:r>
              <a:rPr lang="es-MX" sz="1800" dirty="0"/>
              <a:t> compile and </a:t>
            </a:r>
            <a:r>
              <a:rPr lang="es-MX" sz="1800" dirty="0" err="1"/>
              <a:t>execute</a:t>
            </a:r>
            <a:r>
              <a:rPr lang="es-MX" sz="1800" dirty="0"/>
              <a:t> java </a:t>
            </a:r>
            <a:r>
              <a:rPr lang="es-MX" sz="1800" dirty="0" err="1"/>
              <a:t>programs</a:t>
            </a:r>
            <a:r>
              <a:rPr lang="es-MX" sz="1800" dirty="0"/>
              <a:t>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BC73D9-48F7-4B7A-BE85-436602DE2982}"/>
              </a:ext>
            </a:extLst>
          </p:cNvPr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0B8C320-CAA2-45BF-8C46-1E1477761239}"/>
                </a:ext>
              </a:extLst>
            </p:cNvPr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309D6F-BB04-456B-9910-CD0497632367}"/>
                </a:ext>
              </a:extLst>
            </p:cNvPr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35F4693C-B14D-433C-BBFF-1FAD8EF2B2FC}"/>
              </a:ext>
            </a:extLst>
          </p:cNvPr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Java Virtual Machine (JVM) </a:t>
            </a:r>
            <a:r>
              <a:rPr lang="es-MX" sz="1800" dirty="0" err="1"/>
              <a:t>or</a:t>
            </a:r>
            <a:r>
              <a:rPr lang="es-MX" sz="1800" dirty="0"/>
              <a:t> Java </a:t>
            </a:r>
            <a:r>
              <a:rPr lang="es-MX" sz="1800" dirty="0" err="1"/>
              <a:t>Runtime</a:t>
            </a:r>
            <a:r>
              <a:rPr lang="es-MX" sz="1800" dirty="0"/>
              <a:t> </a:t>
            </a:r>
            <a:r>
              <a:rPr lang="es-MX" sz="1800" dirty="0" err="1"/>
              <a:t>Environment</a:t>
            </a:r>
            <a:r>
              <a:rPr lang="es-MX" sz="1800" dirty="0"/>
              <a:t> (JRE) </a:t>
            </a:r>
            <a:r>
              <a:rPr lang="es-MX" sz="1800" dirty="0" err="1"/>
              <a:t>is</a:t>
            </a:r>
            <a:r>
              <a:rPr lang="es-MX" sz="1800" dirty="0"/>
              <a:t> </a:t>
            </a:r>
            <a:r>
              <a:rPr lang="es-MX" sz="1800" dirty="0" err="1"/>
              <a:t>where</a:t>
            </a:r>
            <a:r>
              <a:rPr lang="es-MX" sz="1800" dirty="0"/>
              <a:t> </a:t>
            </a:r>
            <a:r>
              <a:rPr lang="es-MX" sz="1800" dirty="0" err="1"/>
              <a:t>all</a:t>
            </a:r>
            <a:r>
              <a:rPr lang="es-MX" sz="1800" dirty="0"/>
              <a:t> Java </a:t>
            </a:r>
            <a:r>
              <a:rPr lang="es-MX" sz="1800" dirty="0" err="1"/>
              <a:t>programs</a:t>
            </a:r>
            <a:r>
              <a:rPr lang="es-MX" sz="1800" dirty="0"/>
              <a:t> are </a:t>
            </a:r>
            <a:r>
              <a:rPr lang="es-MX" sz="1800" dirty="0" err="1"/>
              <a:t>executed</a:t>
            </a:r>
            <a:r>
              <a:rPr lang="es-MX" sz="1800" dirty="0"/>
              <a:t>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E2A58A-C686-4110-9D6F-662515E399BA}"/>
              </a:ext>
            </a:extLst>
          </p:cNvPr>
          <p:cNvGrpSpPr/>
          <p:nvPr/>
        </p:nvGrpSpPr>
        <p:grpSpPr>
          <a:xfrm>
            <a:off x="625828" y="4180051"/>
            <a:ext cx="10767492" cy="502773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2476A23-4B6E-47A7-BF69-25838BE62C92}"/>
                </a:ext>
              </a:extLst>
            </p:cNvPr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965A1B0-74A7-4812-B40D-07753ECBD3E8}"/>
                </a:ext>
              </a:extLst>
            </p:cNvPr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804C741D-A725-42F5-B204-EEEFE4DCFCBE}"/>
              </a:ext>
            </a:extLst>
          </p:cNvPr>
          <p:cNvSpPr txBox="1">
            <a:spLocks/>
          </p:cNvSpPr>
          <p:nvPr/>
        </p:nvSpPr>
        <p:spPr>
          <a:xfrm>
            <a:off x="1090612" y="4282170"/>
            <a:ext cx="10302708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A </a:t>
            </a:r>
            <a:r>
              <a:rPr lang="es-MX" sz="1800" dirty="0" err="1"/>
              <a:t>few</a:t>
            </a:r>
            <a:r>
              <a:rPr lang="es-MX" sz="1800" dirty="0"/>
              <a:t> </a:t>
            </a:r>
            <a:r>
              <a:rPr lang="es-MX" sz="1800" dirty="0" err="1"/>
              <a:t>of</a:t>
            </a:r>
            <a:r>
              <a:rPr lang="es-MX" sz="1800" dirty="0"/>
              <a:t> </a:t>
            </a:r>
            <a:r>
              <a:rPr lang="es-MX" sz="1800" dirty="0" err="1"/>
              <a:t>these</a:t>
            </a:r>
            <a:r>
              <a:rPr lang="es-MX" sz="1800" dirty="0"/>
              <a:t> </a:t>
            </a:r>
            <a:r>
              <a:rPr lang="es-MX" sz="1800" dirty="0" err="1"/>
              <a:t>commands</a:t>
            </a:r>
            <a:r>
              <a:rPr lang="es-MX" sz="1800" dirty="0"/>
              <a:t> are: java.exe, javaw.exe, javac.exe, javadoc.exe, javah.exe, etc.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0BDCAD78-CF40-4A51-9A3A-9ECFF7C3384B}"/>
              </a:ext>
            </a:extLst>
          </p:cNvPr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JRE</a:t>
            </a: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C3D835CC-3397-4841-92F4-3FF890095D39}"/>
              </a:ext>
            </a:extLst>
          </p:cNvPr>
          <p:cNvSpPr txBox="1">
            <a:spLocks/>
          </p:cNvSpPr>
          <p:nvPr/>
        </p:nvSpPr>
        <p:spPr>
          <a:xfrm>
            <a:off x="6188492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JDK</a:t>
            </a:r>
          </a:p>
        </p:txBody>
      </p:sp>
    </p:spTree>
    <p:extLst>
      <p:ext uri="{BB962C8B-B14F-4D97-AF65-F5344CB8AC3E}">
        <p14:creationId xmlns:p14="http://schemas.microsoft.com/office/powerpoint/2010/main" val="299608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Platform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19" name="Straight Connector 18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pic>
        <p:nvPicPr>
          <p:cNvPr id="1026" name="Picture 2" descr="Image result for Java Conceptual Diagram 8">
            <a:extLst>
              <a:ext uri="{FF2B5EF4-FFF2-40B4-BE49-F238E27FC236}">
                <a16:creationId xmlns:a16="http://schemas.microsoft.com/office/drawing/2014/main" id="{3A640F44-EA55-41FA-87AC-A6C5653B4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15"/>
          <a:stretch/>
        </p:blipFill>
        <p:spPr bwMode="auto">
          <a:xfrm>
            <a:off x="1014413" y="1738766"/>
            <a:ext cx="5943600" cy="45597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C068200F-C121-4E9F-9563-D147267909E5}"/>
              </a:ext>
            </a:extLst>
          </p:cNvPr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eaLnBrk="0" hangingPunct="0">
              <a:spcBef>
                <a:spcPct val="20000"/>
              </a:spcBef>
              <a:buFont typeface="Arial Rounded MT Bold" pitchFamily="34" charset="0"/>
              <a:buNone/>
              <a:defRPr sz="1596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538696" indent="-179566" eaLnBrk="0" hangingPunct="0">
              <a:spcBef>
                <a:spcPct val="20000"/>
              </a:spcBef>
              <a:buFont typeface="Arial Rounded MT Bold" pitchFamily="34" charset="0"/>
              <a:buChar char="›"/>
              <a:defRPr sz="1596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714235" indent="-179566" eaLnBrk="0" hangingPunct="0">
              <a:spcBef>
                <a:spcPct val="20000"/>
              </a:spcBef>
              <a:buFont typeface="Arial Rounded MT Bold" pitchFamily="34" charset="0"/>
              <a:buChar char="›"/>
              <a:defRPr sz="139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 marL="921695" indent="-179566" eaLnBrk="0" hangingPunct="0">
              <a:spcBef>
                <a:spcPct val="20000"/>
              </a:spcBef>
              <a:buFont typeface="Arial Rounded MT Bold" pitchFamily="34" charset="0"/>
              <a:buChar char="›"/>
              <a:defRPr sz="119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 marL="1076895" indent="-77602" eaLnBrk="0" hangingPunct="0">
              <a:spcBef>
                <a:spcPct val="20000"/>
              </a:spcBef>
              <a:buFont typeface="Arial Rounded MT Bold" pitchFamily="34" charset="0"/>
              <a:buChar char="›"/>
              <a:defRPr sz="1097">
                <a:latin typeface="Arial" pitchFamily="34" charset="0"/>
                <a:cs typeface="Arial" pitchFamily="34" charset="0"/>
              </a:defRPr>
            </a:lvl5pPr>
            <a:lvl6pPr marL="2508532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6pPr>
            <a:lvl7pPr marL="2964628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7pPr>
            <a:lvl8pPr marL="3420725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8pPr>
            <a:lvl9pPr marL="3876822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9pPr>
          </a:lstStyle>
          <a:p>
            <a:r>
              <a:rPr lang="es-MX" dirty="0"/>
              <a:t>Java Conceptual </a:t>
            </a:r>
            <a:r>
              <a:rPr lang="es-MX" dirty="0" err="1"/>
              <a:t>Diagram</a:t>
            </a:r>
            <a:r>
              <a:rPr lang="es-MX" dirty="0"/>
              <a:t> (</a:t>
            </a:r>
            <a:r>
              <a:rPr lang="es-MX" dirty="0" err="1"/>
              <a:t>JavaSE</a:t>
            </a:r>
            <a:r>
              <a:rPr lang="es-MX" dirty="0"/>
              <a:t> 8)</a:t>
            </a:r>
          </a:p>
        </p:txBody>
      </p:sp>
    </p:spTree>
    <p:extLst>
      <p:ext uri="{BB962C8B-B14F-4D97-AF65-F5344CB8AC3E}">
        <p14:creationId xmlns:p14="http://schemas.microsoft.com/office/powerpoint/2010/main" val="1450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14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8023"/>
              </p:ext>
            </p:extLst>
          </p:nvPr>
        </p:nvGraphicFramePr>
        <p:xfrm>
          <a:off x="2456755" y="2469432"/>
          <a:ext cx="7541588" cy="10811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70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marL="91207" marR="91207" marT="45604" marB="456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r>
                        <a:rPr lang="en-US" sz="1200" dirty="0"/>
                        <a:t>Java Beginners</a:t>
                      </a:r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Training</a:t>
                      </a:r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05527"/>
              </p:ext>
            </p:extLst>
          </p:nvPr>
        </p:nvGraphicFramePr>
        <p:xfrm>
          <a:off x="2456755" y="4527259"/>
          <a:ext cx="7541588" cy="152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marL="91207" marR="91207" marT="45604" marB="456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2019/01/23</a:t>
                      </a:r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</a:t>
                      </a:r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Sarahi Flores</a:t>
                      </a:r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</a:t>
                      </a:r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2015/07/21</a:t>
                      </a:r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Creation</a:t>
                      </a:r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Luis Robles</a:t>
                      </a:r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</a:t>
                      </a:r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2020240" y="1193705"/>
            <a:ext cx="8188060" cy="114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97" b="1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397" b="1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Data Classification: CONFIDENTIAL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397" b="1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Disclaimer</a:t>
            </a:r>
          </a:p>
          <a:p>
            <a:pPr marL="448140" lvl="1" indent="-95012" defTabSz="912114" eaLnBrk="1" hangingPunct="1">
              <a:spcBef>
                <a:spcPct val="20000"/>
              </a:spcBef>
              <a:buFont typeface="Arial Rounded MT Bold" pitchFamily="34" charset="0"/>
              <a:buChar char="›"/>
              <a:defRPr/>
            </a:pPr>
            <a: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The contents of this document are property of Softtek, and are classified as Confidential. Any reproduction </a:t>
            </a:r>
            <a:b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</a:br>
            <a: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in whole or in part is strictly prohibited without the written permission of Softtek.  </a:t>
            </a:r>
          </a:p>
          <a:p>
            <a:pPr marL="448140" lvl="1" indent="-95012" defTabSz="912114" eaLnBrk="1" hangingPunct="1">
              <a:spcBef>
                <a:spcPct val="20000"/>
              </a:spcBef>
              <a:buFont typeface="Arial Rounded MT Bold" pitchFamily="34" charset="0"/>
              <a:buChar char="›"/>
              <a:defRPr/>
            </a:pPr>
            <a: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197" noProof="1">
              <a:solidFill>
                <a:schemeClr val="tx1">
                  <a:lumMod val="90000"/>
                  <a:lumOff val="10000"/>
                </a:schemeClr>
              </a:solidFill>
              <a:cs typeface="Arial" charset="0"/>
            </a:endParaRP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noProof="1"/>
              <a:t>Disclaimer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2020240" y="3649173"/>
            <a:ext cx="8188060" cy="89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397" b="1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197" noProof="1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7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Technology</a:t>
            </a:r>
          </a:p>
        </p:txBody>
      </p:sp>
      <p:pic>
        <p:nvPicPr>
          <p:cNvPr id="4" name="Picture 2" descr="http://t2.gstatic.com/images?q=tbn:ANd9GcTYvlWd_kyX0dfnOKujhiPu-ATvLRrnAFV3u0Cw6eVDmTneJseNxQ">
            <a:extLst>
              <a:ext uri="{FF2B5EF4-FFF2-40B4-BE49-F238E27FC236}">
                <a16:creationId xmlns:a16="http://schemas.microsoft.com/office/drawing/2014/main" id="{647AF092-F928-495B-B12C-B3D66C3BE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2" y="2210524"/>
            <a:ext cx="3821011" cy="31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8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">
            <a:extLst>
              <a:ext uri="{FF2B5EF4-FFF2-40B4-BE49-F238E27FC236}">
                <a16:creationId xmlns:a16="http://schemas.microsoft.com/office/drawing/2014/main" id="{9C889F88-021B-43C5-B9D7-66092411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Java?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1D8103-45A0-40DC-9EBA-594123497BC8}"/>
              </a:ext>
            </a:extLst>
          </p:cNvPr>
          <p:cNvGrpSpPr/>
          <p:nvPr/>
        </p:nvGrpSpPr>
        <p:grpSpPr>
          <a:xfrm>
            <a:off x="6208835" y="1515445"/>
            <a:ext cx="5212193" cy="502773"/>
            <a:chOff x="1927104" y="2017999"/>
            <a:chExt cx="3893934" cy="50405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9B321C-C866-46E8-8EB3-C696674F6AC0}"/>
                </a:ext>
              </a:extLst>
            </p:cNvPr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9B3D1D0-00EC-4F33-9374-31C08F1E74A6}"/>
                </a:ext>
              </a:extLst>
            </p:cNvPr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C830C686-165B-4390-9331-7A5A9A6F5FCE}"/>
              </a:ext>
            </a:extLst>
          </p:cNvPr>
          <p:cNvSpPr txBox="1">
            <a:spLocks/>
          </p:cNvSpPr>
          <p:nvPr/>
        </p:nvSpPr>
        <p:spPr>
          <a:xfrm>
            <a:off x="6477649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Java is fast, secure, and reliable</a:t>
            </a:r>
          </a:p>
          <a:p>
            <a:endParaRPr lang="en-US" sz="1800" dirty="0"/>
          </a:p>
          <a:p>
            <a:r>
              <a:rPr lang="es-MX" sz="1800" dirty="0"/>
              <a:t>Java </a:t>
            </a:r>
            <a:r>
              <a:rPr lang="es-MX" sz="1800" dirty="0" err="1"/>
              <a:t>is</a:t>
            </a:r>
            <a:r>
              <a:rPr lang="es-MX" sz="1800" dirty="0"/>
              <a:t> </a:t>
            </a:r>
            <a:r>
              <a:rPr lang="es-MX" sz="1800" dirty="0" err="1"/>
              <a:t>everywhere</a:t>
            </a:r>
            <a:r>
              <a:rPr lang="es-MX" sz="1800" dirty="0"/>
              <a:t>!</a:t>
            </a:r>
          </a:p>
          <a:p>
            <a:pPr marL="414000" lvl="1" indent="0">
              <a:buNone/>
            </a:pPr>
            <a:r>
              <a:rPr lang="en-US" sz="1800" dirty="0"/>
              <a:t>From laptops to datacenters, game consoles to scientific supercomputers, cell phones to the Internet.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BC73D9-48F7-4B7A-BE85-436602DE2982}"/>
              </a:ext>
            </a:extLst>
          </p:cNvPr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0B8C320-CAA2-45BF-8C46-1E1477761239}"/>
                </a:ext>
              </a:extLst>
            </p:cNvPr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309D6F-BB04-456B-9910-CD0497632367}"/>
                </a:ext>
              </a:extLst>
            </p:cNvPr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35F4693C-B14D-433C-BBFF-1FAD8EF2B2FC}"/>
              </a:ext>
            </a:extLst>
          </p:cNvPr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Java is a programming language and computing platform</a:t>
            </a:r>
          </a:p>
          <a:p>
            <a:endParaRPr lang="es-MX" sz="1800" dirty="0"/>
          </a:p>
          <a:p>
            <a:r>
              <a:rPr lang="en-US" sz="1800" dirty="0"/>
              <a:t>The Java programming language is a high-level language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E2A58A-C686-4110-9D6F-662515E399BA}"/>
              </a:ext>
            </a:extLst>
          </p:cNvPr>
          <p:cNvGrpSpPr/>
          <p:nvPr/>
        </p:nvGrpSpPr>
        <p:grpSpPr>
          <a:xfrm>
            <a:off x="625828" y="4180051"/>
            <a:ext cx="10767492" cy="502773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2476A23-4B6E-47A7-BF69-25838BE62C92}"/>
                </a:ext>
              </a:extLst>
            </p:cNvPr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965A1B0-74A7-4812-B40D-07753ECBD3E8}"/>
                </a:ext>
              </a:extLst>
            </p:cNvPr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804C741D-A725-42F5-B204-EEEFE4DCFCBE}"/>
              </a:ext>
            </a:extLst>
          </p:cNvPr>
          <p:cNvSpPr txBox="1">
            <a:spLocks/>
          </p:cNvSpPr>
          <p:nvPr/>
        </p:nvSpPr>
        <p:spPr>
          <a:xfrm>
            <a:off x="1090612" y="4282170"/>
            <a:ext cx="10302708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Java platform has two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/>
              <a:t>The </a:t>
            </a:r>
            <a:r>
              <a:rPr lang="en-US" sz="1800" i="1" u="sng" dirty="0"/>
              <a:t>Java Virtual Machine: </a:t>
            </a:r>
            <a:r>
              <a:rPr lang="en-US" sz="1800" dirty="0"/>
              <a:t>it's the base for the Java platform and is ported onto various hardware-based platform.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/>
              <a:t>The </a:t>
            </a:r>
            <a:r>
              <a:rPr lang="en-US" sz="1800" i="1" u="sng" dirty="0"/>
              <a:t>Java Application Programming Interface</a:t>
            </a:r>
            <a:r>
              <a:rPr lang="en-US" sz="1800" u="sng" dirty="0"/>
              <a:t> (API): </a:t>
            </a:r>
            <a:r>
              <a:rPr lang="en-US" sz="1800" dirty="0"/>
              <a:t>The API is a large collection of ready-made software components that provide many useful capabilities.</a:t>
            </a:r>
          </a:p>
        </p:txBody>
      </p:sp>
    </p:spTree>
    <p:extLst>
      <p:ext uri="{BB962C8B-B14F-4D97-AF65-F5344CB8AC3E}">
        <p14:creationId xmlns:p14="http://schemas.microsoft.com/office/powerpoint/2010/main" val="71529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Java?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08835" y="1515445"/>
            <a:ext cx="5212193" cy="502773"/>
            <a:chOff x="1927104" y="2017999"/>
            <a:chExt cx="3893934" cy="50405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88493" y="4180051"/>
            <a:ext cx="5212193" cy="502773"/>
            <a:chOff x="1927104" y="2017999"/>
            <a:chExt cx="3893934" cy="50405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 </a:t>
            </a:r>
            <a:r>
              <a:rPr lang="es-MX" dirty="0" err="1"/>
              <a:t>programming</a:t>
            </a:r>
            <a:r>
              <a:rPr lang="es-MX" dirty="0"/>
              <a:t> </a:t>
            </a:r>
            <a:r>
              <a:rPr lang="es-MX" dirty="0" err="1"/>
              <a:t>language</a:t>
            </a:r>
            <a:endParaRPr lang="es-MX" dirty="0"/>
          </a:p>
        </p:txBody>
      </p:sp>
      <p:sp>
        <p:nvSpPr>
          <p:cNvPr id="14" name="Text Placeholder 27"/>
          <p:cNvSpPr txBox="1">
            <a:spLocks/>
          </p:cNvSpPr>
          <p:nvPr/>
        </p:nvSpPr>
        <p:spPr>
          <a:xfrm>
            <a:off x="6188492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An application </a:t>
            </a:r>
            <a:r>
              <a:rPr lang="fr-FR" dirty="0" err="1"/>
              <a:t>environment</a:t>
            </a:r>
            <a:endParaRPr lang="fr-FR" dirty="0"/>
          </a:p>
        </p:txBody>
      </p:sp>
      <p:sp>
        <p:nvSpPr>
          <p:cNvPr id="15" name="Text Placeholder 27"/>
          <p:cNvSpPr txBox="1">
            <a:spLocks/>
          </p:cNvSpPr>
          <p:nvPr/>
        </p:nvSpPr>
        <p:spPr>
          <a:xfrm>
            <a:off x="6188492" y="377939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</a:t>
            </a:r>
            <a:r>
              <a:rPr lang="fr-FR" dirty="0" err="1"/>
              <a:t>deployment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endParaRPr lang="fr-FR" dirty="0"/>
          </a:p>
        </p:txBody>
      </p:sp>
      <p:sp>
        <p:nvSpPr>
          <p:cNvPr id="16" name="Text Placeholder 32"/>
          <p:cNvSpPr txBox="1">
            <a:spLocks/>
          </p:cNvSpPr>
          <p:nvPr/>
        </p:nvSpPr>
        <p:spPr>
          <a:xfrm>
            <a:off x="6477649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Java technology applications are typically general-purpose programs that run on any machine where the Java runtime environment (JRE) is installed.</a:t>
            </a:r>
            <a:endParaRPr lang="fr-FR" sz="1600" dirty="0"/>
          </a:p>
        </p:txBody>
      </p:sp>
      <p:sp>
        <p:nvSpPr>
          <p:cNvPr id="17" name="Text Placeholder 32"/>
          <p:cNvSpPr txBox="1">
            <a:spLocks/>
          </p:cNvSpPr>
          <p:nvPr/>
        </p:nvSpPr>
        <p:spPr>
          <a:xfrm>
            <a:off x="6477649" y="4282170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There are two main deployment environments:</a:t>
            </a:r>
          </a:p>
          <a:p>
            <a:pPr marL="699750" lvl="1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The JRE </a:t>
            </a:r>
            <a:r>
              <a:rPr lang="en-US" sz="1600" dirty="0"/>
              <a:t>contains the complete set of class files for all the Java technology packages, which includes basic language classes, GUI component classes, and so on.</a:t>
            </a:r>
          </a:p>
          <a:p>
            <a:pPr marL="699750" lvl="1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Web browser</a:t>
            </a:r>
            <a:r>
              <a:rPr lang="en-US" sz="1600" dirty="0"/>
              <a:t>. Most commercial browsers supply a Java technology interpreter and runtime environment.</a:t>
            </a:r>
            <a:endParaRPr lang="es-MX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19" name="Straight Connector 18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As a programming language, Java can create all kinds of applications that you could create using any conventional programming language.</a:t>
            </a:r>
            <a:endParaRPr lang="es-MX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25828" y="4180051"/>
            <a:ext cx="5212193" cy="502773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3" name="Straight Connector 22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Text Placeholder 27"/>
          <p:cNvSpPr txBox="1">
            <a:spLocks/>
          </p:cNvSpPr>
          <p:nvPr/>
        </p:nvSpPr>
        <p:spPr>
          <a:xfrm>
            <a:off x="625827" y="3779395"/>
            <a:ext cx="5204828" cy="3578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eaLnBrk="0" hangingPunct="0">
              <a:spcBef>
                <a:spcPct val="20000"/>
              </a:spcBef>
              <a:buFont typeface="Arial Rounded MT Bold" pitchFamily="34" charset="0"/>
              <a:buNone/>
              <a:defRPr sz="1596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538696" indent="-179566" eaLnBrk="0" hangingPunct="0">
              <a:spcBef>
                <a:spcPct val="20000"/>
              </a:spcBef>
              <a:buFont typeface="Arial Rounded MT Bold" pitchFamily="34" charset="0"/>
              <a:buChar char="›"/>
              <a:defRPr sz="1596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714235" indent="-179566" eaLnBrk="0" hangingPunct="0">
              <a:spcBef>
                <a:spcPct val="20000"/>
              </a:spcBef>
              <a:buFont typeface="Arial Rounded MT Bold" pitchFamily="34" charset="0"/>
              <a:buChar char="›"/>
              <a:defRPr sz="139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 marL="921695" indent="-179566" eaLnBrk="0" hangingPunct="0">
              <a:spcBef>
                <a:spcPct val="20000"/>
              </a:spcBef>
              <a:buFont typeface="Arial Rounded MT Bold" pitchFamily="34" charset="0"/>
              <a:buChar char="›"/>
              <a:defRPr sz="119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 marL="1076895" indent="-77602" eaLnBrk="0" hangingPunct="0">
              <a:spcBef>
                <a:spcPct val="20000"/>
              </a:spcBef>
              <a:buFont typeface="Arial Rounded MT Bold" pitchFamily="34" charset="0"/>
              <a:buChar char="›"/>
              <a:defRPr sz="1097">
                <a:latin typeface="Arial" pitchFamily="34" charset="0"/>
                <a:cs typeface="Arial" pitchFamily="34" charset="0"/>
              </a:defRPr>
            </a:lvl5pPr>
            <a:lvl6pPr marL="2508532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6pPr>
            <a:lvl7pPr marL="2964628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7pPr>
            <a:lvl8pPr marL="3420725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8pPr>
            <a:lvl9pPr marL="3876822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9pPr>
          </a:lstStyle>
          <a:p>
            <a:r>
              <a:rPr lang="es-MX" dirty="0"/>
              <a:t>A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environment</a:t>
            </a:r>
            <a:endParaRPr lang="es-MX" dirty="0"/>
          </a:p>
        </p:txBody>
      </p:sp>
      <p:sp>
        <p:nvSpPr>
          <p:cNvPr id="26" name="Text Placeholder 32"/>
          <p:cNvSpPr txBox="1">
            <a:spLocks/>
          </p:cNvSpPr>
          <p:nvPr/>
        </p:nvSpPr>
        <p:spPr>
          <a:xfrm>
            <a:off x="914984" y="4282170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As a development environment, Java technology provides you with a large suite of tools:</a:t>
            </a:r>
          </a:p>
          <a:p>
            <a:pPr marL="699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compiler (</a:t>
            </a:r>
            <a:r>
              <a:rPr lang="en-US" sz="1600" dirty="0" err="1"/>
              <a:t>javac</a:t>
            </a:r>
            <a:r>
              <a:rPr lang="en-US" sz="1600" dirty="0"/>
              <a:t>)</a:t>
            </a:r>
          </a:p>
          <a:p>
            <a:pPr marL="699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 interpreter (java)</a:t>
            </a:r>
          </a:p>
          <a:p>
            <a:pPr marL="699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documentation generator (</a:t>
            </a:r>
            <a:r>
              <a:rPr lang="en-US" sz="1600" dirty="0" err="1"/>
              <a:t>javadoc</a:t>
            </a:r>
            <a:r>
              <a:rPr lang="en-US" sz="1600" dirty="0"/>
              <a:t>)</a:t>
            </a:r>
          </a:p>
          <a:p>
            <a:pPr marL="699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class file packaging tool</a:t>
            </a:r>
          </a:p>
          <a:p>
            <a:pPr marL="699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 so on...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02227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19" name="Straight Connector 18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Java is a versatile, secure, portable and efficient platform, meet dynamic business needs and gives power to develop new innovative solutions which are platform independent and provide flexibility to face market challenges.</a:t>
            </a:r>
          </a:p>
        </p:txBody>
      </p:sp>
      <p:pic>
        <p:nvPicPr>
          <p:cNvPr id="27" name="Picture 2" descr="http://www.saiinfocorpsolution.com/images/portfolios/java.png">
            <a:extLst>
              <a:ext uri="{FF2B5EF4-FFF2-40B4-BE49-F238E27FC236}">
                <a16:creationId xmlns:a16="http://schemas.microsoft.com/office/drawing/2014/main" id="{F023FE85-B02D-472A-A2C5-905D4992E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249" y="1286669"/>
            <a:ext cx="5266305" cy="503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00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Phases of a Java Program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08835" y="1515445"/>
            <a:ext cx="5212193" cy="502773"/>
            <a:chOff x="1927104" y="2017999"/>
            <a:chExt cx="3893934" cy="50405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Text Placeholder 32"/>
          <p:cNvSpPr txBox="1">
            <a:spLocks/>
          </p:cNvSpPr>
          <p:nvPr/>
        </p:nvSpPr>
        <p:spPr>
          <a:xfrm>
            <a:off x="6477649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.</a:t>
            </a:r>
            <a:r>
              <a:rPr lang="es-MX" dirty="0" err="1"/>
              <a:t>class</a:t>
            </a:r>
            <a:r>
              <a:rPr lang="es-MX" dirty="0"/>
              <a:t> files are Java </a:t>
            </a:r>
            <a:r>
              <a:rPr lang="es-MX" dirty="0" err="1"/>
              <a:t>bytecode</a:t>
            </a:r>
            <a:r>
              <a:rPr lang="es-MX" dirty="0"/>
              <a:t> files (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compiled</a:t>
            </a:r>
            <a:r>
              <a:rPr lang="es-MX" dirty="0"/>
              <a:t> as </a:t>
            </a:r>
            <a:r>
              <a:rPr lang="es-MX" dirty="0" err="1"/>
              <a:t>binary</a:t>
            </a:r>
            <a:r>
              <a:rPr lang="es-MX" dirty="0"/>
              <a:t> file)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19" name="Straight Connector 18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.java files are </a:t>
            </a:r>
            <a:r>
              <a:rPr lang="es-MX" dirty="0" err="1"/>
              <a:t>text</a:t>
            </a:r>
            <a:r>
              <a:rPr lang="es-MX" dirty="0"/>
              <a:t> files</a:t>
            </a: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DAFBB55B-9E52-4EC0-AC6B-974393094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48" y="2637463"/>
            <a:ext cx="723741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5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Platform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19" name="Straight Connector 18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Java is generally thought of in terms of four platforms.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Standard Edition (SE) or </a:t>
            </a:r>
            <a:r>
              <a:rPr lang="en-US" sz="1800" dirty="0" err="1"/>
              <a:t>JavaSE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Enterprise Edition (EE) or </a:t>
            </a:r>
            <a:r>
              <a:rPr lang="en-US" sz="1800" dirty="0" err="1"/>
              <a:t>JavaEE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Micro Edition (ME) or JavaME</a:t>
            </a:r>
          </a:p>
        </p:txBody>
      </p:sp>
      <p:pic>
        <p:nvPicPr>
          <p:cNvPr id="8" name="Picture 2" descr="http://www.javaskool.com/codeResources/CoreJavaChapters/IntroTo_JavaTechnologyPic/j2seJ2meJ2ee.jpg">
            <a:extLst>
              <a:ext uri="{FF2B5EF4-FFF2-40B4-BE49-F238E27FC236}">
                <a16:creationId xmlns:a16="http://schemas.microsoft.com/office/drawing/2014/main" id="{7991F652-5496-450F-9E38-7F622E050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55" y="2630152"/>
            <a:ext cx="5457056" cy="321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29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OpenSource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/Commercial products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19" name="Straight Connector 18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C068200F-C121-4E9F-9563-D147267909E5}"/>
              </a:ext>
            </a:extLst>
          </p:cNvPr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eaLnBrk="0" hangingPunct="0">
              <a:spcBef>
                <a:spcPct val="20000"/>
              </a:spcBef>
              <a:buFont typeface="Arial Rounded MT Bold" pitchFamily="34" charset="0"/>
              <a:buNone/>
              <a:defRPr sz="1596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538696" indent="-179566" eaLnBrk="0" hangingPunct="0">
              <a:spcBef>
                <a:spcPct val="20000"/>
              </a:spcBef>
              <a:buFont typeface="Arial Rounded MT Bold" pitchFamily="34" charset="0"/>
              <a:buChar char="›"/>
              <a:defRPr sz="1596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714235" indent="-179566" eaLnBrk="0" hangingPunct="0">
              <a:spcBef>
                <a:spcPct val="20000"/>
              </a:spcBef>
              <a:buFont typeface="Arial Rounded MT Bold" pitchFamily="34" charset="0"/>
              <a:buChar char="›"/>
              <a:defRPr sz="139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 marL="921695" indent="-179566" eaLnBrk="0" hangingPunct="0">
              <a:spcBef>
                <a:spcPct val="20000"/>
              </a:spcBef>
              <a:buFont typeface="Arial Rounded MT Bold" pitchFamily="34" charset="0"/>
              <a:buChar char="›"/>
              <a:defRPr sz="119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 marL="1076895" indent="-77602" eaLnBrk="0" hangingPunct="0">
              <a:spcBef>
                <a:spcPct val="20000"/>
              </a:spcBef>
              <a:buFont typeface="Arial Rounded MT Bold" pitchFamily="34" charset="0"/>
              <a:buChar char="›"/>
              <a:defRPr sz="1097">
                <a:latin typeface="Arial" pitchFamily="34" charset="0"/>
                <a:cs typeface="Arial" pitchFamily="34" charset="0"/>
              </a:defRPr>
            </a:lvl5pPr>
            <a:lvl6pPr marL="2508532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6pPr>
            <a:lvl7pPr marL="2964628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7pPr>
            <a:lvl8pPr marL="3420725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8pPr>
            <a:lvl9pPr marL="3876822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9pPr>
          </a:lstStyle>
          <a:p>
            <a:r>
              <a:rPr lang="en-US" dirty="0"/>
              <a:t>Some products based on Java</a:t>
            </a:r>
          </a:p>
        </p:txBody>
      </p:sp>
      <p:pic>
        <p:nvPicPr>
          <p:cNvPr id="11" name="Picture 8" descr="http://cftic.centrosdeformacion.empleo.madrid.org/documents/1891372/5489464/ibm-websphere.jpeg/84696f9d-be02-43de-87d7-907a9d0f18dc?t=1423154399638">
            <a:extLst>
              <a:ext uri="{FF2B5EF4-FFF2-40B4-BE49-F238E27FC236}">
                <a16:creationId xmlns:a16="http://schemas.microsoft.com/office/drawing/2014/main" id="{5BA6B2B5-AE02-4184-8BA7-04CEB153F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63" y="159623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sysads.co.uk/wp-content/uploads/2014/06/apache-tomcat-logo.png">
            <a:extLst>
              <a:ext uri="{FF2B5EF4-FFF2-40B4-BE49-F238E27FC236}">
                <a16:creationId xmlns:a16="http://schemas.microsoft.com/office/drawing/2014/main" id="{80381B52-894D-404E-8CE8-7D0E79CD2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1834358"/>
            <a:ext cx="1809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access.redhat.com/documentation/en-US/Fuse_ESB_Enterprise/7.1/html/Getting_Started/files/imagesdb/logo.gif">
            <a:extLst>
              <a:ext uri="{FF2B5EF4-FFF2-40B4-BE49-F238E27FC236}">
                <a16:creationId xmlns:a16="http://schemas.microsoft.com/office/drawing/2014/main" id="{6C4085CA-7469-41D4-8581-FE8999721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31"/>
          <a:stretch/>
        </p:blipFill>
        <p:spPr bwMode="auto">
          <a:xfrm>
            <a:off x="6045100" y="2003238"/>
            <a:ext cx="2959653" cy="4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://blog.softwareinsider.org/wp-content/uploads/2010/05/IBM-Stercomm.png">
            <a:extLst>
              <a:ext uri="{FF2B5EF4-FFF2-40B4-BE49-F238E27FC236}">
                <a16:creationId xmlns:a16="http://schemas.microsoft.com/office/drawing/2014/main" id="{1CE9432D-1CAB-4AE7-B62D-D01674E9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13" y="3150432"/>
            <a:ext cx="2415640" cy="46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http://zdnet1.cbsistatic.com/hub/i/r/2014/09/18/ad8c75cc-3eff-11e4-b6a0-d4ae52e95e57/thumbnail/770x578/022520b6c7e728c8842e599751a8055e/oracle-abandons-commercial-support-for-glassfish-jee-server.jpg">
            <a:extLst>
              <a:ext uri="{FF2B5EF4-FFF2-40B4-BE49-F238E27FC236}">
                <a16:creationId xmlns:a16="http://schemas.microsoft.com/office/drawing/2014/main" id="{775A8C48-A307-46B7-A593-8BB0343F4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62" y="3295927"/>
            <a:ext cx="1663353" cy="124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http://adaderana.lk/news_images/145993331wso2_logoJPG.jpg">
            <a:extLst>
              <a:ext uri="{FF2B5EF4-FFF2-40B4-BE49-F238E27FC236}">
                <a16:creationId xmlns:a16="http://schemas.microsoft.com/office/drawing/2014/main" id="{8D80A65F-9A27-4749-9CE8-0A9143358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3178582"/>
            <a:ext cx="201622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2" descr="http://www.infomaninc.com/images/sonic_t5.gif">
            <a:extLst>
              <a:ext uri="{FF2B5EF4-FFF2-40B4-BE49-F238E27FC236}">
                <a16:creationId xmlns:a16="http://schemas.microsoft.com/office/drawing/2014/main" id="{31F59F0E-40C2-4F5A-876E-7A826E1A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59" y="3920224"/>
            <a:ext cx="14573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4" descr="http://ikampret.com/wp-content/uploads/2015/03/Daftar-Platform-Tempat-Bikin-Blog-Gratis-joomla.jpg">
            <a:extLst>
              <a:ext uri="{FF2B5EF4-FFF2-40B4-BE49-F238E27FC236}">
                <a16:creationId xmlns:a16="http://schemas.microsoft.com/office/drawing/2014/main" id="{93356655-1E82-4302-99A1-5BA6AC4B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69" y="4639801"/>
            <a:ext cx="1957090" cy="131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6" descr="hsqldb.org Home Page">
            <a:extLst>
              <a:ext uri="{FF2B5EF4-FFF2-40B4-BE49-F238E27FC236}">
                <a16:creationId xmlns:a16="http://schemas.microsoft.com/office/drawing/2014/main" id="{8C8A23BB-4D7F-428F-9727-BEAA7CEE6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78" y="5272674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8" descr="http://ignaciobustillo.focalrock.com/blog/images/stories/pentaho.jpg">
            <a:extLst>
              <a:ext uri="{FF2B5EF4-FFF2-40B4-BE49-F238E27FC236}">
                <a16:creationId xmlns:a16="http://schemas.microsoft.com/office/drawing/2014/main" id="{37EDE124-D9B5-457D-8184-9660101E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6" y="5050565"/>
            <a:ext cx="2444193" cy="7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0" descr="https://springla.io/wp-content/uploads/2014/09/logo-spring-io.png">
            <a:extLst>
              <a:ext uri="{FF2B5EF4-FFF2-40B4-BE49-F238E27FC236}">
                <a16:creationId xmlns:a16="http://schemas.microsoft.com/office/drawing/2014/main" id="{144AA5A9-E849-4717-BD05-F516CB71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236" y="4377424"/>
            <a:ext cx="1880404" cy="5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555804"/>
      </p:ext>
    </p:extLst>
  </p:cSld>
  <p:clrMapOvr>
    <a:masterClrMapping/>
  </p:clrMapOvr>
</p:sld>
</file>

<file path=ppt/theme/theme1.xml><?xml version="1.0" encoding="utf-8"?>
<a:theme xmlns:a="http://schemas.openxmlformats.org/drawingml/2006/main" name="PPT_ConfidentialTemplate_EN_2015">
  <a:themeElements>
    <a:clrScheme name="Softtek">
      <a:dk1>
        <a:srgbClr val="2B2D2E"/>
      </a:dk1>
      <a:lt1>
        <a:srgbClr val="FFFFFF"/>
      </a:lt1>
      <a:dk2>
        <a:srgbClr val="919191"/>
      </a:dk2>
      <a:lt2>
        <a:srgbClr val="FFFFFF"/>
      </a:lt2>
      <a:accent1>
        <a:srgbClr val="23BBD3"/>
      </a:accent1>
      <a:accent2>
        <a:srgbClr val="5116AC"/>
      </a:accent2>
      <a:accent3>
        <a:srgbClr val="3AC790"/>
      </a:accent3>
      <a:accent4>
        <a:srgbClr val="FE660F"/>
      </a:accent4>
      <a:accent5>
        <a:srgbClr val="797979"/>
      </a:accent5>
      <a:accent6>
        <a:srgbClr val="011892"/>
      </a:accent6>
      <a:hlink>
        <a:srgbClr val="5116AC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ublic_2018" id="{E7B5799E-69F3-964F-B784-46E7B4541448}" vid="{EDEA094E-5E94-6E4E-B649-628565991DC3}"/>
    </a:ext>
  </a:extLst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ublic_2018" id="{E7B5799E-69F3-964F-B784-46E7B4541448}" vid="{4D8E78F1-3DAD-2A4C-9503-2405F0303D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182cbc78-3056-4f11-8c20-76dfd16de8f6">Public</Data_x0020_Classification1>
    <SharedWithUsers xmlns="182cbc78-3056-4f11-8c20-76dfd16de8f6">
      <UserInfo>
        <DisplayName>Verónica Esmeralda Martinez Espinosa</DisplayName>
        <AccountId>1883</AccountId>
        <AccountType/>
      </UserInfo>
      <UserInfo>
        <DisplayName>Victor Gutierrez Alarcon</DisplayName>
        <AccountId>1986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0E49B515CF6449C8B1261D66F2AF3" ma:contentTypeVersion="8" ma:contentTypeDescription="Create a new document." ma:contentTypeScope="" ma:versionID="4837c0aafc43e680e0eeb24c8df55fcb">
  <xsd:schema xmlns:xsd="http://www.w3.org/2001/XMLSchema" xmlns:xs="http://www.w3.org/2001/XMLSchema" xmlns:p="http://schemas.microsoft.com/office/2006/metadata/properties" xmlns:ns2="182cbc78-3056-4f11-8c20-76dfd16de8f6" xmlns:ns3="987552fb-e0dd-45a2-9216-9057aa865025" targetNamespace="http://schemas.microsoft.com/office/2006/metadata/properties" ma:root="true" ma:fieldsID="c7e1deaefc74ae04724fd76fa5605d30" ns2:_="" ns3:_="">
    <xsd:import namespace="182cbc78-3056-4f11-8c20-76dfd16de8f6"/>
    <xsd:import namespace="987552fb-e0dd-45a2-9216-9057aa865025"/>
    <xsd:element name="properties">
      <xsd:complexType>
        <xsd:sequence>
          <xsd:element name="documentManagement">
            <xsd:complexType>
              <xsd:all>
                <xsd:element ref="ns2:Data_x0020_Classification1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2cbc78-3056-4f11-8c20-76dfd16de8f6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4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52fb-e0dd-45a2-9216-9057aa865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987552fb-e0dd-45a2-9216-9057aa865025"/>
    <ds:schemaRef ds:uri="182cbc78-3056-4f11-8c20-76dfd16de8f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9F64BE-9C62-4899-89B5-6A44FA95E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2cbc78-3056-4f11-8c20-76dfd16de8f6"/>
    <ds:schemaRef ds:uri="987552fb-e0dd-45a2-9216-9057aa865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PPT_Confidential_2018_Template</Template>
  <TotalTime>179</TotalTime>
  <Words>612</Words>
  <Application>Microsoft Office PowerPoint</Application>
  <PresentationFormat>Personalizado</PresentationFormat>
  <Paragraphs>79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Lucida Grande</vt:lpstr>
      <vt:lpstr>Rockwell</vt:lpstr>
      <vt:lpstr>PPT_ConfidentialTemplate_EN_2015</vt:lpstr>
      <vt:lpstr>Original_Logo/ Upper layout</vt:lpstr>
      <vt:lpstr>Java Basics</vt:lpstr>
      <vt:lpstr>Disclaimer</vt:lpstr>
      <vt:lpstr>Presentación de PowerPoint</vt:lpstr>
      <vt:lpstr>What is Java?</vt:lpstr>
      <vt:lpstr>What is Java?</vt:lpstr>
      <vt:lpstr>Characteristics</vt:lpstr>
      <vt:lpstr>Phases of a Java Program</vt:lpstr>
      <vt:lpstr>Java Platform</vt:lpstr>
      <vt:lpstr>OpenSource/Commercial products</vt:lpstr>
      <vt:lpstr>Virtual Machine and JDK</vt:lpstr>
      <vt:lpstr>Java Platform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Sarahi Flores Carreon</dc:creator>
  <cp:lastModifiedBy>José Luis Amatitla Díaz</cp:lastModifiedBy>
  <cp:revision>17</cp:revision>
  <dcterms:created xsi:type="dcterms:W3CDTF">2019-01-24T06:46:47Z</dcterms:created>
  <dcterms:modified xsi:type="dcterms:W3CDTF">2019-11-28T16:24:10Z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0x0101006D00E49B515CF6449C8B1261D66F2AF3</vt:lpwstr>
  </property>
  <property fmtid="{D5CDD505-2E9C-101B-9397-08002B2CF9AE}" pid="3" name="Order">
    <vt:r8>99400</vt:r8>
  </property>
</Properties>
</file>