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6" r:id="rId9"/>
    <p:sldId id="262" r:id="rId10"/>
    <p:sldId id="268" r:id="rId11"/>
    <p:sldId id="269" r:id="rId12"/>
    <p:sldId id="270" r:id="rId13"/>
    <p:sldId id="271" r:id="rId14"/>
    <p:sldId id="272" r:id="rId15"/>
    <p:sldId id="263" r:id="rId16"/>
    <p:sldId id="274" r:id="rId17"/>
    <p:sldId id="275" r:id="rId18"/>
    <p:sldId id="264" r:id="rId19"/>
    <p:sldId id="276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1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1522E-954C-4528-8922-A58A331C2B62}" type="datetimeFigureOut">
              <a:rPr lang="de-DE" smtClean="0"/>
              <a:pPr/>
              <a:t>14.05.2014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57B8-68A8-491C-A1EF-5AB62F7103D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1522E-954C-4528-8922-A58A331C2B62}" type="datetimeFigureOut">
              <a:rPr lang="de-DE" smtClean="0"/>
              <a:pPr/>
              <a:t>14.05.2014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57B8-68A8-491C-A1EF-5AB62F7103D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1522E-954C-4528-8922-A58A331C2B62}" type="datetimeFigureOut">
              <a:rPr lang="de-DE" smtClean="0"/>
              <a:pPr/>
              <a:t>14.05.2014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57B8-68A8-491C-A1EF-5AB62F7103D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1522E-954C-4528-8922-A58A331C2B62}" type="datetimeFigureOut">
              <a:rPr lang="de-DE" smtClean="0"/>
              <a:pPr/>
              <a:t>14.05.2014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57B8-68A8-491C-A1EF-5AB62F7103D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1522E-954C-4528-8922-A58A331C2B62}" type="datetimeFigureOut">
              <a:rPr lang="de-DE" smtClean="0"/>
              <a:pPr/>
              <a:t>14.05.2014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57B8-68A8-491C-A1EF-5AB62F7103D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1522E-954C-4528-8922-A58A331C2B62}" type="datetimeFigureOut">
              <a:rPr lang="de-DE" smtClean="0"/>
              <a:pPr/>
              <a:t>14.05.2014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57B8-68A8-491C-A1EF-5AB62F7103D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1522E-954C-4528-8922-A58A331C2B62}" type="datetimeFigureOut">
              <a:rPr lang="de-DE" smtClean="0"/>
              <a:pPr/>
              <a:t>14.05.2014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57B8-68A8-491C-A1EF-5AB62F7103D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1522E-954C-4528-8922-A58A331C2B62}" type="datetimeFigureOut">
              <a:rPr lang="de-DE" smtClean="0"/>
              <a:pPr/>
              <a:t>14.05.2014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57B8-68A8-491C-A1EF-5AB62F7103D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1522E-954C-4528-8922-A58A331C2B62}" type="datetimeFigureOut">
              <a:rPr lang="de-DE" smtClean="0"/>
              <a:pPr/>
              <a:t>14.05.2014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57B8-68A8-491C-A1EF-5AB62F7103D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1522E-954C-4528-8922-A58A331C2B62}" type="datetimeFigureOut">
              <a:rPr lang="de-DE" smtClean="0"/>
              <a:pPr/>
              <a:t>14.05.2014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57B8-68A8-491C-A1EF-5AB62F7103D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1522E-954C-4528-8922-A58A331C2B62}" type="datetimeFigureOut">
              <a:rPr lang="de-DE" smtClean="0"/>
              <a:pPr/>
              <a:t>14.05.2014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57B8-68A8-491C-A1EF-5AB62F7103D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1522E-954C-4528-8922-A58A331C2B62}" type="datetimeFigureOut">
              <a:rPr lang="de-DE" smtClean="0"/>
              <a:pPr/>
              <a:t>14.05.2014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757B8-68A8-491C-A1EF-5AB62F7103D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_PaSTBkUwk4PXlhZIe4COpwnWeCRnw2F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://developer.android.com/sdk/index.html?hl=s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tzepredator/AndroidPraesentation.git" TargetMode="External"/><Relationship Id="rId5" Type="http://schemas.openxmlformats.org/officeDocument/2006/relationships/hyperlink" Target="http://www.chip.de/downloads/Gratis-E-Book-Android_41911525.html" TargetMode="External"/><Relationship Id="rId4" Type="http://schemas.openxmlformats.org/officeDocument/2006/relationships/hyperlink" Target="https://de.coursesites.com/webapps/portal/frameset.jsp?url=/webapps/blackboard/execute/launcher?type=Course&amp;id=_261651_1&amp;url=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6000" dirty="0" smtClean="0"/>
              <a:t>Android</a:t>
            </a:r>
            <a:br>
              <a:rPr lang="de-DE" sz="6000" dirty="0" smtClean="0"/>
            </a:br>
            <a:r>
              <a:rPr lang="de-DE" sz="6000" dirty="0" err="1" smtClean="0"/>
              <a:t>How</a:t>
            </a:r>
            <a:r>
              <a:rPr lang="de-DE" sz="6000" dirty="0" smtClean="0"/>
              <a:t> </a:t>
            </a:r>
            <a:r>
              <a:rPr lang="de-DE" sz="6000" dirty="0" err="1" smtClean="0"/>
              <a:t>to</a:t>
            </a:r>
            <a:r>
              <a:rPr lang="de-DE" sz="6000" dirty="0" smtClean="0"/>
              <a:t> </a:t>
            </a:r>
            <a:r>
              <a:rPr lang="de-DE" sz="6000" dirty="0" err="1" smtClean="0"/>
              <a:t>get</a:t>
            </a:r>
            <a:r>
              <a:rPr lang="de-DE" sz="6000" dirty="0" smtClean="0"/>
              <a:t> </a:t>
            </a:r>
            <a:r>
              <a:rPr lang="de-DE" sz="6000" dirty="0" err="1" smtClean="0"/>
              <a:t>started</a:t>
            </a:r>
            <a:r>
              <a:rPr lang="de-DE" sz="6000" dirty="0" smtClean="0"/>
              <a:t>?</a:t>
            </a:r>
            <a:endParaRPr lang="de-DE" sz="6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</a:t>
            </a:r>
          </a:p>
          <a:p>
            <a:r>
              <a:rPr lang="de-DE" dirty="0" smtClean="0"/>
              <a:t>Andreas Heinen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260648"/>
            <a:ext cx="2485797" cy="170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http://www.basicthinking.de/blog/wp-content/uploads/2013/06/see-how-your-google-results-measure-up-with-google-grader-video-6b8bbb4b4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32031"/>
            <a:ext cx="2771800" cy="15580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Linux-</a:t>
            </a:r>
            <a:r>
              <a:rPr lang="de-DE" dirty="0" err="1" smtClean="0"/>
              <a:t>Kernel</a:t>
            </a:r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260648"/>
            <a:ext cx="2485797" cy="170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Alte Android Architektur verwendet Linux-</a:t>
            </a:r>
            <a:r>
              <a:rPr lang="de-DE" dirty="0" err="1" smtClean="0"/>
              <a:t>Kernel</a:t>
            </a:r>
            <a:r>
              <a:rPr lang="de-DE" dirty="0" smtClean="0"/>
              <a:t> Version 2.6 ab Android Version 4.x Linux-</a:t>
            </a:r>
            <a:r>
              <a:rPr lang="de-DE" dirty="0" err="1" smtClean="0"/>
              <a:t>Kernel</a:t>
            </a:r>
            <a:r>
              <a:rPr lang="de-DE" dirty="0" smtClean="0"/>
              <a:t> 3.x</a:t>
            </a:r>
          </a:p>
          <a:p>
            <a:r>
              <a:rPr lang="de-DE" dirty="0" smtClean="0"/>
              <a:t>Wichtige Rolle als abstrakte Schicht zw. Hardware-Layer und Programm-</a:t>
            </a:r>
            <a:r>
              <a:rPr lang="de-DE" dirty="0" err="1" smtClean="0"/>
              <a:t>Stack</a:t>
            </a: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Bibliotheken</a:t>
            </a:r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260648"/>
            <a:ext cx="2485797" cy="170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de-DE" dirty="0" smtClean="0"/>
              <a:t>In C/C++ geschrieben</a:t>
            </a:r>
          </a:p>
          <a:p>
            <a:r>
              <a:rPr lang="de-DE" dirty="0" smtClean="0"/>
              <a:t>Unterstützung für div. Formate, Codecs, </a:t>
            </a:r>
            <a:r>
              <a:rPr lang="de-DE" dirty="0" err="1" smtClean="0"/>
              <a:t>OpenGL</a:t>
            </a:r>
            <a:r>
              <a:rPr lang="de-DE" dirty="0" smtClean="0"/>
              <a:t>, </a:t>
            </a:r>
            <a:r>
              <a:rPr lang="de-DE" dirty="0" err="1" smtClean="0"/>
              <a:t>WebKit</a:t>
            </a:r>
            <a:r>
              <a:rPr lang="de-DE" dirty="0" smtClean="0"/>
              <a:t> etc.</a:t>
            </a:r>
          </a:p>
          <a:p>
            <a:r>
              <a:rPr lang="de-DE" dirty="0" smtClean="0"/>
              <a:t>Bsp.: Hardware 3D-Beschleuniger wodurch zwei und dreidimensionale Grafik verwendet werden kann</a:t>
            </a:r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Android </a:t>
            </a:r>
            <a:r>
              <a:rPr lang="de-DE" dirty="0" err="1" smtClean="0"/>
              <a:t>Runtime</a:t>
            </a:r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260648"/>
            <a:ext cx="2485797" cy="170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de-DE" dirty="0" smtClean="0"/>
              <a:t>Bestehend aus </a:t>
            </a:r>
            <a:r>
              <a:rPr lang="de-DE" dirty="0" err="1" smtClean="0"/>
              <a:t>Dalvik</a:t>
            </a:r>
            <a:r>
              <a:rPr lang="de-DE" dirty="0" smtClean="0"/>
              <a:t> VM</a:t>
            </a:r>
          </a:p>
          <a:p>
            <a:r>
              <a:rPr lang="de-DE" dirty="0" smtClean="0"/>
              <a:t>Ermöglicht Parallele Abarbeitung mehrerer Anwendungen</a:t>
            </a:r>
          </a:p>
          <a:p>
            <a:r>
              <a:rPr lang="de-DE" dirty="0" smtClean="0"/>
              <a:t>Arbeitet mit Dateien im .</a:t>
            </a:r>
            <a:r>
              <a:rPr lang="de-DE" dirty="0" err="1" smtClean="0"/>
              <a:t>dex</a:t>
            </a:r>
            <a:r>
              <a:rPr lang="de-DE" dirty="0" smtClean="0"/>
              <a:t> Format -&gt; optimiert für </a:t>
            </a:r>
            <a:r>
              <a:rPr lang="de-DE" dirty="0" err="1" smtClean="0"/>
              <a:t>mob</a:t>
            </a:r>
            <a:r>
              <a:rPr lang="de-DE" dirty="0" smtClean="0"/>
              <a:t>. Geräte mit wenig Speicher</a:t>
            </a:r>
          </a:p>
          <a:p>
            <a:r>
              <a:rPr lang="de-DE" dirty="0" smtClean="0"/>
              <a:t>Core Libraries (in Java geschrieben) bietet breite Palette von Funktionen</a:t>
            </a:r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err="1" smtClean="0"/>
              <a:t>Application</a:t>
            </a:r>
            <a:r>
              <a:rPr lang="de-DE" dirty="0" smtClean="0"/>
              <a:t> Framework</a:t>
            </a:r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260648"/>
            <a:ext cx="2485797" cy="170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de-DE" dirty="0" smtClean="0"/>
              <a:t>Android </a:t>
            </a:r>
            <a:r>
              <a:rPr lang="de-DE" dirty="0"/>
              <a:t>macht keinen Unterschied zwischen </a:t>
            </a:r>
            <a:r>
              <a:rPr lang="de-DE" dirty="0" smtClean="0"/>
              <a:t>Basis-Anwendungen </a:t>
            </a:r>
            <a:r>
              <a:rPr lang="de-DE" dirty="0"/>
              <a:t>und </a:t>
            </a:r>
            <a:r>
              <a:rPr lang="de-DE" dirty="0" smtClean="0"/>
              <a:t>dritt Anwendungen</a:t>
            </a:r>
          </a:p>
          <a:p>
            <a:r>
              <a:rPr lang="de-DE" dirty="0" smtClean="0"/>
              <a:t>Ermöglicht Basis-Anwendung </a:t>
            </a:r>
            <a:r>
              <a:rPr lang="de-DE" dirty="0"/>
              <a:t>wie: </a:t>
            </a:r>
            <a:r>
              <a:rPr lang="de-DE" dirty="0" err="1"/>
              <a:t>Nummerwahl</a:t>
            </a:r>
            <a:r>
              <a:rPr lang="de-DE" dirty="0"/>
              <a:t>, Desktop, </a:t>
            </a:r>
            <a:r>
              <a:rPr lang="de-DE" dirty="0" smtClean="0"/>
              <a:t> oder </a:t>
            </a:r>
            <a:r>
              <a:rPr lang="de-DE" dirty="0" err="1"/>
              <a:t>GMail</a:t>
            </a:r>
            <a:r>
              <a:rPr lang="de-DE" dirty="0"/>
              <a:t> gegen Alternativen </a:t>
            </a:r>
            <a:r>
              <a:rPr lang="de-DE" dirty="0" smtClean="0"/>
              <a:t>zu ersetzen</a:t>
            </a:r>
          </a:p>
          <a:p>
            <a:r>
              <a:rPr lang="de-DE" dirty="0" smtClean="0"/>
              <a:t>Anwendungen werden </a:t>
            </a:r>
            <a:r>
              <a:rPr lang="de-DE" dirty="0"/>
              <a:t>in Java </a:t>
            </a:r>
            <a:r>
              <a:rPr lang="de-DE" dirty="0" smtClean="0"/>
              <a:t>geschrieben</a:t>
            </a:r>
            <a:endParaRPr lang="de-DE" dirty="0"/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err="1" smtClean="0"/>
              <a:t>Application</a:t>
            </a:r>
            <a:r>
              <a:rPr lang="de-DE" dirty="0" err="1"/>
              <a:t>s</a:t>
            </a:r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260648"/>
            <a:ext cx="2485797" cy="170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de-DE" dirty="0" smtClean="0"/>
              <a:t>Layer in der die in Java geschrieben Software ausgeführt wird</a:t>
            </a:r>
          </a:p>
          <a:p>
            <a:r>
              <a:rPr lang="de-DE" dirty="0" smtClean="0"/>
              <a:t>Bsp.:</a:t>
            </a:r>
          </a:p>
          <a:p>
            <a:pPr lvl="1"/>
            <a:r>
              <a:rPr lang="de-DE" dirty="0" err="1" smtClean="0"/>
              <a:t>Facebook</a:t>
            </a:r>
            <a:endParaRPr lang="de-DE" dirty="0" smtClean="0"/>
          </a:p>
          <a:p>
            <a:pPr lvl="1"/>
            <a:r>
              <a:rPr lang="de-DE" dirty="0" err="1" smtClean="0"/>
              <a:t>Whatsapp</a:t>
            </a:r>
            <a:endParaRPr lang="de-DE" dirty="0" smtClean="0"/>
          </a:p>
          <a:p>
            <a:pPr lvl="1"/>
            <a:r>
              <a:rPr lang="de-DE" dirty="0" err="1" smtClean="0"/>
              <a:t>Youtube</a:t>
            </a:r>
            <a:endParaRPr lang="de-DE" dirty="0" smtClean="0"/>
          </a:p>
          <a:p>
            <a:pPr lvl="1"/>
            <a:r>
              <a:rPr lang="de-DE" dirty="0" err="1" smtClean="0"/>
              <a:t>AngryBirds</a:t>
            </a:r>
            <a:endParaRPr lang="de-DE" dirty="0" smtClean="0"/>
          </a:p>
          <a:p>
            <a:pPr lvl="1"/>
            <a:r>
              <a:rPr lang="de-DE" dirty="0"/>
              <a:t>e</a:t>
            </a:r>
            <a:r>
              <a:rPr lang="de-DE" dirty="0" smtClean="0"/>
              <a:t>tc. …</a:t>
            </a:r>
          </a:p>
          <a:p>
            <a:pPr>
              <a:buNone/>
            </a:pPr>
            <a:endParaRPr lang="de-DE" dirty="0"/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260648"/>
            <a:ext cx="2485797" cy="170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Android SDK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Bietet Bibliotheken und Entwicklungstools zum bauen, testen und debuggen</a:t>
            </a:r>
          </a:p>
          <a:p>
            <a:r>
              <a:rPr lang="de-DE" dirty="0" smtClean="0"/>
              <a:t>Inhalt:</a:t>
            </a:r>
          </a:p>
          <a:p>
            <a:pPr lvl="1"/>
            <a:r>
              <a:rPr lang="de-DE" dirty="0" smtClean="0"/>
              <a:t>Eclipse + ADT </a:t>
            </a:r>
            <a:r>
              <a:rPr lang="de-DE" dirty="0" err="1" smtClean="0"/>
              <a:t>Plugin</a:t>
            </a:r>
            <a:endParaRPr lang="de-DE" dirty="0" smtClean="0"/>
          </a:p>
          <a:p>
            <a:pPr lvl="1"/>
            <a:r>
              <a:rPr lang="de-DE" dirty="0" smtClean="0"/>
              <a:t>Android SDK Tools</a:t>
            </a:r>
          </a:p>
          <a:p>
            <a:pPr lvl="1"/>
            <a:r>
              <a:rPr lang="de-DE" dirty="0" smtClean="0"/>
              <a:t>Android Plattform - Tools</a:t>
            </a:r>
          </a:p>
          <a:p>
            <a:pPr lvl="1"/>
            <a:r>
              <a:rPr lang="de-DE" dirty="0" smtClean="0"/>
              <a:t>Aktuellste Android Plattform</a:t>
            </a:r>
          </a:p>
          <a:p>
            <a:pPr lvl="1"/>
            <a:r>
              <a:rPr lang="de-DE" dirty="0" smtClean="0"/>
              <a:t>Aktuellstes Android Systemimage für den Emulator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260648"/>
            <a:ext cx="2485797" cy="170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Android SDK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de-DE" dirty="0" smtClean="0"/>
              <a:t>Vorteile: </a:t>
            </a:r>
          </a:p>
          <a:p>
            <a:pPr lvl="1"/>
            <a:r>
              <a:rPr lang="de-DE" dirty="0" smtClean="0"/>
              <a:t>sofort einsetzbar</a:t>
            </a:r>
          </a:p>
          <a:p>
            <a:pPr lvl="1"/>
            <a:r>
              <a:rPr lang="de-DE" dirty="0" smtClean="0"/>
              <a:t>kein Konfigurationsaufwand</a:t>
            </a:r>
          </a:p>
          <a:p>
            <a:pPr lvl="1"/>
            <a:r>
              <a:rPr lang="de-DE" dirty="0" smtClean="0"/>
              <a:t>Kein Bedarf entsprechende Softwarequellen zu suchen</a:t>
            </a:r>
          </a:p>
          <a:p>
            <a:r>
              <a:rPr lang="de-DE" dirty="0" smtClean="0"/>
              <a:t>Nachteil:</a:t>
            </a:r>
          </a:p>
          <a:p>
            <a:pPr lvl="1"/>
            <a:r>
              <a:rPr lang="de-DE" dirty="0" smtClean="0"/>
              <a:t>Manche Java </a:t>
            </a:r>
            <a:r>
              <a:rPr lang="de-DE" dirty="0" err="1" smtClean="0"/>
              <a:t>Plugins</a:t>
            </a:r>
            <a:r>
              <a:rPr lang="de-DE" dirty="0" smtClean="0"/>
              <a:t> kommen mit dem  vorkonfigurierte Eclipse nicht zurecht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pic>
        <p:nvPicPr>
          <p:cNvPr id="4100" name="Picture 4" descr="http://www.chip.de/ii/8/1/3/2/7/3/5/4db80017d67342c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2767" y="4077072"/>
            <a:ext cx="1824322" cy="25694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260648"/>
            <a:ext cx="2485797" cy="170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Virtuelle Maschine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endParaRPr lang="de-DE" dirty="0"/>
          </a:p>
          <a:p>
            <a:pPr>
              <a:buNone/>
            </a:pPr>
            <a:endParaRPr lang="de-DE" dirty="0"/>
          </a:p>
          <a:p>
            <a:pPr algn="ctr">
              <a:buNone/>
            </a:pPr>
            <a:r>
              <a:rPr lang="de-DE" sz="7000" dirty="0" smtClean="0"/>
              <a:t>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328592"/>
          </a:xfrm>
        </p:spPr>
        <p:txBody>
          <a:bodyPr>
            <a:normAutofit lnSpcReduction="10000"/>
          </a:bodyPr>
          <a:lstStyle/>
          <a:p>
            <a:r>
              <a:rPr lang="de-DE" sz="2600" dirty="0" smtClean="0"/>
              <a:t>Downloadsite: Android SDK</a:t>
            </a:r>
          </a:p>
          <a:p>
            <a:pPr lvl="1"/>
            <a:r>
              <a:rPr lang="de-DE" sz="2200" dirty="0" smtClean="0">
                <a:hlinkClick r:id="rId2"/>
              </a:rPr>
              <a:t>http://developer.android.com/sdk/index.html?hl=sk</a:t>
            </a:r>
            <a:endParaRPr lang="de-DE" sz="2200" dirty="0" smtClean="0"/>
          </a:p>
          <a:p>
            <a:r>
              <a:rPr lang="de-DE" sz="2600" dirty="0" smtClean="0"/>
              <a:t>Video </a:t>
            </a:r>
            <a:r>
              <a:rPr lang="de-DE" sz="2600" dirty="0" err="1" smtClean="0"/>
              <a:t>Tutorials</a:t>
            </a:r>
            <a:r>
              <a:rPr lang="de-DE" sz="2600" dirty="0" smtClean="0"/>
              <a:t> (gefunden von Fr. Berkling)</a:t>
            </a:r>
          </a:p>
          <a:p>
            <a:pPr lvl="1"/>
            <a:r>
              <a:rPr lang="de-DE" sz="2200" dirty="0" smtClean="0">
                <a:hlinkClick r:id="rId3"/>
              </a:rPr>
              <a:t>https://www.youtube.com/playlist?list=PL_PaSTBkUwk4PXlhZIe4COpwnWeCRnw2F</a:t>
            </a:r>
            <a:endParaRPr lang="de-DE" sz="2200" dirty="0" smtClean="0"/>
          </a:p>
          <a:p>
            <a:r>
              <a:rPr lang="de-DE" sz="2600" dirty="0" err="1" smtClean="0"/>
              <a:t>ePortfolio</a:t>
            </a:r>
            <a:endParaRPr lang="de-DE" sz="2600" dirty="0" smtClean="0"/>
          </a:p>
          <a:p>
            <a:pPr lvl="1"/>
            <a:r>
              <a:rPr lang="de-DE" sz="2200" dirty="0" smtClean="0"/>
              <a:t>SDK „aufsetzen“</a:t>
            </a:r>
          </a:p>
          <a:p>
            <a:pPr lvl="2"/>
            <a:r>
              <a:rPr lang="de-DE" sz="1000" dirty="0" smtClean="0">
                <a:hlinkClick r:id="rId4"/>
              </a:rPr>
              <a:t>https://de.coursesites.com/webapps/portal/frameset.jsp?url=%2Fwebapps%2Fblackboard%2Fexecute%2Flauncher%3Ftype%3DCourse%26id%3D_261651_1%26url%3D</a:t>
            </a:r>
            <a:endParaRPr lang="de-DE" sz="1000" dirty="0" smtClean="0"/>
          </a:p>
          <a:p>
            <a:pPr lvl="1"/>
            <a:r>
              <a:rPr lang="de-DE" sz="2200" dirty="0" smtClean="0"/>
              <a:t>VM aufsetzen</a:t>
            </a:r>
            <a:endParaRPr lang="de-DE" sz="2200" dirty="0"/>
          </a:p>
          <a:p>
            <a:pPr lvl="2"/>
            <a:r>
              <a:rPr lang="de-DE" sz="1000" dirty="0" smtClean="0">
                <a:hlinkClick r:id="rId4"/>
              </a:rPr>
              <a:t>https://de.coursesites.com/webapps/portal/frameset.jsp?url=%2Fwebapps%2Fblackboard%2Fexecute%2Flauncher%3Ftype%3DCourse%26id%3D_261651_1%26url%3D</a:t>
            </a:r>
            <a:endParaRPr lang="de-DE" sz="1000" dirty="0" smtClean="0"/>
          </a:p>
          <a:p>
            <a:r>
              <a:rPr lang="de-DE" sz="2600" dirty="0" smtClean="0"/>
              <a:t>Buchvorschlag</a:t>
            </a:r>
            <a:r>
              <a:rPr lang="de-DE" sz="1800" dirty="0" smtClean="0"/>
              <a:t>:</a:t>
            </a:r>
          </a:p>
          <a:p>
            <a:pPr lvl="1"/>
            <a:r>
              <a:rPr lang="de-DE" sz="1400" dirty="0" smtClean="0">
                <a:hlinkClick r:id="rId5"/>
              </a:rPr>
              <a:t>http://</a:t>
            </a:r>
            <a:r>
              <a:rPr lang="de-DE" sz="1400" dirty="0" smtClean="0">
                <a:hlinkClick r:id="rId5"/>
              </a:rPr>
              <a:t>www.chip.de/downloads/Gratis-E-Book-Android_41911525.html</a:t>
            </a:r>
            <a:endParaRPr lang="de-DE" sz="1400" dirty="0" smtClean="0"/>
          </a:p>
          <a:p>
            <a:r>
              <a:rPr lang="de-DE" sz="2600" dirty="0" smtClean="0"/>
              <a:t>Präsentation auf </a:t>
            </a:r>
            <a:r>
              <a:rPr lang="de-DE" sz="2600" dirty="0" err="1" smtClean="0"/>
              <a:t>Github</a:t>
            </a:r>
            <a:endParaRPr lang="de-DE" sz="2600" dirty="0" smtClean="0"/>
          </a:p>
          <a:p>
            <a:pPr lvl="1"/>
            <a:r>
              <a:rPr lang="de-DE" sz="1400" dirty="0" smtClean="0">
                <a:hlinkClick r:id="rId6"/>
              </a:rPr>
              <a:t>https</a:t>
            </a:r>
            <a:r>
              <a:rPr lang="de-DE" sz="1400" smtClean="0">
                <a:hlinkClick r:id="rId6"/>
              </a:rPr>
              <a:t>://</a:t>
            </a:r>
            <a:r>
              <a:rPr lang="de-DE" sz="1400" smtClean="0">
                <a:hlinkClick r:id="rId6"/>
              </a:rPr>
              <a:t>github.com/Itzepredator/AndroidPraesentation.git</a:t>
            </a:r>
            <a:endParaRPr lang="de-DE" sz="1400" smtClean="0"/>
          </a:p>
          <a:p>
            <a:pPr lvl="1"/>
            <a:endParaRPr lang="de-DE" sz="1400" dirty="0" smtClean="0"/>
          </a:p>
          <a:p>
            <a:pPr lvl="1"/>
            <a:endParaRPr lang="de-DE" sz="1400" dirty="0" smtClean="0"/>
          </a:p>
          <a:p>
            <a:endParaRPr lang="de-DE" sz="18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00192" y="260648"/>
            <a:ext cx="2485797" cy="170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260648"/>
            <a:ext cx="2485797" cy="170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Android -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started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 algn="ctr">
              <a:buNone/>
            </a:pPr>
            <a:r>
              <a:rPr lang="de-DE" sz="7000" dirty="0" smtClean="0"/>
              <a:t>Danke für die Aufmerksamkeit.</a:t>
            </a:r>
          </a:p>
          <a:p>
            <a:pPr algn="ctr">
              <a:buNone/>
            </a:pPr>
            <a:r>
              <a:rPr lang="de-DE" sz="7000" dirty="0" smtClean="0"/>
              <a:t>Noch fragen?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Überblick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Was ist Android?</a:t>
            </a:r>
          </a:p>
          <a:p>
            <a:r>
              <a:rPr lang="de-DE" dirty="0" smtClean="0"/>
              <a:t>OHA (Open </a:t>
            </a:r>
            <a:r>
              <a:rPr lang="de-DE" dirty="0" err="1" smtClean="0"/>
              <a:t>Handset</a:t>
            </a:r>
            <a:r>
              <a:rPr lang="de-DE" dirty="0" smtClean="0"/>
              <a:t> </a:t>
            </a:r>
            <a:r>
              <a:rPr lang="de-DE" dirty="0" err="1" smtClean="0"/>
              <a:t>Alliance</a:t>
            </a:r>
            <a:r>
              <a:rPr lang="de-DE" dirty="0" smtClean="0"/>
              <a:t>)</a:t>
            </a:r>
          </a:p>
          <a:p>
            <a:r>
              <a:rPr lang="de-DE" dirty="0" smtClean="0"/>
              <a:t>Wofür wird Android verwendet?</a:t>
            </a:r>
          </a:p>
          <a:p>
            <a:r>
              <a:rPr lang="de-DE" dirty="0" smtClean="0"/>
              <a:t>Marktanteile</a:t>
            </a:r>
          </a:p>
          <a:p>
            <a:r>
              <a:rPr lang="de-DE" dirty="0" smtClean="0"/>
              <a:t>Architektur</a:t>
            </a:r>
          </a:p>
          <a:p>
            <a:r>
              <a:rPr lang="de-DE" dirty="0" smtClean="0"/>
              <a:t>Android SDK</a:t>
            </a:r>
          </a:p>
          <a:p>
            <a:r>
              <a:rPr lang="de-DE" dirty="0" smtClean="0"/>
              <a:t>VM (Virtuelle Maschine)</a:t>
            </a:r>
          </a:p>
          <a:p>
            <a:r>
              <a:rPr lang="de-DE" dirty="0" smtClean="0"/>
              <a:t>Links</a:t>
            </a:r>
          </a:p>
          <a:p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260648"/>
            <a:ext cx="2485797" cy="170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Was ist Android?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Betriebssystem</a:t>
            </a:r>
          </a:p>
          <a:p>
            <a:r>
              <a:rPr lang="de-DE" dirty="0" smtClean="0"/>
              <a:t>entwickelt von „Google“</a:t>
            </a:r>
          </a:p>
          <a:p>
            <a:r>
              <a:rPr lang="de-DE" dirty="0" smtClean="0"/>
              <a:t>Aufgebaut auf einen Linux-</a:t>
            </a:r>
            <a:r>
              <a:rPr lang="de-DE" dirty="0" err="1" smtClean="0"/>
              <a:t>Kernel</a:t>
            </a:r>
            <a:r>
              <a:rPr lang="de-DE" dirty="0" smtClean="0"/>
              <a:t> (jedoch keine klassische Linux Distribution)</a:t>
            </a:r>
          </a:p>
          <a:p>
            <a:r>
              <a:rPr lang="de-DE" dirty="0" smtClean="0"/>
              <a:t>Open Source, d.h. Quelloffen 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260648"/>
            <a:ext cx="2485797" cy="170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Open </a:t>
            </a:r>
            <a:r>
              <a:rPr lang="de-DE" dirty="0" err="1" smtClean="0"/>
              <a:t>Handset</a:t>
            </a:r>
            <a:r>
              <a:rPr lang="de-DE" dirty="0" smtClean="0"/>
              <a:t> </a:t>
            </a:r>
            <a:r>
              <a:rPr lang="de-DE" dirty="0" err="1" smtClean="0"/>
              <a:t>Alliance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Gründung 5. November 2007</a:t>
            </a:r>
          </a:p>
          <a:p>
            <a:r>
              <a:rPr lang="de-DE" dirty="0" smtClean="0"/>
              <a:t>Zusammenschluss von 84 Firmen</a:t>
            </a:r>
          </a:p>
          <a:p>
            <a:r>
              <a:rPr lang="de-DE" dirty="0" smtClean="0"/>
              <a:t>Ziel: Schaffung offene Standards für Mobilgeräte</a:t>
            </a:r>
          </a:p>
          <a:p>
            <a:r>
              <a:rPr lang="de-DE" dirty="0" smtClean="0"/>
              <a:t>Mitgliedern ist es nicht gestattet Geräte herzustellen die nicht kompatibel mit Android sind</a:t>
            </a:r>
          </a:p>
          <a:p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260648"/>
            <a:ext cx="2485797" cy="170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Open </a:t>
            </a:r>
            <a:r>
              <a:rPr lang="de-DE" dirty="0" err="1" smtClean="0"/>
              <a:t>Handset</a:t>
            </a:r>
            <a:r>
              <a:rPr lang="de-DE" dirty="0" smtClean="0"/>
              <a:t> </a:t>
            </a:r>
            <a:r>
              <a:rPr lang="de-DE" dirty="0" err="1" smtClean="0"/>
              <a:t>Alliance</a:t>
            </a:r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260648"/>
            <a:ext cx="2485797" cy="170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5350" y="2182019"/>
            <a:ext cx="735330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720080"/>
            <a:ext cx="2485797" cy="170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l"/>
            <a:r>
              <a:rPr lang="de-DE" dirty="0" smtClean="0"/>
              <a:t>Wofür wird Android verwendet?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Betriebssystem für Mobilgeräte</a:t>
            </a:r>
          </a:p>
          <a:p>
            <a:r>
              <a:rPr lang="de-DE" dirty="0" smtClean="0"/>
              <a:t>Bekannt vor allem als Smartphone/Tablett Betriebssystem</a:t>
            </a:r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Marktanteile</a:t>
            </a:r>
            <a:endParaRPr lang="de-DE" dirty="0"/>
          </a:p>
        </p:txBody>
      </p:sp>
      <p:pic>
        <p:nvPicPr>
          <p:cNvPr id="6146" name="Picture 2" descr="statista-smartphone-marktanteile-20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40768"/>
            <a:ext cx="6480720" cy="4614273"/>
          </a:xfrm>
          <a:prstGeom prst="rect">
            <a:avLst/>
          </a:prstGeom>
          <a:noFill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260648"/>
            <a:ext cx="2485797" cy="170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>
            <a:off x="395536" y="6021288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Quelle: http://www.androidnext.de/news/smartphone-markt-android-dominiert-weltweit-mit-fast-80-prozent-marktanteil/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Architektur</a:t>
            </a:r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260648"/>
            <a:ext cx="2485797" cy="170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Programm-</a:t>
            </a:r>
            <a:r>
              <a:rPr lang="de-DE" dirty="0" err="1" smtClean="0"/>
              <a:t>Stack</a:t>
            </a:r>
            <a:r>
              <a:rPr lang="de-DE" dirty="0" smtClean="0"/>
              <a:t> </a:t>
            </a:r>
            <a:r>
              <a:rPr lang="de-DE" dirty="0"/>
              <a:t>für </a:t>
            </a:r>
            <a:r>
              <a:rPr lang="de-DE" dirty="0" smtClean="0"/>
              <a:t>mobilen </a:t>
            </a:r>
            <a:r>
              <a:rPr lang="de-DE" dirty="0"/>
              <a:t>Geräte, </a:t>
            </a:r>
            <a:endParaRPr lang="de-DE" dirty="0" smtClean="0"/>
          </a:p>
          <a:p>
            <a:r>
              <a:rPr lang="de-DE" dirty="0" smtClean="0"/>
              <a:t>Betriebssystem</a:t>
            </a:r>
          </a:p>
          <a:p>
            <a:r>
              <a:rPr lang="de-DE" dirty="0" smtClean="0"/>
              <a:t>Anwendungen </a:t>
            </a:r>
            <a:r>
              <a:rPr lang="de-DE" dirty="0"/>
              <a:t>der Zwischenschicht (</a:t>
            </a:r>
            <a:r>
              <a:rPr lang="de-DE" dirty="0" err="1"/>
              <a:t>middleware</a:t>
            </a:r>
            <a:r>
              <a:rPr lang="de-DE" dirty="0"/>
              <a:t>) </a:t>
            </a:r>
            <a:endParaRPr lang="de-DE" dirty="0" smtClean="0"/>
          </a:p>
          <a:p>
            <a:r>
              <a:rPr lang="de-DE" dirty="0" smtClean="0"/>
              <a:t>diverse User Anwendungen</a:t>
            </a:r>
            <a:endParaRPr lang="de-DE" dirty="0"/>
          </a:p>
          <a:p>
            <a:pPr>
              <a:buNone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Architektur</a:t>
            </a:r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260648"/>
            <a:ext cx="2485797" cy="170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 descr="http://upload.wikimedia.org/wikipedia/commons/thumb/a/af/Android-System-Architecture.svg/906px-Android-System-Architecture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642033"/>
            <a:ext cx="5926857" cy="48113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Microsoft Office PowerPoint</Application>
  <PresentationFormat>Bildschirmpräsentation (4:3)</PresentationFormat>
  <Paragraphs>102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Larissa-Design</vt:lpstr>
      <vt:lpstr>Android How to get started?</vt:lpstr>
      <vt:lpstr>Überblick</vt:lpstr>
      <vt:lpstr>Was ist Android?</vt:lpstr>
      <vt:lpstr>Open Handset Alliance</vt:lpstr>
      <vt:lpstr>Open Handset Alliance</vt:lpstr>
      <vt:lpstr>Wofür wird Android verwendet?</vt:lpstr>
      <vt:lpstr>Marktanteile</vt:lpstr>
      <vt:lpstr>Architektur</vt:lpstr>
      <vt:lpstr>Architektur</vt:lpstr>
      <vt:lpstr>Linux-Kernel</vt:lpstr>
      <vt:lpstr>Bibliotheken</vt:lpstr>
      <vt:lpstr>Android Runtime</vt:lpstr>
      <vt:lpstr>Application Framework</vt:lpstr>
      <vt:lpstr>Applications</vt:lpstr>
      <vt:lpstr>Android SDK</vt:lpstr>
      <vt:lpstr>Android SDK</vt:lpstr>
      <vt:lpstr>Virtuelle Maschine</vt:lpstr>
      <vt:lpstr>Links</vt:lpstr>
      <vt:lpstr>Android - How to get started?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 How to get started?</dc:title>
  <dc:creator>Andreas</dc:creator>
  <cp:lastModifiedBy>Andreas</cp:lastModifiedBy>
  <cp:revision>24</cp:revision>
  <dcterms:created xsi:type="dcterms:W3CDTF">2014-05-12T15:43:39Z</dcterms:created>
  <dcterms:modified xsi:type="dcterms:W3CDTF">2014-05-14T11:17:50Z</dcterms:modified>
</cp:coreProperties>
</file>