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73" r:id="rId2"/>
    <p:sldId id="258" r:id="rId3"/>
    <p:sldId id="257" r:id="rId4"/>
    <p:sldId id="259" r:id="rId5"/>
    <p:sldId id="260" r:id="rId6"/>
    <p:sldId id="262" r:id="rId7"/>
    <p:sldId id="263" r:id="rId8"/>
    <p:sldId id="264" r:id="rId9"/>
    <p:sldId id="272"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A26C"/>
    <a:srgbClr val="F5A876"/>
    <a:srgbClr val="8D9D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B7CD69-0ADE-4FE8-BDA2-4785A8AC44E2}" v="14" dt="2023-12-21T23:23:47.314"/>
    <p1510:client id="{941F3A74-4636-44DA-8C6B-5D53250744C9}" v="190" dt="2023-12-21T23:47:25.130"/>
    <p1510:client id="{B8CD50CF-2397-4857-B0DD-D1B2062026A1}" v="586" dt="2023-12-21T23:06:54.945"/>
    <p1510:client id="{C2215B6E-F4EE-47E0-A722-79736B045EAE}" v="26" dt="2023-12-22T16:32:51.858"/>
    <p1510:client id="{D0275A7F-E35C-45A7-A418-B5560F4A6D27}" v="96" dt="2023-12-22T16:08:14.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42906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5280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44185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973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6832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054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27430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54354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54706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67835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52573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4A26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59615016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rimer plano de una canasta de baloncesto">
            <a:extLst>
              <a:ext uri="{FF2B5EF4-FFF2-40B4-BE49-F238E27FC236}">
                <a16:creationId xmlns:a16="http://schemas.microsoft.com/office/drawing/2014/main" id="{83437542-0E7E-7CC0-1313-6CF307050CC3}"/>
              </a:ext>
            </a:extLst>
          </p:cNvPr>
          <p:cNvPicPr>
            <a:picLocks noChangeAspect="1"/>
          </p:cNvPicPr>
          <p:nvPr/>
        </p:nvPicPr>
        <p:blipFill rotWithShape="1">
          <a:blip r:embed="rId2">
            <a:alphaModFix amt="60000"/>
          </a:blip>
          <a:srcRect t="9613" b="6744"/>
          <a:stretch/>
        </p:blipFill>
        <p:spPr>
          <a:xfrm>
            <a:off x="-1" y="10"/>
            <a:ext cx="12192001" cy="6857990"/>
          </a:xfrm>
          <a:prstGeom prst="rect">
            <a:avLst/>
          </a:prstGeom>
        </p:spPr>
      </p:pic>
      <p:sp>
        <p:nvSpPr>
          <p:cNvPr id="2" name="Título 1">
            <a:extLst>
              <a:ext uri="{FF2B5EF4-FFF2-40B4-BE49-F238E27FC236}">
                <a16:creationId xmlns:a16="http://schemas.microsoft.com/office/drawing/2014/main" id="{31DEA5A2-1A6A-69B8-BA35-ABDA6CA65736}"/>
              </a:ext>
            </a:extLst>
          </p:cNvPr>
          <p:cNvSpPr>
            <a:spLocks noGrp="1"/>
          </p:cNvSpPr>
          <p:nvPr>
            <p:ph type="title"/>
          </p:nvPr>
        </p:nvSpPr>
        <p:spPr>
          <a:xfrm>
            <a:off x="191766" y="-234377"/>
            <a:ext cx="10798886" cy="3020320"/>
          </a:xfrm>
        </p:spPr>
        <p:txBody>
          <a:bodyPr>
            <a:normAutofit/>
          </a:bodyPr>
          <a:lstStyle/>
          <a:p>
            <a:r>
              <a:rPr lang="es-ES" b="1" dirty="0">
                <a:solidFill>
                  <a:srgbClr val="FFFFFF"/>
                </a:solidFill>
                <a:ea typeface="Calibri Light"/>
                <a:cs typeface="Calibri Light"/>
              </a:rPr>
              <a:t>EDA: </a:t>
            </a:r>
            <a:br>
              <a:rPr lang="es-ES" b="1" dirty="0">
                <a:ea typeface="Calibri Light"/>
                <a:cs typeface="Calibri Light"/>
              </a:rPr>
            </a:br>
            <a:r>
              <a:rPr lang="es-ES" b="1" dirty="0">
                <a:solidFill>
                  <a:srgbClr val="FFFFFF"/>
                </a:solidFill>
                <a:ea typeface="Calibri Light"/>
                <a:cs typeface="Calibri Light"/>
              </a:rPr>
              <a:t>Rendimiento en la NBA 22-23</a:t>
            </a:r>
            <a:endParaRPr lang="es-ES" b="1" dirty="0">
              <a:solidFill>
                <a:srgbClr val="FFFFFF"/>
              </a:solidFill>
            </a:endParaRPr>
          </a:p>
        </p:txBody>
      </p:sp>
      <p:sp>
        <p:nvSpPr>
          <p:cNvPr id="33" name="Marcador de contenido 2">
            <a:extLst>
              <a:ext uri="{FF2B5EF4-FFF2-40B4-BE49-F238E27FC236}">
                <a16:creationId xmlns:a16="http://schemas.microsoft.com/office/drawing/2014/main" id="{5FDBAF51-D133-8F2B-6ED4-1D6703A7803F}"/>
              </a:ext>
            </a:extLst>
          </p:cNvPr>
          <p:cNvSpPr>
            <a:spLocks noGrp="1"/>
          </p:cNvSpPr>
          <p:nvPr>
            <p:ph idx="1"/>
          </p:nvPr>
        </p:nvSpPr>
        <p:spPr>
          <a:xfrm>
            <a:off x="7495465" y="3892193"/>
            <a:ext cx="6485678" cy="2970140"/>
          </a:xfrm>
        </p:spPr>
        <p:txBody>
          <a:bodyPr vert="horz" lIns="91440" tIns="45720" rIns="91440" bIns="45720" rtlCol="0" anchor="t">
            <a:normAutofit/>
          </a:bodyPr>
          <a:lstStyle/>
          <a:p>
            <a:endParaRPr lang="es-ES" sz="2000">
              <a:solidFill>
                <a:srgbClr val="FFFFFF"/>
              </a:solidFill>
            </a:endParaRPr>
          </a:p>
          <a:p>
            <a:endParaRPr lang="es-ES" sz="2000">
              <a:solidFill>
                <a:srgbClr val="FFFFFF"/>
              </a:solidFill>
              <a:ea typeface="Calibri"/>
              <a:cs typeface="Calibri"/>
            </a:endParaRPr>
          </a:p>
          <a:p>
            <a:endParaRPr lang="es-ES" sz="2400" b="1" dirty="0">
              <a:solidFill>
                <a:srgbClr val="FFFFFF"/>
              </a:solidFill>
              <a:ea typeface="Calibri"/>
              <a:cs typeface="Calibri"/>
            </a:endParaRPr>
          </a:p>
          <a:p>
            <a:r>
              <a:rPr lang="es-ES" sz="2400" b="1" dirty="0">
                <a:solidFill>
                  <a:srgbClr val="FFFFFF"/>
                </a:solidFill>
                <a:ea typeface="Calibri"/>
                <a:cs typeface="Calibri"/>
              </a:rPr>
              <a:t>Autora: Itziar Cid Garcia</a:t>
            </a:r>
          </a:p>
          <a:p>
            <a:r>
              <a:rPr lang="es-ES" sz="2400" b="1" dirty="0">
                <a:solidFill>
                  <a:srgbClr val="FFFFFF"/>
                </a:solidFill>
                <a:ea typeface="Calibri"/>
                <a:cs typeface="Calibri"/>
              </a:rPr>
              <a:t>Fecha: Diciembre 2023</a:t>
            </a:r>
          </a:p>
          <a:p>
            <a:r>
              <a:rPr lang="es-ES" sz="2400" b="1" dirty="0">
                <a:solidFill>
                  <a:srgbClr val="FFFFFF"/>
                </a:solidFill>
                <a:ea typeface="Calibri"/>
                <a:cs typeface="Calibri"/>
              </a:rPr>
              <a:t>Institución educativa: The Bridge</a:t>
            </a:r>
          </a:p>
        </p:txBody>
      </p:sp>
    </p:spTree>
    <p:extLst>
      <p:ext uri="{BB962C8B-B14F-4D97-AF65-F5344CB8AC3E}">
        <p14:creationId xmlns:p14="http://schemas.microsoft.com/office/powerpoint/2010/main" val="188388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99214-B5D8-DF4A-49D3-00EC1CA80F99}"/>
              </a:ext>
            </a:extLst>
          </p:cNvPr>
          <p:cNvSpPr>
            <a:spLocks noGrp="1"/>
          </p:cNvSpPr>
          <p:nvPr>
            <p:ph type="title"/>
          </p:nvPr>
        </p:nvSpPr>
        <p:spPr/>
        <p:txBody>
          <a:bodyPr/>
          <a:lstStyle/>
          <a:p>
            <a:r>
              <a:rPr lang="es-ES" b="1" dirty="0">
                <a:ea typeface="Calibri Light"/>
                <a:cs typeface="Calibri Light"/>
              </a:rPr>
              <a:t>·Objetivo</a:t>
            </a:r>
          </a:p>
        </p:txBody>
      </p:sp>
      <p:sp>
        <p:nvSpPr>
          <p:cNvPr id="3" name="Marcador de contenido 2">
            <a:extLst>
              <a:ext uri="{FF2B5EF4-FFF2-40B4-BE49-F238E27FC236}">
                <a16:creationId xmlns:a16="http://schemas.microsoft.com/office/drawing/2014/main" id="{15146F17-E014-DDCC-711C-6CCBC585534A}"/>
              </a:ext>
            </a:extLst>
          </p:cNvPr>
          <p:cNvSpPr>
            <a:spLocks noGrp="1"/>
          </p:cNvSpPr>
          <p:nvPr>
            <p:ph idx="1"/>
          </p:nvPr>
        </p:nvSpPr>
        <p:spPr/>
        <p:txBody>
          <a:bodyPr vert="horz" lIns="91440" tIns="45720" rIns="91440" bIns="45720" rtlCol="0" anchor="t">
            <a:normAutofit/>
          </a:bodyPr>
          <a:lstStyle/>
          <a:p>
            <a:r>
              <a:rPr lang="es-ES" sz="2400" b="1" dirty="0">
                <a:solidFill>
                  <a:schemeClr val="bg1"/>
                </a:solidFill>
                <a:latin typeface="Calibri Light"/>
                <a:ea typeface="Calibri"/>
                <a:cs typeface="Calibri"/>
              </a:rPr>
              <a:t>Como principal objetivo se desea conocer que variables pueden estar relacionadas con el rendimiento de los jugadores y como afectan en el mismo.</a:t>
            </a:r>
          </a:p>
          <a:p>
            <a:endParaRPr lang="es-ES" sz="2400" b="1" dirty="0">
              <a:solidFill>
                <a:schemeClr val="bg1"/>
              </a:solidFill>
              <a:latin typeface="Calibri Light"/>
              <a:ea typeface="Calibri"/>
              <a:cs typeface="Calibri"/>
            </a:endParaRPr>
          </a:p>
          <a:p>
            <a:r>
              <a:rPr lang="es-ES" sz="2400" b="1" dirty="0">
                <a:solidFill>
                  <a:schemeClr val="bg1"/>
                </a:solidFill>
                <a:latin typeface="Calibri Light"/>
                <a:ea typeface="Calibri"/>
                <a:cs typeface="Calibri"/>
              </a:rPr>
              <a:t>Este análisis propone introducir una metodología para evaluar el rendimiento de los jugadores, a través de la creación de una variable integral que considere múltiples aspectos del juego.</a:t>
            </a:r>
            <a:br>
              <a:rPr lang="en-US" sz="2400" b="1" dirty="0"/>
            </a:br>
            <a:endParaRPr lang="en-US" sz="2400" b="1">
              <a:solidFill>
                <a:schemeClr val="bg1"/>
              </a:solidFill>
              <a:latin typeface="Calibri Light"/>
              <a:ea typeface="Calibri Light"/>
              <a:cs typeface="Calibri Light"/>
            </a:endParaRPr>
          </a:p>
          <a:p>
            <a:r>
              <a:rPr lang="es-ES" sz="2400" b="1" dirty="0">
                <a:solidFill>
                  <a:schemeClr val="bg1"/>
                </a:solidFill>
                <a:latin typeface="Calibri Light"/>
                <a:ea typeface="Calibri"/>
                <a:cs typeface="Calibri"/>
              </a:rPr>
              <a:t>Es por ello que consideraremos al rendimiento (EFF) como una variable nueva creada a partir de una relación de covariables.</a:t>
            </a:r>
            <a:endParaRPr lang="es-ES" sz="2400" b="1" dirty="0">
              <a:solidFill>
                <a:schemeClr val="bg1"/>
              </a:solidFill>
            </a:endParaRPr>
          </a:p>
          <a:p>
            <a:endParaRPr lang="es-ES" sz="2000" b="1" dirty="0">
              <a:solidFill>
                <a:schemeClr val="bg1"/>
              </a:solidFill>
              <a:latin typeface="Calibri Light"/>
              <a:ea typeface="Calibri"/>
              <a:cs typeface="Calibri"/>
            </a:endParaRPr>
          </a:p>
          <a:p>
            <a:endParaRPr lang="es-ES" dirty="0">
              <a:ea typeface="Calibri"/>
              <a:cs typeface="Calibri"/>
            </a:endParaRPr>
          </a:p>
        </p:txBody>
      </p:sp>
    </p:spTree>
    <p:extLst>
      <p:ext uri="{BB962C8B-B14F-4D97-AF65-F5344CB8AC3E}">
        <p14:creationId xmlns:p14="http://schemas.microsoft.com/office/powerpoint/2010/main" val="124481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E1F5C-5BE4-F8E3-D927-22AB241CF7B0}"/>
              </a:ext>
            </a:extLst>
          </p:cNvPr>
          <p:cNvSpPr>
            <a:spLocks noGrp="1"/>
          </p:cNvSpPr>
          <p:nvPr>
            <p:ph type="title"/>
          </p:nvPr>
        </p:nvSpPr>
        <p:spPr>
          <a:xfrm>
            <a:off x="838200" y="365125"/>
            <a:ext cx="10620703" cy="1351838"/>
          </a:xfrm>
        </p:spPr>
        <p:txBody>
          <a:bodyPr>
            <a:normAutofit/>
          </a:bodyPr>
          <a:lstStyle/>
          <a:p>
            <a:r>
              <a:rPr lang="es-ES" sz="4000" b="1" dirty="0">
                <a:ea typeface="Calibri Light"/>
                <a:cs typeface="Calibri Light"/>
              </a:rPr>
              <a:t>EFF:PTS+TRB+AST+STL+BLK-(FGA-FG)-(FTA-FT)-TOV</a:t>
            </a:r>
            <a:endParaRPr lang="es-ES" sz="4000" b="1" dirty="0"/>
          </a:p>
        </p:txBody>
      </p:sp>
      <p:sp>
        <p:nvSpPr>
          <p:cNvPr id="3" name="Marcador de contenido 2">
            <a:extLst>
              <a:ext uri="{FF2B5EF4-FFF2-40B4-BE49-F238E27FC236}">
                <a16:creationId xmlns:a16="http://schemas.microsoft.com/office/drawing/2014/main" id="{E21DA24A-EF74-674F-D4CF-4BD0AFB3E283}"/>
              </a:ext>
            </a:extLst>
          </p:cNvPr>
          <p:cNvSpPr>
            <a:spLocks noGrp="1"/>
          </p:cNvSpPr>
          <p:nvPr>
            <p:ph idx="1"/>
          </p:nvPr>
        </p:nvSpPr>
        <p:spPr/>
        <p:txBody>
          <a:bodyPr vert="horz" lIns="91440" tIns="45720" rIns="91440" bIns="45720" rtlCol="0" anchor="t">
            <a:noAutofit/>
          </a:bodyPr>
          <a:lstStyle/>
          <a:p>
            <a:r>
              <a:rPr lang="es-ES" sz="2000" b="1">
                <a:solidFill>
                  <a:srgbClr val="FFFFFF"/>
                </a:solidFill>
                <a:ea typeface="Calibri"/>
                <a:cs typeface="Calibri"/>
              </a:rPr>
              <a:t>EFF: rendimiento</a:t>
            </a:r>
            <a:endParaRPr lang="en-US" sz="2000" b="1">
              <a:solidFill>
                <a:srgbClr val="FFFFFF"/>
              </a:solidFill>
              <a:ea typeface="Calibri"/>
              <a:cs typeface="Calibri"/>
            </a:endParaRPr>
          </a:p>
          <a:p>
            <a:r>
              <a:rPr lang="es-ES" sz="2000" b="1" dirty="0">
                <a:solidFill>
                  <a:srgbClr val="FFFFFF"/>
                </a:solidFill>
                <a:ea typeface="Calibri"/>
                <a:cs typeface="Calibri"/>
              </a:rPr>
              <a:t>PTS: puntos</a:t>
            </a:r>
            <a:endParaRPr lang="en-US" sz="2000" b="1">
              <a:solidFill>
                <a:srgbClr val="FFFFFF"/>
              </a:solidFill>
              <a:ea typeface="Calibri"/>
              <a:cs typeface="Calibri"/>
            </a:endParaRPr>
          </a:p>
          <a:p>
            <a:r>
              <a:rPr lang="es-ES" sz="2000" b="1" dirty="0">
                <a:solidFill>
                  <a:srgbClr val="FFFFFF"/>
                </a:solidFill>
                <a:ea typeface="Calibri"/>
                <a:cs typeface="Calibri"/>
              </a:rPr>
              <a:t>TRB: rebotes</a:t>
            </a:r>
            <a:endParaRPr lang="en-US" sz="2000" b="1">
              <a:solidFill>
                <a:srgbClr val="FFFFFF"/>
              </a:solidFill>
              <a:ea typeface="Calibri"/>
              <a:cs typeface="Calibri"/>
            </a:endParaRPr>
          </a:p>
          <a:p>
            <a:r>
              <a:rPr lang="es-ES" sz="2000" b="1" dirty="0">
                <a:solidFill>
                  <a:srgbClr val="FFFFFF"/>
                </a:solidFill>
                <a:ea typeface="Calibri"/>
                <a:cs typeface="Calibri"/>
              </a:rPr>
              <a:t>AST: asistencias</a:t>
            </a:r>
          </a:p>
          <a:p>
            <a:r>
              <a:rPr lang="es-ES" sz="2000" b="1" dirty="0">
                <a:solidFill>
                  <a:srgbClr val="FFFFFF"/>
                </a:solidFill>
                <a:ea typeface="Calibri"/>
                <a:cs typeface="Calibri"/>
              </a:rPr>
              <a:t>STL: robos</a:t>
            </a:r>
          </a:p>
          <a:p>
            <a:r>
              <a:rPr lang="es-ES" sz="2000" b="1" dirty="0">
                <a:solidFill>
                  <a:srgbClr val="FFFFFF"/>
                </a:solidFill>
                <a:ea typeface="Calibri"/>
                <a:cs typeface="Calibri"/>
              </a:rPr>
              <a:t>BLK: tapones</a:t>
            </a:r>
            <a:endParaRPr lang="en-US" sz="2000" b="1">
              <a:solidFill>
                <a:srgbClr val="FFFFFF"/>
              </a:solidFill>
              <a:ea typeface="Calibri"/>
              <a:cs typeface="Calibri"/>
            </a:endParaRPr>
          </a:p>
          <a:p>
            <a:r>
              <a:rPr lang="es-ES" sz="2000" b="1" dirty="0">
                <a:solidFill>
                  <a:srgbClr val="FFFFFF"/>
                </a:solidFill>
                <a:ea typeface="Calibri"/>
                <a:cs typeface="Calibri"/>
              </a:rPr>
              <a:t>FGA: Intentos de tiros</a:t>
            </a:r>
            <a:endParaRPr lang="en-US" sz="2000" b="1">
              <a:solidFill>
                <a:srgbClr val="FFFFFF"/>
              </a:solidFill>
              <a:ea typeface="Calibri"/>
              <a:cs typeface="Calibri"/>
            </a:endParaRPr>
          </a:p>
          <a:p>
            <a:r>
              <a:rPr lang="es-ES" sz="2000" b="1" dirty="0">
                <a:solidFill>
                  <a:srgbClr val="FFFFFF"/>
                </a:solidFill>
                <a:ea typeface="Calibri"/>
                <a:cs typeface="Calibri"/>
              </a:rPr>
              <a:t>FG: canastas</a:t>
            </a:r>
            <a:endParaRPr lang="en-US" sz="2000" b="1">
              <a:solidFill>
                <a:srgbClr val="FFFFFF"/>
              </a:solidFill>
              <a:ea typeface="Calibri"/>
              <a:cs typeface="Calibri"/>
            </a:endParaRPr>
          </a:p>
          <a:p>
            <a:r>
              <a:rPr lang="es-ES" sz="2000" b="1" dirty="0">
                <a:solidFill>
                  <a:srgbClr val="FFFFFF"/>
                </a:solidFill>
                <a:ea typeface="Calibri"/>
                <a:cs typeface="Calibri"/>
              </a:rPr>
              <a:t>FTA: intentos de tiros libres</a:t>
            </a:r>
            <a:endParaRPr lang="en-US" sz="2000" b="1">
              <a:solidFill>
                <a:srgbClr val="FFFFFF"/>
              </a:solidFill>
              <a:ea typeface="Calibri"/>
              <a:cs typeface="Calibri"/>
            </a:endParaRPr>
          </a:p>
          <a:p>
            <a:r>
              <a:rPr lang="es-ES" sz="2000" b="1" dirty="0">
                <a:solidFill>
                  <a:srgbClr val="FFFFFF"/>
                </a:solidFill>
                <a:ea typeface="Calibri"/>
                <a:cs typeface="Calibri"/>
              </a:rPr>
              <a:t>FT: tiros libres</a:t>
            </a:r>
            <a:endParaRPr lang="en-US" sz="2000" b="1">
              <a:solidFill>
                <a:srgbClr val="FFFFFF"/>
              </a:solidFill>
              <a:ea typeface="Calibri"/>
              <a:cs typeface="Calibri"/>
            </a:endParaRPr>
          </a:p>
          <a:p>
            <a:r>
              <a:rPr lang="es-ES" sz="2000" b="1" dirty="0">
                <a:solidFill>
                  <a:srgbClr val="FFFFFF"/>
                </a:solidFill>
                <a:ea typeface="Calibri"/>
                <a:cs typeface="Calibri"/>
              </a:rPr>
              <a:t>TOV: pérdidas de balón</a:t>
            </a:r>
            <a:endParaRPr lang="es-ES" sz="2000" b="1" dirty="0"/>
          </a:p>
        </p:txBody>
      </p:sp>
    </p:spTree>
    <p:extLst>
      <p:ext uri="{BB962C8B-B14F-4D97-AF65-F5344CB8AC3E}">
        <p14:creationId xmlns:p14="http://schemas.microsoft.com/office/powerpoint/2010/main" val="27262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7D157B-138B-6B8D-9AF5-5A216BC20B5F}"/>
              </a:ext>
            </a:extLst>
          </p:cNvPr>
          <p:cNvSpPr>
            <a:spLocks noGrp="1"/>
          </p:cNvSpPr>
          <p:nvPr>
            <p:ph type="title"/>
          </p:nvPr>
        </p:nvSpPr>
        <p:spPr/>
        <p:txBody>
          <a:bodyPr/>
          <a:lstStyle/>
          <a:p>
            <a:r>
              <a:rPr lang="es-ES" b="1" dirty="0">
                <a:ea typeface="Calibri Light"/>
                <a:cs typeface="Calibri Light"/>
              </a:rPr>
              <a:t>Hipótesis a analizar</a:t>
            </a:r>
            <a:endParaRPr lang="es-ES" b="1" dirty="0"/>
          </a:p>
        </p:txBody>
      </p:sp>
      <p:sp>
        <p:nvSpPr>
          <p:cNvPr id="3" name="Marcador de contenido 2">
            <a:extLst>
              <a:ext uri="{FF2B5EF4-FFF2-40B4-BE49-F238E27FC236}">
                <a16:creationId xmlns:a16="http://schemas.microsoft.com/office/drawing/2014/main" id="{F2A91309-C91A-3142-2990-B59C00E27227}"/>
              </a:ext>
            </a:extLst>
          </p:cNvPr>
          <p:cNvSpPr>
            <a:spLocks noGrp="1"/>
          </p:cNvSpPr>
          <p:nvPr>
            <p:ph idx="1"/>
          </p:nvPr>
        </p:nvSpPr>
        <p:spPr>
          <a:xfrm>
            <a:off x="838200" y="1615419"/>
            <a:ext cx="10515600" cy="4876854"/>
          </a:xfrm>
        </p:spPr>
        <p:txBody>
          <a:bodyPr vert="horz" lIns="91440" tIns="45720" rIns="91440" bIns="45720" rtlCol="0" anchor="t">
            <a:normAutofit/>
          </a:bodyPr>
          <a:lstStyle/>
          <a:p>
            <a:r>
              <a:rPr lang="es-ES" sz="1800" dirty="0">
                <a:solidFill>
                  <a:schemeClr val="bg1"/>
                </a:solidFill>
                <a:latin typeface="Calibri Light"/>
                <a:ea typeface="Calibri Light"/>
                <a:cs typeface="Calibri Light"/>
              </a:rPr>
              <a:t>. </a:t>
            </a:r>
            <a:r>
              <a:rPr lang="es-ES" sz="1800" b="1" dirty="0">
                <a:solidFill>
                  <a:schemeClr val="bg1"/>
                </a:solidFill>
                <a:latin typeface="Calibri Light"/>
                <a:ea typeface="Calibri Light"/>
                <a:cs typeface="Calibri Light"/>
              </a:rPr>
              <a:t>¿La edad(Age) del jugador es un factor importante para el rendimiento?</a:t>
            </a:r>
            <a:endParaRPr lang="es-ES" sz="1800" b="1">
              <a:solidFill>
                <a:schemeClr val="bg1"/>
              </a:solidFill>
              <a:latin typeface="Calibri Light"/>
              <a:ea typeface="Calibri" panose="020F0502020204030204"/>
              <a:cs typeface="Calibri" panose="020F0502020204030204"/>
            </a:endParaRPr>
          </a:p>
          <a:p>
            <a:r>
              <a:rPr lang="es-ES" sz="1800" b="1" dirty="0">
                <a:solidFill>
                  <a:schemeClr val="bg1"/>
                </a:solidFill>
                <a:latin typeface="Calibri Light"/>
                <a:ea typeface="Calibri Light"/>
                <a:cs typeface="Calibri Light"/>
              </a:rPr>
              <a:t> ¿La posición (</a:t>
            </a:r>
            <a:r>
              <a:rPr lang="es-ES" sz="1800" b="1" err="1">
                <a:solidFill>
                  <a:schemeClr val="bg1"/>
                </a:solidFill>
                <a:latin typeface="Calibri Light"/>
                <a:ea typeface="Calibri Light"/>
                <a:cs typeface="Calibri Light"/>
              </a:rPr>
              <a:t>Pos</a:t>
            </a:r>
            <a:r>
              <a:rPr lang="es-ES" sz="1800" b="1" dirty="0">
                <a:solidFill>
                  <a:schemeClr val="bg1"/>
                </a:solidFill>
                <a:latin typeface="Calibri Light"/>
                <a:ea typeface="Calibri Light"/>
                <a:cs typeface="Calibri Light"/>
              </a:rPr>
              <a:t>) en la que se juega afecta el rendimiento?</a:t>
            </a:r>
            <a:endParaRPr lang="en-US" sz="1800" b="1">
              <a:solidFill>
                <a:schemeClr val="bg1"/>
              </a:solidFill>
              <a:latin typeface="Calibri Light"/>
              <a:ea typeface="Calibri Light"/>
              <a:cs typeface="Calibri Light"/>
            </a:endParaRPr>
          </a:p>
          <a:p>
            <a:r>
              <a:rPr lang="es-ES" sz="1800" b="1" dirty="0">
                <a:solidFill>
                  <a:schemeClr val="bg1"/>
                </a:solidFill>
                <a:latin typeface="Calibri Light"/>
                <a:ea typeface="Calibri Light"/>
                <a:cs typeface="Calibri Light"/>
              </a:rPr>
              <a:t> El rendimiento </a:t>
            </a:r>
            <a:r>
              <a:rPr lang="es-ES" sz="1800" b="1" dirty="0" err="1">
                <a:solidFill>
                  <a:schemeClr val="bg1"/>
                </a:solidFill>
                <a:latin typeface="Calibri Light"/>
                <a:ea typeface="Calibri Light"/>
                <a:cs typeface="Calibri Light"/>
              </a:rPr>
              <a:t>esta</a:t>
            </a:r>
            <a:r>
              <a:rPr lang="es-ES" sz="1800" b="1" dirty="0">
                <a:solidFill>
                  <a:schemeClr val="bg1"/>
                </a:solidFill>
                <a:latin typeface="Calibri Light"/>
                <a:ea typeface="Calibri Light"/>
                <a:cs typeface="Calibri Light"/>
              </a:rPr>
              <a:t> relacionado con variables que miden la efectividad en los tiros:</a:t>
            </a:r>
            <a:endParaRPr lang="en-US" sz="1800" b="1" dirty="0">
              <a:solidFill>
                <a:schemeClr val="bg1"/>
              </a:solidFill>
              <a:latin typeface="Calibri Light"/>
              <a:ea typeface="Calibri Light"/>
              <a:cs typeface="Calibri Light"/>
            </a:endParaRPr>
          </a:p>
          <a:p>
            <a:r>
              <a:rPr lang="es-ES" sz="1800" b="1" dirty="0">
                <a:solidFill>
                  <a:schemeClr val="bg1"/>
                </a:solidFill>
                <a:latin typeface="Calibri Light"/>
                <a:ea typeface="Calibri Light"/>
                <a:cs typeface="Calibri Light"/>
              </a:rPr>
              <a:t>2p%</a:t>
            </a:r>
          </a:p>
          <a:p>
            <a:r>
              <a:rPr lang="es-ES" sz="1800" b="1" dirty="0">
                <a:solidFill>
                  <a:schemeClr val="bg1"/>
                </a:solidFill>
                <a:latin typeface="Calibri Light"/>
                <a:ea typeface="Calibri Light"/>
                <a:cs typeface="Calibri Light"/>
              </a:rPr>
              <a:t>3P%</a:t>
            </a:r>
          </a:p>
          <a:p>
            <a:r>
              <a:rPr lang="es-ES" sz="1800" b="1" dirty="0" err="1">
                <a:solidFill>
                  <a:schemeClr val="bg1"/>
                </a:solidFill>
                <a:latin typeface="Calibri Light"/>
                <a:ea typeface="Calibri Light"/>
                <a:cs typeface="Calibri Light"/>
              </a:rPr>
              <a:t>eFG</a:t>
            </a:r>
            <a:r>
              <a:rPr lang="es-ES" sz="1800" b="1" dirty="0">
                <a:solidFill>
                  <a:schemeClr val="bg1"/>
                </a:solidFill>
                <a:latin typeface="Calibri Light"/>
                <a:ea typeface="Calibri Light"/>
                <a:cs typeface="Calibri Light"/>
              </a:rPr>
              <a:t>% (Alta eficiencia de tiro suele ser indicativa de un buen rendimiento tanto a nivel individual como de equipo)</a:t>
            </a:r>
          </a:p>
          <a:p>
            <a:r>
              <a:rPr lang="es-ES" sz="1800" b="1" dirty="0">
                <a:solidFill>
                  <a:schemeClr val="bg1"/>
                </a:solidFill>
                <a:latin typeface="Calibri Light"/>
                <a:ea typeface="Calibri Light"/>
                <a:cs typeface="Calibri Light"/>
              </a:rPr>
              <a:t>FG%</a:t>
            </a:r>
          </a:p>
          <a:p>
            <a:r>
              <a:rPr lang="es-ES" sz="1800" b="1" dirty="0">
                <a:solidFill>
                  <a:schemeClr val="bg1"/>
                </a:solidFill>
                <a:latin typeface="Calibri Light"/>
                <a:ea typeface="Calibri Light"/>
                <a:cs typeface="Calibri Light"/>
              </a:rPr>
              <a:t>FT%</a:t>
            </a:r>
          </a:p>
          <a:p>
            <a:r>
              <a:rPr lang="es-ES" sz="1800" b="1" dirty="0">
                <a:solidFill>
                  <a:schemeClr val="bg1"/>
                </a:solidFill>
                <a:latin typeface="Calibri Light"/>
                <a:ea typeface="Calibri Light"/>
                <a:cs typeface="Calibri Light"/>
              </a:rPr>
              <a:t>Los minutos jugados(MP) afectan el rendimiento del jugador. </a:t>
            </a:r>
            <a:endParaRPr lang="en-US" sz="1800" b="1">
              <a:solidFill>
                <a:schemeClr val="bg1"/>
              </a:solidFill>
              <a:latin typeface="Calibri Light"/>
              <a:ea typeface="Calibri Light"/>
              <a:cs typeface="Calibri Light"/>
            </a:endParaRPr>
          </a:p>
          <a:p>
            <a:r>
              <a:rPr lang="es-ES" sz="1800" b="1" dirty="0">
                <a:solidFill>
                  <a:schemeClr val="bg1"/>
                </a:solidFill>
                <a:latin typeface="Calibri Light"/>
                <a:ea typeface="Calibri Light"/>
                <a:cs typeface="Calibri Light"/>
              </a:rPr>
              <a:t> Los jugadores que tienen mayor rendimiento son titulares en todos los partidos (GS).</a:t>
            </a:r>
            <a:endParaRPr lang="en-US" sz="1800" b="1">
              <a:solidFill>
                <a:schemeClr val="bg1"/>
              </a:solidFill>
              <a:latin typeface="Calibri Light"/>
              <a:ea typeface="Calibri Light"/>
              <a:cs typeface="Calibri Light"/>
            </a:endParaRPr>
          </a:p>
          <a:p>
            <a:r>
              <a:rPr lang="es-ES" sz="1800" b="1" dirty="0">
                <a:solidFill>
                  <a:schemeClr val="bg1"/>
                </a:solidFill>
                <a:latin typeface="Calibri Light"/>
                <a:ea typeface="Calibri Light"/>
                <a:cs typeface="Calibri Light"/>
              </a:rPr>
              <a:t> El número de partidos disputados (G) </a:t>
            </a:r>
            <a:r>
              <a:rPr lang="es-ES" sz="1800" b="1" err="1">
                <a:solidFill>
                  <a:schemeClr val="bg1"/>
                </a:solidFill>
                <a:latin typeface="Calibri Light"/>
                <a:ea typeface="Calibri Light"/>
                <a:cs typeface="Calibri Light"/>
              </a:rPr>
              <a:t>esta</a:t>
            </a:r>
            <a:r>
              <a:rPr lang="es-ES" sz="1800" b="1" dirty="0">
                <a:solidFill>
                  <a:schemeClr val="bg1"/>
                </a:solidFill>
                <a:latin typeface="Calibri Light"/>
                <a:ea typeface="Calibri Light"/>
                <a:cs typeface="Calibri Light"/>
              </a:rPr>
              <a:t> relacionado con el rendimiento de los jugadores.</a:t>
            </a:r>
            <a:endParaRPr lang="en-US" sz="1800" b="1">
              <a:solidFill>
                <a:schemeClr val="bg1"/>
              </a:solidFill>
              <a:latin typeface="Calibri Light"/>
              <a:ea typeface="Calibri Light"/>
              <a:cs typeface="Calibri Light"/>
            </a:endParaRPr>
          </a:p>
          <a:p>
            <a:endParaRPr lang="es-ES" dirty="0">
              <a:ea typeface="Calibri"/>
              <a:cs typeface="Calibri"/>
            </a:endParaRPr>
          </a:p>
        </p:txBody>
      </p:sp>
    </p:spTree>
    <p:extLst>
      <p:ext uri="{BB962C8B-B14F-4D97-AF65-F5344CB8AC3E}">
        <p14:creationId xmlns:p14="http://schemas.microsoft.com/office/powerpoint/2010/main" val="68250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Gráfico, Gráfico de dispersión&#10;&#10;Descripción generada automáticamente">
            <a:extLst>
              <a:ext uri="{FF2B5EF4-FFF2-40B4-BE49-F238E27FC236}">
                <a16:creationId xmlns:a16="http://schemas.microsoft.com/office/drawing/2014/main" id="{1D03F7D5-4E43-81E5-9037-3F0938FC2880}"/>
              </a:ext>
            </a:extLst>
          </p:cNvPr>
          <p:cNvPicPr>
            <a:picLocks noChangeAspect="1"/>
          </p:cNvPicPr>
          <p:nvPr/>
        </p:nvPicPr>
        <p:blipFill>
          <a:blip r:embed="rId2"/>
          <a:stretch>
            <a:fillRect/>
          </a:stretch>
        </p:blipFill>
        <p:spPr>
          <a:xfrm>
            <a:off x="969945" y="51314"/>
            <a:ext cx="10136037" cy="6752565"/>
          </a:xfrm>
          <a:prstGeom prst="rect">
            <a:avLst/>
          </a:prstGeom>
        </p:spPr>
      </p:pic>
    </p:spTree>
    <p:extLst>
      <p:ext uri="{BB962C8B-B14F-4D97-AF65-F5344CB8AC3E}">
        <p14:creationId xmlns:p14="http://schemas.microsoft.com/office/powerpoint/2010/main" val="41770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5E755-F609-FBF8-3BEC-6C3D7F488187}"/>
              </a:ext>
            </a:extLst>
          </p:cNvPr>
          <p:cNvSpPr>
            <a:spLocks noGrp="1"/>
          </p:cNvSpPr>
          <p:nvPr>
            <p:ph type="title"/>
          </p:nvPr>
        </p:nvSpPr>
        <p:spPr>
          <a:noFill/>
        </p:spPr>
        <p:txBody>
          <a:bodyPr>
            <a:normAutofit/>
          </a:bodyPr>
          <a:lstStyle/>
          <a:p>
            <a:r>
              <a:rPr lang="es-ES" sz="5200" dirty="0">
                <a:ea typeface="Calibri Light"/>
                <a:cs typeface="Calibri Light"/>
              </a:rPr>
              <a:t>         </a:t>
            </a:r>
            <a:r>
              <a:rPr lang="es-ES" sz="5200" b="1" dirty="0">
                <a:ea typeface="Calibri Light"/>
                <a:cs typeface="Calibri Light"/>
              </a:rPr>
              <a:t>     EFF VS Minutos jugados</a:t>
            </a:r>
            <a:endParaRPr lang="es-ES" sz="5200" b="1" dirty="0"/>
          </a:p>
        </p:txBody>
      </p:sp>
      <p:pic>
        <p:nvPicPr>
          <p:cNvPr id="4" name="Marcador de contenido 3" descr="Gráfico&#10;&#10;Descripción generada automáticamente">
            <a:extLst>
              <a:ext uri="{FF2B5EF4-FFF2-40B4-BE49-F238E27FC236}">
                <a16:creationId xmlns:a16="http://schemas.microsoft.com/office/drawing/2014/main" id="{AB68E93D-1057-81AE-744F-19FC70B47BD9}"/>
              </a:ext>
            </a:extLst>
          </p:cNvPr>
          <p:cNvPicPr>
            <a:picLocks noGrp="1" noChangeAspect="1"/>
          </p:cNvPicPr>
          <p:nvPr>
            <p:ph idx="1"/>
          </p:nvPr>
        </p:nvPicPr>
        <p:blipFill rotWithShape="1">
          <a:blip r:embed="rId2"/>
          <a:stretch/>
        </p:blipFill>
        <p:spPr>
          <a:xfrm>
            <a:off x="3920331" y="1825625"/>
            <a:ext cx="4351338" cy="4351338"/>
          </a:xfrm>
          <a:prstGeom prst="rect">
            <a:avLst/>
          </a:prstGeom>
        </p:spPr>
      </p:pic>
    </p:spTree>
    <p:extLst>
      <p:ext uri="{BB962C8B-B14F-4D97-AF65-F5344CB8AC3E}">
        <p14:creationId xmlns:p14="http://schemas.microsoft.com/office/powerpoint/2010/main" val="415306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Gráfico, Gráfico de cajas y bigotes&#10;&#10;Descripción generada automáticamente">
            <a:extLst>
              <a:ext uri="{FF2B5EF4-FFF2-40B4-BE49-F238E27FC236}">
                <a16:creationId xmlns:a16="http://schemas.microsoft.com/office/drawing/2014/main" id="{964C1F99-9A58-6E93-489A-CF2ABB007F91}"/>
              </a:ext>
            </a:extLst>
          </p:cNvPr>
          <p:cNvPicPr>
            <a:picLocks noGrp="1" noChangeAspect="1"/>
          </p:cNvPicPr>
          <p:nvPr>
            <p:ph idx="1"/>
          </p:nvPr>
        </p:nvPicPr>
        <p:blipFill>
          <a:blip r:embed="rId2"/>
          <a:stretch>
            <a:fillRect/>
          </a:stretch>
        </p:blipFill>
        <p:spPr>
          <a:xfrm>
            <a:off x="1453445" y="643467"/>
            <a:ext cx="9285110" cy="5571066"/>
          </a:xfrm>
          <a:prstGeom prst="rect">
            <a:avLst/>
          </a:prstGeom>
        </p:spPr>
      </p:pic>
    </p:spTree>
    <p:extLst>
      <p:ext uri="{BB962C8B-B14F-4D97-AF65-F5344CB8AC3E}">
        <p14:creationId xmlns:p14="http://schemas.microsoft.com/office/powerpoint/2010/main" val="204985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Gráfico, Gráfico de dispersión&#10;&#10;Descripción generada automáticamente">
            <a:extLst>
              <a:ext uri="{FF2B5EF4-FFF2-40B4-BE49-F238E27FC236}">
                <a16:creationId xmlns:a16="http://schemas.microsoft.com/office/drawing/2014/main" id="{D18A5264-54C1-369D-E332-A2532D83C8E4}"/>
              </a:ext>
            </a:extLst>
          </p:cNvPr>
          <p:cNvPicPr>
            <a:picLocks noGrp="1" noChangeAspect="1"/>
          </p:cNvPicPr>
          <p:nvPr>
            <p:ph idx="1"/>
          </p:nvPr>
        </p:nvPicPr>
        <p:blipFill>
          <a:blip r:embed="rId2"/>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313957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la de baloncesto sobre el suelo de madera de una cancha cubierta">
            <a:extLst>
              <a:ext uri="{FF2B5EF4-FFF2-40B4-BE49-F238E27FC236}">
                <a16:creationId xmlns:a16="http://schemas.microsoft.com/office/drawing/2014/main" id="{CA4C89C1-5370-5D5B-DDE1-BE462F5230A5}"/>
              </a:ext>
            </a:extLst>
          </p:cNvPr>
          <p:cNvPicPr>
            <a:picLocks noChangeAspect="1"/>
          </p:cNvPicPr>
          <p:nvPr/>
        </p:nvPicPr>
        <p:blipFill rotWithShape="1">
          <a:blip r:embed="rId2"/>
          <a:srcRect l="33048" r="7774" b="-3"/>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DF81F8-276D-86E2-C10A-FDA2DC5E9A3F}"/>
              </a:ext>
            </a:extLst>
          </p:cNvPr>
          <p:cNvSpPr>
            <a:spLocks noGrp="1"/>
          </p:cNvSpPr>
          <p:nvPr>
            <p:ph type="title"/>
          </p:nvPr>
        </p:nvSpPr>
        <p:spPr>
          <a:xfrm>
            <a:off x="761801" y="328512"/>
            <a:ext cx="4778387" cy="1628970"/>
          </a:xfrm>
        </p:spPr>
        <p:txBody>
          <a:bodyPr anchor="ctr">
            <a:normAutofit/>
          </a:bodyPr>
          <a:lstStyle/>
          <a:p>
            <a:r>
              <a:rPr lang="es-ES" sz="4000" b="1">
                <a:ea typeface="Calibri Light"/>
                <a:cs typeface="Calibri Light"/>
              </a:rPr>
              <a:t>Conclusiones</a:t>
            </a:r>
            <a:endParaRPr lang="es-ES" sz="4000" b="1"/>
          </a:p>
        </p:txBody>
      </p:sp>
      <p:sp>
        <p:nvSpPr>
          <p:cNvPr id="3" name="Marcador de contenido 2">
            <a:extLst>
              <a:ext uri="{FF2B5EF4-FFF2-40B4-BE49-F238E27FC236}">
                <a16:creationId xmlns:a16="http://schemas.microsoft.com/office/drawing/2014/main" id="{635F4F76-F630-F7AD-CA65-FB829BD0D8B8}"/>
              </a:ext>
            </a:extLst>
          </p:cNvPr>
          <p:cNvSpPr>
            <a:spLocks noGrp="1"/>
          </p:cNvSpPr>
          <p:nvPr>
            <p:ph idx="1"/>
          </p:nvPr>
        </p:nvSpPr>
        <p:spPr>
          <a:xfrm>
            <a:off x="407077" y="1794482"/>
            <a:ext cx="4725445" cy="4911272"/>
          </a:xfrm>
        </p:spPr>
        <p:txBody>
          <a:bodyPr vert="horz" lIns="91440" tIns="45720" rIns="91440" bIns="45720" rtlCol="0" anchor="ctr">
            <a:noAutofit/>
          </a:bodyPr>
          <a:lstStyle/>
          <a:p>
            <a:endParaRPr lang="es-ES" sz="1200" dirty="0">
              <a:latin typeface="Calibri Light"/>
              <a:ea typeface="Calibri Light"/>
              <a:cs typeface="Calibri Light"/>
            </a:endParaRPr>
          </a:p>
          <a:p>
            <a:r>
              <a:rPr lang="es-ES" sz="1200" b="1" dirty="0">
                <a:latin typeface="Calibri Light"/>
                <a:ea typeface="Calibri Light"/>
                <a:cs typeface="Calibri Light"/>
              </a:rPr>
              <a:t>Primero, en cuanto a la influencia de la edad en el rendimiento, como factor aislado, no es un predictor definitivo del rendimiento en la NBA.</a:t>
            </a:r>
          </a:p>
          <a:p>
            <a:r>
              <a:rPr lang="es-ES" sz="1200" b="1" dirty="0">
                <a:latin typeface="Calibri Light"/>
                <a:ea typeface="Calibri Light"/>
                <a:cs typeface="Calibri Light"/>
              </a:rPr>
              <a:t>En segundo lugar, la posición de los jugadores parece tener un impacto notable en su rendimiento.</a:t>
            </a:r>
          </a:p>
          <a:p>
            <a:r>
              <a:rPr lang="es-ES" sz="1200" b="1" dirty="0">
                <a:latin typeface="Calibri Light"/>
                <a:ea typeface="Calibri Light"/>
                <a:cs typeface="Calibri Light"/>
              </a:rPr>
              <a:t>La cantidad de minutos jugados y el número de partidos en los que un jugador comienza como titular tienen una fuerte correlación positiva con su rendimiento.</a:t>
            </a:r>
          </a:p>
          <a:p>
            <a:r>
              <a:rPr lang="es-ES" sz="1200" b="1" dirty="0">
                <a:latin typeface="Calibri Light"/>
                <a:ea typeface="Calibri Light"/>
                <a:cs typeface="Calibri Light"/>
              </a:rPr>
              <a:t>Los jugadores que tienen un alto porcentaje de éxito en sus tiros contribuyen significativamente a su rendimiento general.</a:t>
            </a:r>
          </a:p>
          <a:p>
            <a:r>
              <a:rPr lang="es-ES" sz="1200" b="1" dirty="0">
                <a:latin typeface="Calibri Light"/>
                <a:ea typeface="Calibri Light"/>
                <a:cs typeface="Calibri Light"/>
              </a:rPr>
              <a:t>Por último, los resultados de las pruebas de normalidad indican que ninguna de las variables estadísticas sigue una distribución normal. Este hallazgo es importante porque afecta la elección de métodos estadísticos apropiados para futuros análisis y la interpretación de los resultados en el contexto del rendimiento de los jugadores.</a:t>
            </a:r>
            <a:endParaRPr lang="es-ES" b="1">
              <a:ea typeface="Calibri"/>
              <a:cs typeface="Calibri"/>
            </a:endParaRPr>
          </a:p>
          <a:p>
            <a:r>
              <a:rPr lang="es-ES" sz="1200" b="1" dirty="0">
                <a:latin typeface="Calibri Light"/>
                <a:ea typeface="Calibri Light"/>
                <a:cs typeface="Calibri Light"/>
              </a:rPr>
              <a:t>En resumen, el rendimiento en la NBA es multifacético y está influenciado por una combinación de factores. Estos hallazgos pueden proporcionar a los equipos y entrenadores información valiosa para la toma de decisiones estratégicas, la evaluación de jugadores y el desarrollo de tácticas de juego.</a:t>
            </a:r>
          </a:p>
          <a:p>
            <a:endParaRPr lang="es-ES" sz="500">
              <a:ea typeface="Calibri"/>
              <a:cs typeface="Calibri"/>
            </a:endParaRPr>
          </a:p>
        </p:txBody>
      </p:sp>
    </p:spTree>
    <p:extLst>
      <p:ext uri="{BB962C8B-B14F-4D97-AF65-F5344CB8AC3E}">
        <p14:creationId xmlns:p14="http://schemas.microsoft.com/office/powerpoint/2010/main" val="36515914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Office Theme</vt:lpstr>
      <vt:lpstr>EDA:  Rendimiento en la NBA 22-23</vt:lpstr>
      <vt:lpstr>·Objetivo</vt:lpstr>
      <vt:lpstr>EFF:PTS+TRB+AST+STL+BLK-(FGA-FG)-(FTA-FT)-TOV</vt:lpstr>
      <vt:lpstr>Hipótesis a analizar</vt:lpstr>
      <vt:lpstr>Presentación de PowerPoint</vt:lpstr>
      <vt:lpstr>              EFF VS Minutos jugados</vt:lpstr>
      <vt:lpstr>Presentación de PowerPoint</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327</cp:revision>
  <dcterms:created xsi:type="dcterms:W3CDTF">2023-12-21T22:26:08Z</dcterms:created>
  <dcterms:modified xsi:type="dcterms:W3CDTF">2024-01-03T02:08:12Z</dcterms:modified>
</cp:coreProperties>
</file>