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4" r:id="rId5"/>
    <p:sldId id="259" r:id="rId6"/>
    <p:sldId id="265"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2651"/>
    <a:srgbClr val="FFB166"/>
    <a:srgbClr val="E43480"/>
    <a:srgbClr val="41719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144"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C436A759-7C72-40AA-B7B2-13632527B897}" type="datetimeFigureOut">
              <a:rPr lang="en-US" smtClean="0"/>
              <a:t>8/20/2022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C5B4574D-E2B6-44B7-A2A9-30909F0B63C4}" type="slidenum">
              <a:rPr lang="en-US" smtClean="0"/>
              <a:t>‹Nº›</a:t>
            </a:fld>
            <a:endParaRPr lang="en-US"/>
          </a:p>
        </p:txBody>
      </p:sp>
    </p:spTree>
    <p:extLst>
      <p:ext uri="{BB962C8B-B14F-4D97-AF65-F5344CB8AC3E}">
        <p14:creationId xmlns:p14="http://schemas.microsoft.com/office/powerpoint/2010/main" val="2344133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C436A759-7C72-40AA-B7B2-13632527B897}" type="datetimeFigureOut">
              <a:rPr lang="en-US" smtClean="0"/>
              <a:t>8/20/2022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C5B4574D-E2B6-44B7-A2A9-30909F0B63C4}" type="slidenum">
              <a:rPr lang="en-US" smtClean="0"/>
              <a:t>‹Nº›</a:t>
            </a:fld>
            <a:endParaRPr lang="en-US"/>
          </a:p>
        </p:txBody>
      </p:sp>
    </p:spTree>
    <p:extLst>
      <p:ext uri="{BB962C8B-B14F-4D97-AF65-F5344CB8AC3E}">
        <p14:creationId xmlns:p14="http://schemas.microsoft.com/office/powerpoint/2010/main" val="2414936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C436A759-7C72-40AA-B7B2-13632527B897}" type="datetimeFigureOut">
              <a:rPr lang="en-US" smtClean="0"/>
              <a:t>8/20/2022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C5B4574D-E2B6-44B7-A2A9-30909F0B63C4}" type="slidenum">
              <a:rPr lang="en-US" smtClean="0"/>
              <a:t>‹Nº›</a:t>
            </a:fld>
            <a:endParaRPr lang="en-US"/>
          </a:p>
        </p:txBody>
      </p:sp>
    </p:spTree>
    <p:extLst>
      <p:ext uri="{BB962C8B-B14F-4D97-AF65-F5344CB8AC3E}">
        <p14:creationId xmlns:p14="http://schemas.microsoft.com/office/powerpoint/2010/main" val="2015459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C436A759-7C72-40AA-B7B2-13632527B897}" type="datetimeFigureOut">
              <a:rPr lang="en-US" smtClean="0"/>
              <a:t>8/20/2022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C5B4574D-E2B6-44B7-A2A9-30909F0B63C4}" type="slidenum">
              <a:rPr lang="en-US" smtClean="0"/>
              <a:t>‹Nº›</a:t>
            </a:fld>
            <a:endParaRPr lang="en-US"/>
          </a:p>
        </p:txBody>
      </p:sp>
    </p:spTree>
    <p:extLst>
      <p:ext uri="{BB962C8B-B14F-4D97-AF65-F5344CB8AC3E}">
        <p14:creationId xmlns:p14="http://schemas.microsoft.com/office/powerpoint/2010/main" val="219773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C436A759-7C72-40AA-B7B2-13632527B897}" type="datetimeFigureOut">
              <a:rPr lang="en-US" smtClean="0"/>
              <a:t>8/20/2022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C5B4574D-E2B6-44B7-A2A9-30909F0B63C4}" type="slidenum">
              <a:rPr lang="en-US" smtClean="0"/>
              <a:t>‹Nº›</a:t>
            </a:fld>
            <a:endParaRPr lang="en-US"/>
          </a:p>
        </p:txBody>
      </p:sp>
    </p:spTree>
    <p:extLst>
      <p:ext uri="{BB962C8B-B14F-4D97-AF65-F5344CB8AC3E}">
        <p14:creationId xmlns:p14="http://schemas.microsoft.com/office/powerpoint/2010/main" val="83407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C436A759-7C72-40AA-B7B2-13632527B897}" type="datetimeFigureOut">
              <a:rPr lang="en-US" smtClean="0"/>
              <a:t>8/20/2022</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C5B4574D-E2B6-44B7-A2A9-30909F0B63C4}" type="slidenum">
              <a:rPr lang="en-US" smtClean="0"/>
              <a:t>‹Nº›</a:t>
            </a:fld>
            <a:endParaRPr lang="en-US"/>
          </a:p>
        </p:txBody>
      </p:sp>
    </p:spTree>
    <p:extLst>
      <p:ext uri="{BB962C8B-B14F-4D97-AF65-F5344CB8AC3E}">
        <p14:creationId xmlns:p14="http://schemas.microsoft.com/office/powerpoint/2010/main" val="3567359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C436A759-7C72-40AA-B7B2-13632527B897}" type="datetimeFigureOut">
              <a:rPr lang="en-US" smtClean="0"/>
              <a:t>8/20/2022</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C5B4574D-E2B6-44B7-A2A9-30909F0B63C4}" type="slidenum">
              <a:rPr lang="en-US" smtClean="0"/>
              <a:t>‹Nº›</a:t>
            </a:fld>
            <a:endParaRPr lang="en-US"/>
          </a:p>
        </p:txBody>
      </p:sp>
    </p:spTree>
    <p:extLst>
      <p:ext uri="{BB962C8B-B14F-4D97-AF65-F5344CB8AC3E}">
        <p14:creationId xmlns:p14="http://schemas.microsoft.com/office/powerpoint/2010/main" val="3981094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C436A759-7C72-40AA-B7B2-13632527B897}" type="datetimeFigureOut">
              <a:rPr lang="en-US" smtClean="0"/>
              <a:t>8/20/2022</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C5B4574D-E2B6-44B7-A2A9-30909F0B63C4}" type="slidenum">
              <a:rPr lang="en-US" smtClean="0"/>
              <a:t>‹Nº›</a:t>
            </a:fld>
            <a:endParaRPr lang="en-US"/>
          </a:p>
        </p:txBody>
      </p:sp>
    </p:spTree>
    <p:extLst>
      <p:ext uri="{BB962C8B-B14F-4D97-AF65-F5344CB8AC3E}">
        <p14:creationId xmlns:p14="http://schemas.microsoft.com/office/powerpoint/2010/main" val="1283254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436A759-7C72-40AA-B7B2-13632527B897}" type="datetimeFigureOut">
              <a:rPr lang="en-US" smtClean="0"/>
              <a:t>8/20/2022</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C5B4574D-E2B6-44B7-A2A9-30909F0B63C4}" type="slidenum">
              <a:rPr lang="en-US" smtClean="0"/>
              <a:t>‹Nº›</a:t>
            </a:fld>
            <a:endParaRPr lang="en-US"/>
          </a:p>
        </p:txBody>
      </p:sp>
    </p:spTree>
    <p:extLst>
      <p:ext uri="{BB962C8B-B14F-4D97-AF65-F5344CB8AC3E}">
        <p14:creationId xmlns:p14="http://schemas.microsoft.com/office/powerpoint/2010/main" val="192856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C436A759-7C72-40AA-B7B2-13632527B897}" type="datetimeFigureOut">
              <a:rPr lang="en-US" smtClean="0"/>
              <a:t>8/20/2022</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C5B4574D-E2B6-44B7-A2A9-30909F0B63C4}" type="slidenum">
              <a:rPr lang="en-US" smtClean="0"/>
              <a:t>‹Nº›</a:t>
            </a:fld>
            <a:endParaRPr lang="en-US"/>
          </a:p>
        </p:txBody>
      </p:sp>
    </p:spTree>
    <p:extLst>
      <p:ext uri="{BB962C8B-B14F-4D97-AF65-F5344CB8AC3E}">
        <p14:creationId xmlns:p14="http://schemas.microsoft.com/office/powerpoint/2010/main" val="3136918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C436A759-7C72-40AA-B7B2-13632527B897}" type="datetimeFigureOut">
              <a:rPr lang="en-US" smtClean="0"/>
              <a:t>8/20/2022</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C5B4574D-E2B6-44B7-A2A9-30909F0B63C4}" type="slidenum">
              <a:rPr lang="en-US" smtClean="0"/>
              <a:t>‹Nº›</a:t>
            </a:fld>
            <a:endParaRPr lang="en-US"/>
          </a:p>
        </p:txBody>
      </p:sp>
    </p:spTree>
    <p:extLst>
      <p:ext uri="{BB962C8B-B14F-4D97-AF65-F5344CB8AC3E}">
        <p14:creationId xmlns:p14="http://schemas.microsoft.com/office/powerpoint/2010/main" val="44532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36A759-7C72-40AA-B7B2-13632527B897}" type="datetimeFigureOut">
              <a:rPr lang="en-US" smtClean="0"/>
              <a:t>8/20/2022</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B4574D-E2B6-44B7-A2A9-30909F0B63C4}" type="slidenum">
              <a:rPr lang="en-US" smtClean="0"/>
              <a:t>‹Nº›</a:t>
            </a:fld>
            <a:endParaRPr lang="en-US"/>
          </a:p>
        </p:txBody>
      </p:sp>
    </p:spTree>
    <p:extLst>
      <p:ext uri="{BB962C8B-B14F-4D97-AF65-F5344CB8AC3E}">
        <p14:creationId xmlns:p14="http://schemas.microsoft.com/office/powerpoint/2010/main" val="2246179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PE" sz="4000" dirty="0" smtClean="0"/>
              <a:t>Solución caso Práctico</a:t>
            </a:r>
            <a:endParaRPr lang="en-US" sz="4000" dirty="0"/>
          </a:p>
        </p:txBody>
      </p:sp>
      <p:sp>
        <p:nvSpPr>
          <p:cNvPr id="3" name="Subtítulo 2"/>
          <p:cNvSpPr>
            <a:spLocks noGrp="1"/>
          </p:cNvSpPr>
          <p:nvPr>
            <p:ph type="subTitle" idx="1"/>
          </p:nvPr>
        </p:nvSpPr>
        <p:spPr/>
        <p:txBody>
          <a:bodyPr/>
          <a:lstStyle/>
          <a:p>
            <a:r>
              <a:rPr lang="es-PE" dirty="0" smtClean="0"/>
              <a:t>Alexis Coronado Ortiz</a:t>
            </a:r>
            <a:endParaRPr lang="en-US" dirty="0"/>
          </a:p>
        </p:txBody>
      </p:sp>
      <p:pic>
        <p:nvPicPr>
          <p:cNvPr id="5" name="Imagen 4"/>
          <p:cNvPicPr>
            <a:picLocks noChangeAspect="1"/>
          </p:cNvPicPr>
          <p:nvPr/>
        </p:nvPicPr>
        <p:blipFill>
          <a:blip r:embed="rId2"/>
          <a:stretch>
            <a:fillRect/>
          </a:stretch>
        </p:blipFill>
        <p:spPr>
          <a:xfrm>
            <a:off x="8905875" y="0"/>
            <a:ext cx="3286125" cy="1162050"/>
          </a:xfrm>
          <a:prstGeom prst="rect">
            <a:avLst/>
          </a:prstGeom>
        </p:spPr>
      </p:pic>
    </p:spTree>
    <p:extLst>
      <p:ext uri="{BB962C8B-B14F-4D97-AF65-F5344CB8AC3E}">
        <p14:creationId xmlns:p14="http://schemas.microsoft.com/office/powerpoint/2010/main" val="11581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C48DD00-0FAB-49F9-ACE7-07FE14E1AFDB}"/>
              </a:ext>
            </a:extLst>
          </p:cNvPr>
          <p:cNvSpPr txBox="1">
            <a:spLocks/>
          </p:cNvSpPr>
          <p:nvPr/>
        </p:nvSpPr>
        <p:spPr bwMode="auto">
          <a:xfrm>
            <a:off x="982064" y="323320"/>
            <a:ext cx="9737509" cy="1088746"/>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ctr" anchorCtr="0" compatLnSpc="1">
            <a:prstTxWarp prst="textNoShape">
              <a:avLst/>
            </a:prstTxWarp>
            <a:noAutofit/>
          </a:bodyPr>
          <a:lstStyle>
            <a:lvl1pPr algn="ctr" rtl="0" eaLnBrk="0" fontAlgn="base" hangingPunct="0">
              <a:lnSpc>
                <a:spcPct val="90000"/>
              </a:lnSpc>
              <a:spcBef>
                <a:spcPct val="0"/>
              </a:spcBef>
              <a:spcAft>
                <a:spcPct val="0"/>
              </a:spcAft>
              <a:defRPr sz="48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Bebas Neue" pitchFamily="34" charset="0"/>
              </a:defRPr>
            </a:lvl2pPr>
            <a:lvl3pPr algn="l" rtl="0" eaLnBrk="0" fontAlgn="base" hangingPunct="0">
              <a:lnSpc>
                <a:spcPct val="90000"/>
              </a:lnSpc>
              <a:spcBef>
                <a:spcPct val="0"/>
              </a:spcBef>
              <a:spcAft>
                <a:spcPct val="0"/>
              </a:spcAft>
              <a:defRPr sz="4400">
                <a:solidFill>
                  <a:schemeClr val="tx1"/>
                </a:solidFill>
                <a:latin typeface="Bebas Neue" pitchFamily="34" charset="0"/>
              </a:defRPr>
            </a:lvl3pPr>
            <a:lvl4pPr algn="l" rtl="0" eaLnBrk="0" fontAlgn="base" hangingPunct="0">
              <a:lnSpc>
                <a:spcPct val="90000"/>
              </a:lnSpc>
              <a:spcBef>
                <a:spcPct val="0"/>
              </a:spcBef>
              <a:spcAft>
                <a:spcPct val="0"/>
              </a:spcAft>
              <a:defRPr sz="4400">
                <a:solidFill>
                  <a:schemeClr val="tx1"/>
                </a:solidFill>
                <a:latin typeface="Bebas Neue" pitchFamily="34" charset="0"/>
              </a:defRPr>
            </a:lvl4pPr>
            <a:lvl5pPr algn="l" rtl="0" eaLnBrk="0" fontAlgn="base" hangingPunct="0">
              <a:lnSpc>
                <a:spcPct val="90000"/>
              </a:lnSpc>
              <a:spcBef>
                <a:spcPct val="0"/>
              </a:spcBef>
              <a:spcAft>
                <a:spcPct val="0"/>
              </a:spcAft>
              <a:defRPr sz="4400">
                <a:solidFill>
                  <a:schemeClr val="tx1"/>
                </a:solidFill>
                <a:latin typeface="Bebas Neue" pitchFamily="34" charset="0"/>
              </a:defRPr>
            </a:lvl5pPr>
            <a:lvl6pPr marL="457200" algn="l" rtl="0" fontAlgn="base">
              <a:lnSpc>
                <a:spcPct val="90000"/>
              </a:lnSpc>
              <a:spcBef>
                <a:spcPct val="0"/>
              </a:spcBef>
              <a:spcAft>
                <a:spcPct val="0"/>
              </a:spcAft>
              <a:defRPr sz="4400">
                <a:solidFill>
                  <a:schemeClr val="tx1"/>
                </a:solidFill>
                <a:latin typeface="Bebas Neue" pitchFamily="34" charset="0"/>
              </a:defRPr>
            </a:lvl6pPr>
            <a:lvl7pPr marL="914400" algn="l" rtl="0" fontAlgn="base">
              <a:lnSpc>
                <a:spcPct val="90000"/>
              </a:lnSpc>
              <a:spcBef>
                <a:spcPct val="0"/>
              </a:spcBef>
              <a:spcAft>
                <a:spcPct val="0"/>
              </a:spcAft>
              <a:defRPr sz="4400">
                <a:solidFill>
                  <a:schemeClr val="tx1"/>
                </a:solidFill>
                <a:latin typeface="Bebas Neue" pitchFamily="34" charset="0"/>
              </a:defRPr>
            </a:lvl7pPr>
            <a:lvl8pPr marL="1371600" algn="l" rtl="0" fontAlgn="base">
              <a:lnSpc>
                <a:spcPct val="90000"/>
              </a:lnSpc>
              <a:spcBef>
                <a:spcPct val="0"/>
              </a:spcBef>
              <a:spcAft>
                <a:spcPct val="0"/>
              </a:spcAft>
              <a:defRPr sz="4400">
                <a:solidFill>
                  <a:schemeClr val="tx1"/>
                </a:solidFill>
                <a:latin typeface="Bebas Neue" pitchFamily="34" charset="0"/>
              </a:defRPr>
            </a:lvl8pPr>
            <a:lvl9pPr marL="1828800" algn="l" rtl="0" fontAlgn="base">
              <a:lnSpc>
                <a:spcPct val="90000"/>
              </a:lnSpc>
              <a:spcBef>
                <a:spcPct val="0"/>
              </a:spcBef>
              <a:spcAft>
                <a:spcPct val="0"/>
              </a:spcAft>
              <a:defRPr sz="4400">
                <a:solidFill>
                  <a:schemeClr val="tx1"/>
                </a:solidFill>
                <a:latin typeface="Bebas Neue" pitchFamily="34" charset="0"/>
              </a:defRPr>
            </a:lvl9pPr>
          </a:lstStyle>
          <a:p>
            <a:pPr marL="0" marR="0" lvl="0" indent="0" algn="l" defTabSz="914400" rtl="0" eaLnBrk="1" fontAlgn="auto" latinLnBrk="0" hangingPunct="1">
              <a:lnSpc>
                <a:spcPct val="90000"/>
              </a:lnSpc>
              <a:spcBef>
                <a:spcPct val="0"/>
              </a:spcBef>
              <a:spcAft>
                <a:spcPts val="0"/>
              </a:spcAft>
              <a:buClrTx/>
              <a:buSzTx/>
              <a:buFontTx/>
              <a:buNone/>
              <a:tabLst/>
              <a:defRPr/>
            </a:pPr>
            <a:r>
              <a:rPr lang="es-MX" sz="2800" dirty="0" smtClean="0">
                <a:solidFill>
                  <a:srgbClr val="1B2651"/>
                </a:solidFill>
                <a:latin typeface="Lato Regular"/>
              </a:rPr>
              <a:t>I. </a:t>
            </a:r>
            <a:r>
              <a:rPr kumimoji="0" lang="es-PE" sz="2800" b="0" i="0" u="none" strike="noStrike" kern="1200" cap="none" spc="0" normalizeH="0" baseline="0" dirty="0" smtClean="0">
                <a:ln>
                  <a:noFill/>
                </a:ln>
                <a:solidFill>
                  <a:srgbClr val="1B2651"/>
                </a:solidFill>
                <a:effectLst/>
                <a:uLnTx/>
                <a:uFillTx/>
                <a:latin typeface="Lato Regular"/>
              </a:rPr>
              <a:t>An</a:t>
            </a:r>
            <a:r>
              <a:rPr lang="es-PE" sz="2800" dirty="0" smtClean="0">
                <a:solidFill>
                  <a:srgbClr val="1B2651"/>
                </a:solidFill>
                <a:latin typeface="Lato Regular"/>
              </a:rPr>
              <a:t>álisis</a:t>
            </a:r>
            <a:r>
              <a:rPr lang="es-MX" sz="2800" dirty="0" smtClean="0">
                <a:solidFill>
                  <a:srgbClr val="1B2651"/>
                </a:solidFill>
                <a:latin typeface="Lato Regular"/>
              </a:rPr>
              <a:t> Exploratorio</a:t>
            </a:r>
            <a:endParaRPr kumimoji="0" lang="id-ID" sz="2800" b="0" i="0" u="none" strike="noStrike" kern="1200" cap="none" spc="0" normalizeH="0" baseline="0" noProof="0" dirty="0">
              <a:ln>
                <a:noFill/>
              </a:ln>
              <a:solidFill>
                <a:srgbClr val="1B2651"/>
              </a:solidFill>
              <a:effectLst/>
              <a:uLnTx/>
              <a:uFillTx/>
              <a:latin typeface="Lato Regular"/>
            </a:endParaRPr>
          </a:p>
        </p:txBody>
      </p:sp>
      <p:pic>
        <p:nvPicPr>
          <p:cNvPr id="7" name="Imagen 6"/>
          <p:cNvPicPr>
            <a:picLocks noChangeAspect="1"/>
          </p:cNvPicPr>
          <p:nvPr/>
        </p:nvPicPr>
        <p:blipFill>
          <a:blip r:embed="rId2"/>
          <a:stretch>
            <a:fillRect/>
          </a:stretch>
        </p:blipFill>
        <p:spPr>
          <a:xfrm>
            <a:off x="1330110" y="2436427"/>
            <a:ext cx="2314575" cy="1695450"/>
          </a:xfrm>
          <a:prstGeom prst="rect">
            <a:avLst/>
          </a:prstGeom>
          <a:ln>
            <a:solidFill>
              <a:srgbClr val="41719C"/>
            </a:solidFill>
          </a:ln>
        </p:spPr>
      </p:pic>
      <p:sp>
        <p:nvSpPr>
          <p:cNvPr id="8" name="TextBox 26">
            <a:extLst>
              <a:ext uri="{FF2B5EF4-FFF2-40B4-BE49-F238E27FC236}">
                <a16:creationId xmlns:a16="http://schemas.microsoft.com/office/drawing/2014/main" id="{0F7FDD15-33A6-47DB-B2C7-FD93A21A2C8A}"/>
              </a:ext>
            </a:extLst>
          </p:cNvPr>
          <p:cNvSpPr txBox="1"/>
          <p:nvPr/>
        </p:nvSpPr>
        <p:spPr>
          <a:xfrm>
            <a:off x="964959" y="1637801"/>
            <a:ext cx="3143887" cy="914033"/>
          </a:xfrm>
          <a:prstGeom prst="rect">
            <a:avLst/>
          </a:prstGeom>
          <a:noFill/>
        </p:spPr>
        <p:txBody>
          <a:bodyPr wrap="square">
            <a:spAutoFit/>
          </a:bodyPr>
          <a:lstStyle/>
          <a:p>
            <a:pPr marL="0" marR="0" lvl="0" indent="0" algn="l" defTabSz="914400" rtl="0" eaLnBrk="1" fontAlgn="auto" latinLnBrk="0" hangingPunct="1">
              <a:lnSpc>
                <a:spcPct val="89000"/>
              </a:lnSpc>
              <a:spcBef>
                <a:spcPts val="0"/>
              </a:spcBef>
              <a:spcAft>
                <a:spcPts val="0"/>
              </a:spcAft>
              <a:buClrTx/>
              <a:buSzTx/>
              <a:buFontTx/>
              <a:buNone/>
              <a:tabLst/>
              <a:defRPr/>
            </a:pPr>
            <a:r>
              <a:rPr lang="es-PE" sz="1200" noProof="0" dirty="0" smtClean="0">
                <a:latin typeface="Lato Light"/>
                <a:ea typeface="Open Sans" panose="020B0606030504020204" pitchFamily="34" charset="0"/>
                <a:cs typeface="Open Sans" panose="020B0606030504020204" pitchFamily="34" charset="0"/>
              </a:rPr>
              <a:t>Se reviso que, solo la columna </a:t>
            </a:r>
            <a:r>
              <a:rPr lang="es-PE" sz="1200" i="1" noProof="0" dirty="0" err="1" smtClean="0">
                <a:latin typeface="Lato Light"/>
                <a:ea typeface="Open Sans" panose="020B0606030504020204" pitchFamily="34" charset="0"/>
                <a:cs typeface="Open Sans" panose="020B0606030504020204" pitchFamily="34" charset="0"/>
              </a:rPr>
              <a:t>paidat</a:t>
            </a:r>
            <a:r>
              <a:rPr lang="es-PE" sz="1200" i="1" noProof="0" dirty="0" smtClean="0">
                <a:latin typeface="Lato Light"/>
                <a:ea typeface="Open Sans" panose="020B0606030504020204" pitchFamily="34" charset="0"/>
                <a:cs typeface="Open Sans" panose="020B0606030504020204" pitchFamily="34" charset="0"/>
              </a:rPr>
              <a:t> </a:t>
            </a:r>
            <a:r>
              <a:rPr lang="es-PE" sz="1200" dirty="0" smtClean="0">
                <a:latin typeface="Lato Light"/>
                <a:ea typeface="Open Sans" panose="020B0606030504020204" pitchFamily="34" charset="0"/>
                <a:cs typeface="Open Sans" panose="020B0606030504020204" pitchFamily="34" charset="0"/>
              </a:rPr>
              <a:t>tenía </a:t>
            </a:r>
            <a:r>
              <a:rPr lang="es-PE" sz="1200" dirty="0" err="1" smtClean="0">
                <a:latin typeface="Lato Light"/>
                <a:ea typeface="Open Sans" panose="020B0606030504020204" pitchFamily="34" charset="0"/>
                <a:cs typeface="Open Sans" panose="020B0606030504020204" pitchFamily="34" charset="0"/>
              </a:rPr>
              <a:t>missings</a:t>
            </a:r>
            <a:r>
              <a:rPr lang="es-PE" sz="1200" dirty="0" smtClean="0">
                <a:latin typeface="Lato Light"/>
                <a:ea typeface="Open Sans" panose="020B0606030504020204" pitchFamily="34" charset="0"/>
                <a:cs typeface="Open Sans" panose="020B0606030504020204" pitchFamily="34" charset="0"/>
              </a:rPr>
              <a:t> ( de las 1200 que contiene el </a:t>
            </a:r>
            <a:r>
              <a:rPr lang="es-PE" sz="1200" dirty="0" err="1" smtClean="0">
                <a:latin typeface="Lato Light"/>
                <a:ea typeface="Open Sans" panose="020B0606030504020204" pitchFamily="34" charset="0"/>
                <a:cs typeface="Open Sans" panose="020B0606030504020204" pitchFamily="34" charset="0"/>
              </a:rPr>
              <a:t>dataset</a:t>
            </a:r>
            <a:r>
              <a:rPr lang="es-PE" sz="1200" dirty="0" smtClean="0">
                <a:latin typeface="Lato Light"/>
                <a:ea typeface="Open Sans" panose="020B0606030504020204" pitchFamily="34" charset="0"/>
                <a:cs typeface="Open Sans" panose="020B0606030504020204" pitchFamily="34" charset="0"/>
              </a:rPr>
              <a:t>), empezamos inspeccionando por aquí a que se debían</a:t>
            </a:r>
            <a:r>
              <a:rPr lang="es-PE" sz="1200" noProof="0" dirty="0" smtClean="0">
                <a:latin typeface="Lato Light"/>
                <a:ea typeface="Open Sans" panose="020B0606030504020204" pitchFamily="34" charset="0"/>
                <a:cs typeface="Open Sans" panose="020B0606030504020204" pitchFamily="34" charset="0"/>
              </a:rPr>
              <a:t> </a:t>
            </a:r>
            <a:endParaRPr kumimoji="0" lang="en-US" sz="1200" b="0" i="0"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89000"/>
              </a:lnSpc>
              <a:spcBef>
                <a:spcPts val="0"/>
              </a:spcBef>
              <a:spcAft>
                <a:spcPts val="0"/>
              </a:spcAft>
              <a:buClrTx/>
              <a:buSzTx/>
              <a:buFontTx/>
              <a:buNone/>
              <a:tabLst/>
              <a:defRPr/>
            </a:pPr>
            <a:endParaRPr kumimoji="0" lang="en-US" sz="1200" b="0" i="0"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p:txBody>
      </p:sp>
      <p:sp>
        <p:nvSpPr>
          <p:cNvPr id="9" name="Flecha derecha 8"/>
          <p:cNvSpPr/>
          <p:nvPr/>
        </p:nvSpPr>
        <p:spPr>
          <a:xfrm>
            <a:off x="4891669" y="2619838"/>
            <a:ext cx="1460810" cy="847725"/>
          </a:xfrm>
          <a:prstGeom prst="rightArrow">
            <a:avLst/>
          </a:prstGeom>
          <a:solidFill>
            <a:srgbClr val="FFB166"/>
          </a:solidFill>
          <a:ln>
            <a:solidFill>
              <a:srgbClr val="1B265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TextBox 26">
            <a:extLst>
              <a:ext uri="{FF2B5EF4-FFF2-40B4-BE49-F238E27FC236}">
                <a16:creationId xmlns:a16="http://schemas.microsoft.com/office/drawing/2014/main" id="{0F7FDD15-33A6-47DB-B2C7-FD93A21A2C8A}"/>
              </a:ext>
            </a:extLst>
          </p:cNvPr>
          <p:cNvSpPr txBox="1"/>
          <p:nvPr/>
        </p:nvSpPr>
        <p:spPr>
          <a:xfrm>
            <a:off x="1300615" y="4272964"/>
            <a:ext cx="2485965" cy="393698"/>
          </a:xfrm>
          <a:prstGeom prst="rect">
            <a:avLst/>
          </a:prstGeom>
          <a:noFill/>
        </p:spPr>
        <p:txBody>
          <a:bodyPr wrap="square">
            <a:spAutoFit/>
          </a:bodyPr>
          <a:lstStyle/>
          <a:p>
            <a:pPr marL="0" marR="0" lvl="0" indent="0" algn="ctr" defTabSz="914400" rtl="0" eaLnBrk="1" fontAlgn="auto" latinLnBrk="0" hangingPunct="1">
              <a:lnSpc>
                <a:spcPct val="89000"/>
              </a:lnSpc>
              <a:spcBef>
                <a:spcPts val="0"/>
              </a:spcBef>
              <a:spcAft>
                <a:spcPts val="0"/>
              </a:spcAft>
              <a:buClrTx/>
              <a:buSzTx/>
              <a:buFontTx/>
              <a:buNone/>
              <a:tabLst/>
              <a:defRPr/>
            </a:pPr>
            <a:r>
              <a:rPr lang="es-PE" sz="1050" i="1" noProof="0" dirty="0" smtClean="0">
                <a:latin typeface="Lato Light"/>
                <a:ea typeface="Open Sans" panose="020B0606030504020204" pitchFamily="34" charset="0"/>
                <a:cs typeface="Open Sans" panose="020B0606030504020204" pitchFamily="34" charset="0"/>
              </a:rPr>
              <a:t>Cantidad de </a:t>
            </a:r>
            <a:r>
              <a:rPr lang="es-PE" sz="1050" i="1" noProof="0" dirty="0" err="1" smtClean="0">
                <a:latin typeface="Lato Light"/>
                <a:ea typeface="Open Sans" panose="020B0606030504020204" pitchFamily="34" charset="0"/>
                <a:cs typeface="Open Sans" panose="020B0606030504020204" pitchFamily="34" charset="0"/>
              </a:rPr>
              <a:t>missings</a:t>
            </a:r>
            <a:r>
              <a:rPr lang="es-PE" sz="1050" i="1" noProof="0" dirty="0" smtClean="0">
                <a:latin typeface="Lato Light"/>
                <a:ea typeface="Open Sans" panose="020B0606030504020204" pitchFamily="34" charset="0"/>
                <a:cs typeface="Open Sans" panose="020B0606030504020204" pitchFamily="34" charset="0"/>
              </a:rPr>
              <a:t> por variable</a:t>
            </a:r>
            <a:endParaRPr kumimoji="0" lang="en-US" sz="1050" b="0" i="1"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89000"/>
              </a:lnSpc>
              <a:spcBef>
                <a:spcPts val="0"/>
              </a:spcBef>
              <a:spcAft>
                <a:spcPts val="0"/>
              </a:spcAft>
              <a:buClrTx/>
              <a:buSzTx/>
              <a:buFontTx/>
              <a:buNone/>
              <a:tabLst/>
              <a:defRPr/>
            </a:pPr>
            <a:endParaRPr kumimoji="0" lang="en-US" sz="1050" b="0" i="1"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p:txBody>
      </p:sp>
      <p:sp>
        <p:nvSpPr>
          <p:cNvPr id="12" name="TextBox 26">
            <a:extLst>
              <a:ext uri="{FF2B5EF4-FFF2-40B4-BE49-F238E27FC236}">
                <a16:creationId xmlns:a16="http://schemas.microsoft.com/office/drawing/2014/main" id="{0F7FDD15-33A6-47DB-B2C7-FD93A21A2C8A}"/>
              </a:ext>
            </a:extLst>
          </p:cNvPr>
          <p:cNvSpPr txBox="1"/>
          <p:nvPr/>
        </p:nvSpPr>
        <p:spPr>
          <a:xfrm>
            <a:off x="4122237" y="3467563"/>
            <a:ext cx="3143887" cy="393698"/>
          </a:xfrm>
          <a:prstGeom prst="rect">
            <a:avLst/>
          </a:prstGeom>
          <a:noFill/>
        </p:spPr>
        <p:txBody>
          <a:bodyPr wrap="square">
            <a:spAutoFit/>
          </a:bodyPr>
          <a:lstStyle/>
          <a:p>
            <a:pPr marL="0" marR="0" lvl="0" indent="0" algn="l" defTabSz="914400" rtl="0" eaLnBrk="1" fontAlgn="auto" latinLnBrk="0" hangingPunct="1">
              <a:lnSpc>
                <a:spcPct val="89000"/>
              </a:lnSpc>
              <a:spcBef>
                <a:spcPts val="0"/>
              </a:spcBef>
              <a:spcAft>
                <a:spcPts val="0"/>
              </a:spcAft>
              <a:buClrTx/>
              <a:buSzTx/>
              <a:buFontTx/>
              <a:buNone/>
              <a:tabLst/>
              <a:defRPr/>
            </a:pPr>
            <a:r>
              <a:rPr lang="es-PE" sz="1100" i="1" noProof="0" dirty="0" smtClean="0">
                <a:latin typeface="Lato Light"/>
                <a:ea typeface="Open Sans" panose="020B0606030504020204" pitchFamily="34" charset="0"/>
                <a:cs typeface="Open Sans" panose="020B0606030504020204" pitchFamily="34" charset="0"/>
              </a:rPr>
              <a:t>Creamos un id de mes a partir de esta variable</a:t>
            </a:r>
            <a:endParaRPr kumimoji="0" lang="en-US" sz="1100" b="0" i="1"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89000"/>
              </a:lnSpc>
              <a:spcBef>
                <a:spcPts val="0"/>
              </a:spcBef>
              <a:spcAft>
                <a:spcPts val="0"/>
              </a:spcAft>
              <a:buClrTx/>
              <a:buSzTx/>
              <a:buFontTx/>
              <a:buNone/>
              <a:tabLst/>
              <a:defRPr/>
            </a:pPr>
            <a:endParaRPr kumimoji="0" lang="en-US" sz="1100" b="0" i="1"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p:txBody>
      </p:sp>
      <p:pic>
        <p:nvPicPr>
          <p:cNvPr id="14" name="Imagen 13"/>
          <p:cNvPicPr>
            <a:picLocks noChangeAspect="1"/>
          </p:cNvPicPr>
          <p:nvPr/>
        </p:nvPicPr>
        <p:blipFill>
          <a:blip r:embed="rId3"/>
          <a:stretch>
            <a:fillRect/>
          </a:stretch>
        </p:blipFill>
        <p:spPr>
          <a:xfrm>
            <a:off x="7766227" y="2502639"/>
            <a:ext cx="3854273" cy="2323545"/>
          </a:xfrm>
          <a:prstGeom prst="rect">
            <a:avLst/>
          </a:prstGeom>
          <a:ln>
            <a:solidFill>
              <a:srgbClr val="41719C"/>
            </a:solidFill>
          </a:ln>
        </p:spPr>
      </p:pic>
      <p:sp>
        <p:nvSpPr>
          <p:cNvPr id="15" name="TextBox 26">
            <a:extLst>
              <a:ext uri="{FF2B5EF4-FFF2-40B4-BE49-F238E27FC236}">
                <a16:creationId xmlns:a16="http://schemas.microsoft.com/office/drawing/2014/main" id="{0F7FDD15-33A6-47DB-B2C7-FD93A21A2C8A}"/>
              </a:ext>
            </a:extLst>
          </p:cNvPr>
          <p:cNvSpPr txBox="1"/>
          <p:nvPr/>
        </p:nvSpPr>
        <p:spPr>
          <a:xfrm>
            <a:off x="7634856" y="4943493"/>
            <a:ext cx="4062773" cy="523798"/>
          </a:xfrm>
          <a:prstGeom prst="rect">
            <a:avLst/>
          </a:prstGeom>
          <a:noFill/>
        </p:spPr>
        <p:txBody>
          <a:bodyPr wrap="square">
            <a:spAutoFit/>
          </a:bodyPr>
          <a:lstStyle/>
          <a:p>
            <a:pPr marL="0" marR="0" lvl="0" indent="0" algn="ctr" defTabSz="914400" rtl="0" eaLnBrk="1" fontAlgn="auto" latinLnBrk="0" hangingPunct="1">
              <a:lnSpc>
                <a:spcPct val="89000"/>
              </a:lnSpc>
              <a:spcBef>
                <a:spcPts val="0"/>
              </a:spcBef>
              <a:spcAft>
                <a:spcPts val="0"/>
              </a:spcAft>
              <a:buClrTx/>
              <a:buSzTx/>
              <a:buFontTx/>
              <a:buNone/>
              <a:tabLst/>
              <a:defRPr/>
            </a:pPr>
            <a:r>
              <a:rPr lang="es-PE" sz="1050" i="1" noProof="0" dirty="0" err="1" smtClean="0">
                <a:latin typeface="Lato Light"/>
                <a:ea typeface="Open Sans" panose="020B0606030504020204" pitchFamily="34" charset="0"/>
                <a:cs typeface="Open Sans" panose="020B0606030504020204" pitchFamily="34" charset="0"/>
              </a:rPr>
              <a:t>Agrupaci</a:t>
            </a:r>
            <a:r>
              <a:rPr lang="es-PE" sz="1050" i="1" dirty="0" err="1" smtClean="0">
                <a:latin typeface="Lato Light"/>
                <a:ea typeface="Open Sans" panose="020B0606030504020204" pitchFamily="34" charset="0"/>
                <a:cs typeface="Open Sans" panose="020B0606030504020204" pitchFamily="34" charset="0"/>
              </a:rPr>
              <a:t>ón</a:t>
            </a:r>
            <a:r>
              <a:rPr lang="es-PE" sz="1050" i="1" dirty="0" smtClean="0">
                <a:latin typeface="Lato Light"/>
                <a:ea typeface="Open Sans" panose="020B0606030504020204" pitchFamily="34" charset="0"/>
                <a:cs typeface="Open Sans" panose="020B0606030504020204" pitchFamily="34" charset="0"/>
              </a:rPr>
              <a:t> por mes y status, de la cantidad de </a:t>
            </a:r>
            <a:r>
              <a:rPr lang="es-PE" sz="1050" i="1" dirty="0" err="1" smtClean="0">
                <a:latin typeface="Lato Light"/>
                <a:ea typeface="Open Sans" panose="020B0606030504020204" pitchFamily="34" charset="0"/>
                <a:cs typeface="Open Sans" panose="020B0606030504020204" pitchFamily="34" charset="0"/>
              </a:rPr>
              <a:t>transaccions</a:t>
            </a:r>
            <a:r>
              <a:rPr lang="es-PE" sz="1050" i="1" dirty="0" smtClean="0">
                <a:latin typeface="Lato Light"/>
                <a:ea typeface="Open Sans" panose="020B0606030504020204" pitchFamily="34" charset="0"/>
                <a:cs typeface="Open Sans" panose="020B0606030504020204" pitchFamily="34" charset="0"/>
              </a:rPr>
              <a:t>, y volumen total de monto y monto financiado por </a:t>
            </a:r>
            <a:r>
              <a:rPr lang="es-PE" sz="1050" i="1" dirty="0" err="1" smtClean="0">
                <a:latin typeface="Lato Light"/>
                <a:ea typeface="Open Sans" panose="020B0606030504020204" pitchFamily="34" charset="0"/>
                <a:cs typeface="Open Sans" panose="020B0606030504020204" pitchFamily="34" charset="0"/>
              </a:rPr>
              <a:t>xepelin</a:t>
            </a:r>
            <a:endParaRPr kumimoji="0" lang="en-US" sz="1050" b="0" i="1"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a:p>
            <a:pPr marL="0" marR="0" lvl="0" indent="0" algn="ctr" defTabSz="914400" rtl="0" eaLnBrk="1" fontAlgn="auto" latinLnBrk="0" hangingPunct="1">
              <a:lnSpc>
                <a:spcPct val="89000"/>
              </a:lnSpc>
              <a:spcBef>
                <a:spcPts val="0"/>
              </a:spcBef>
              <a:spcAft>
                <a:spcPts val="0"/>
              </a:spcAft>
              <a:buClrTx/>
              <a:buSzTx/>
              <a:buFontTx/>
              <a:buNone/>
              <a:tabLst/>
              <a:defRPr/>
            </a:pPr>
            <a:endParaRPr kumimoji="0" lang="en-US" sz="1050" b="0" i="1"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p:txBody>
      </p:sp>
      <p:sp>
        <p:nvSpPr>
          <p:cNvPr id="16" name="TextBox 26">
            <a:extLst>
              <a:ext uri="{FF2B5EF4-FFF2-40B4-BE49-F238E27FC236}">
                <a16:creationId xmlns:a16="http://schemas.microsoft.com/office/drawing/2014/main" id="{0F7FDD15-33A6-47DB-B2C7-FD93A21A2C8A}"/>
              </a:ext>
            </a:extLst>
          </p:cNvPr>
          <p:cNvSpPr txBox="1"/>
          <p:nvPr/>
        </p:nvSpPr>
        <p:spPr>
          <a:xfrm>
            <a:off x="7583326" y="1540693"/>
            <a:ext cx="4220074" cy="1242712"/>
          </a:xfrm>
          <a:prstGeom prst="rect">
            <a:avLst/>
          </a:prstGeom>
          <a:noFill/>
        </p:spPr>
        <p:txBody>
          <a:bodyPr wrap="square">
            <a:spAutoFit/>
          </a:bodyPr>
          <a:lstStyle/>
          <a:p>
            <a:pPr marL="0" marR="0" lvl="0" indent="0" algn="l" defTabSz="914400" rtl="0" eaLnBrk="1" fontAlgn="auto" latinLnBrk="0" hangingPunct="1">
              <a:lnSpc>
                <a:spcPct val="89000"/>
              </a:lnSpc>
              <a:spcBef>
                <a:spcPts val="0"/>
              </a:spcBef>
              <a:spcAft>
                <a:spcPts val="0"/>
              </a:spcAft>
              <a:buClrTx/>
              <a:buSzTx/>
              <a:buFontTx/>
              <a:buNone/>
              <a:tabLst/>
              <a:defRPr/>
            </a:pPr>
            <a:r>
              <a:rPr lang="es-PE" sz="1200" noProof="0" dirty="0" smtClean="0">
                <a:latin typeface="Lato Light"/>
                <a:ea typeface="Open Sans" panose="020B0606030504020204" pitchFamily="34" charset="0"/>
                <a:cs typeface="Open Sans" panose="020B0606030504020204" pitchFamily="34" charset="0"/>
              </a:rPr>
              <a:t>Al hacer la </a:t>
            </a:r>
            <a:r>
              <a:rPr lang="es-PE" sz="1200" noProof="0" dirty="0" err="1" smtClean="0">
                <a:latin typeface="Lato Light"/>
                <a:ea typeface="Open Sans" panose="020B0606030504020204" pitchFamily="34" charset="0"/>
                <a:cs typeface="Open Sans" panose="020B0606030504020204" pitchFamily="34" charset="0"/>
              </a:rPr>
              <a:t>agrupaci</a:t>
            </a:r>
            <a:r>
              <a:rPr lang="es-PE" sz="1200" dirty="0" err="1" smtClean="0">
                <a:latin typeface="Lato Light"/>
                <a:ea typeface="Open Sans" panose="020B0606030504020204" pitchFamily="34" charset="0"/>
                <a:cs typeface="Open Sans" panose="020B0606030504020204" pitchFamily="34" charset="0"/>
              </a:rPr>
              <a:t>ón</a:t>
            </a:r>
            <a:r>
              <a:rPr lang="es-PE" sz="1200" dirty="0" smtClean="0">
                <a:latin typeface="Lato Light"/>
                <a:ea typeface="Open Sans" panose="020B0606030504020204" pitchFamily="34" charset="0"/>
                <a:cs typeface="Open Sans" panose="020B0606030504020204" pitchFamily="34" charset="0"/>
              </a:rPr>
              <a:t> observamos 2 cosas:</a:t>
            </a:r>
          </a:p>
          <a:p>
            <a:pPr marL="171450" indent="-171450">
              <a:lnSpc>
                <a:spcPct val="89000"/>
              </a:lnSpc>
              <a:buFont typeface="Wingdings" panose="05000000000000000000" pitchFamily="2" charset="2"/>
              <a:buChar char="ü"/>
              <a:defRPr/>
            </a:pPr>
            <a:r>
              <a:rPr lang="es-PE" sz="1200" dirty="0" smtClean="0">
                <a:latin typeface="Lato Light"/>
                <a:ea typeface="Open Sans" panose="020B0606030504020204" pitchFamily="34" charset="0"/>
                <a:cs typeface="Open Sans" panose="020B0606030504020204" pitchFamily="34" charset="0"/>
              </a:rPr>
              <a:t>Solo las transacciones fallidas o en procesamiento no tienen </a:t>
            </a:r>
            <a:r>
              <a:rPr lang="es-PE" sz="1200" i="1" dirty="0" err="1" smtClean="0">
                <a:latin typeface="Lato Light"/>
                <a:ea typeface="Open Sans" panose="020B0606030504020204" pitchFamily="34" charset="0"/>
                <a:cs typeface="Open Sans" panose="020B0606030504020204" pitchFamily="34" charset="0"/>
              </a:rPr>
              <a:t>iddate</a:t>
            </a:r>
            <a:endParaRPr lang="es-PE" sz="1200" i="1" dirty="0">
              <a:latin typeface="Lato Light"/>
              <a:ea typeface="Open Sans" panose="020B0606030504020204" pitchFamily="34" charset="0"/>
              <a:cs typeface="Open Sans" panose="020B0606030504020204" pitchFamily="34" charset="0"/>
            </a:endParaRPr>
          </a:p>
          <a:p>
            <a:pPr marL="171450" indent="-171450">
              <a:lnSpc>
                <a:spcPct val="89000"/>
              </a:lnSpc>
              <a:buFont typeface="Wingdings" panose="05000000000000000000" pitchFamily="2" charset="2"/>
              <a:buChar char="ü"/>
              <a:defRPr/>
            </a:pPr>
            <a:r>
              <a:rPr lang="es-PE" sz="1200" dirty="0" smtClean="0">
                <a:latin typeface="Lato Light"/>
                <a:ea typeface="Open Sans" panose="020B0606030504020204" pitchFamily="34" charset="0"/>
                <a:cs typeface="Open Sans" panose="020B0606030504020204" pitchFamily="34" charset="0"/>
              </a:rPr>
              <a:t>El volumen de transacciones ( monto ) y cantidad es muy bajo en el ultimo mes </a:t>
            </a:r>
            <a:endParaRPr lang="en-US" sz="1200" dirty="0">
              <a:latin typeface="Lato Ligh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89000"/>
              </a:lnSpc>
              <a:spcBef>
                <a:spcPts val="0"/>
              </a:spcBef>
              <a:spcAft>
                <a:spcPts val="0"/>
              </a:spcAft>
              <a:buClrTx/>
              <a:buSzTx/>
              <a:buFontTx/>
              <a:buNone/>
              <a:tabLst/>
              <a:defRPr/>
            </a:pPr>
            <a:endParaRPr kumimoji="0" lang="en-US" sz="1200" b="0" i="0"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89000"/>
              </a:lnSpc>
              <a:spcBef>
                <a:spcPts val="0"/>
              </a:spcBef>
              <a:spcAft>
                <a:spcPts val="0"/>
              </a:spcAft>
              <a:buClrTx/>
              <a:buSzTx/>
              <a:buFontTx/>
              <a:buNone/>
              <a:tabLst/>
              <a:defRPr/>
            </a:pPr>
            <a:endParaRPr kumimoji="0" lang="en-US" sz="1200" b="0" i="0"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p:txBody>
      </p:sp>
      <p:sp>
        <p:nvSpPr>
          <p:cNvPr id="17" name="Rectángulo 16"/>
          <p:cNvSpPr/>
          <p:nvPr/>
        </p:nvSpPr>
        <p:spPr>
          <a:xfrm>
            <a:off x="7486651" y="2695575"/>
            <a:ext cx="4391024" cy="419101"/>
          </a:xfrm>
          <a:prstGeom prst="rect">
            <a:avLst/>
          </a:prstGeom>
          <a:noFill/>
          <a:ln>
            <a:solidFill>
              <a:srgbClr val="E434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Imagen 20"/>
          <p:cNvPicPr>
            <a:picLocks noChangeAspect="1"/>
          </p:cNvPicPr>
          <p:nvPr/>
        </p:nvPicPr>
        <p:blipFill>
          <a:blip r:embed="rId4"/>
          <a:stretch>
            <a:fillRect/>
          </a:stretch>
        </p:blipFill>
        <p:spPr>
          <a:xfrm>
            <a:off x="8905875" y="0"/>
            <a:ext cx="3286125" cy="1162050"/>
          </a:xfrm>
          <a:prstGeom prst="rect">
            <a:avLst/>
          </a:prstGeom>
        </p:spPr>
      </p:pic>
    </p:spTree>
    <p:extLst>
      <p:ext uri="{BB962C8B-B14F-4D97-AF65-F5344CB8AC3E}">
        <p14:creationId xmlns:p14="http://schemas.microsoft.com/office/powerpoint/2010/main" val="535001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C48DD00-0FAB-49F9-ACE7-07FE14E1AFDB}"/>
              </a:ext>
            </a:extLst>
          </p:cNvPr>
          <p:cNvSpPr txBox="1">
            <a:spLocks/>
          </p:cNvSpPr>
          <p:nvPr/>
        </p:nvSpPr>
        <p:spPr bwMode="auto">
          <a:xfrm>
            <a:off x="982064" y="323320"/>
            <a:ext cx="9737509" cy="1088746"/>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ctr" anchorCtr="0" compatLnSpc="1">
            <a:prstTxWarp prst="textNoShape">
              <a:avLst/>
            </a:prstTxWarp>
            <a:noAutofit/>
          </a:bodyPr>
          <a:lstStyle>
            <a:lvl1pPr algn="ctr" rtl="0" eaLnBrk="0" fontAlgn="base" hangingPunct="0">
              <a:lnSpc>
                <a:spcPct val="90000"/>
              </a:lnSpc>
              <a:spcBef>
                <a:spcPct val="0"/>
              </a:spcBef>
              <a:spcAft>
                <a:spcPct val="0"/>
              </a:spcAft>
              <a:defRPr sz="48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Bebas Neue" pitchFamily="34" charset="0"/>
              </a:defRPr>
            </a:lvl2pPr>
            <a:lvl3pPr algn="l" rtl="0" eaLnBrk="0" fontAlgn="base" hangingPunct="0">
              <a:lnSpc>
                <a:spcPct val="90000"/>
              </a:lnSpc>
              <a:spcBef>
                <a:spcPct val="0"/>
              </a:spcBef>
              <a:spcAft>
                <a:spcPct val="0"/>
              </a:spcAft>
              <a:defRPr sz="4400">
                <a:solidFill>
                  <a:schemeClr val="tx1"/>
                </a:solidFill>
                <a:latin typeface="Bebas Neue" pitchFamily="34" charset="0"/>
              </a:defRPr>
            </a:lvl3pPr>
            <a:lvl4pPr algn="l" rtl="0" eaLnBrk="0" fontAlgn="base" hangingPunct="0">
              <a:lnSpc>
                <a:spcPct val="90000"/>
              </a:lnSpc>
              <a:spcBef>
                <a:spcPct val="0"/>
              </a:spcBef>
              <a:spcAft>
                <a:spcPct val="0"/>
              </a:spcAft>
              <a:defRPr sz="4400">
                <a:solidFill>
                  <a:schemeClr val="tx1"/>
                </a:solidFill>
                <a:latin typeface="Bebas Neue" pitchFamily="34" charset="0"/>
              </a:defRPr>
            </a:lvl4pPr>
            <a:lvl5pPr algn="l" rtl="0" eaLnBrk="0" fontAlgn="base" hangingPunct="0">
              <a:lnSpc>
                <a:spcPct val="90000"/>
              </a:lnSpc>
              <a:spcBef>
                <a:spcPct val="0"/>
              </a:spcBef>
              <a:spcAft>
                <a:spcPct val="0"/>
              </a:spcAft>
              <a:defRPr sz="4400">
                <a:solidFill>
                  <a:schemeClr val="tx1"/>
                </a:solidFill>
                <a:latin typeface="Bebas Neue" pitchFamily="34" charset="0"/>
              </a:defRPr>
            </a:lvl5pPr>
            <a:lvl6pPr marL="457200" algn="l" rtl="0" fontAlgn="base">
              <a:lnSpc>
                <a:spcPct val="90000"/>
              </a:lnSpc>
              <a:spcBef>
                <a:spcPct val="0"/>
              </a:spcBef>
              <a:spcAft>
                <a:spcPct val="0"/>
              </a:spcAft>
              <a:defRPr sz="4400">
                <a:solidFill>
                  <a:schemeClr val="tx1"/>
                </a:solidFill>
                <a:latin typeface="Bebas Neue" pitchFamily="34" charset="0"/>
              </a:defRPr>
            </a:lvl6pPr>
            <a:lvl7pPr marL="914400" algn="l" rtl="0" fontAlgn="base">
              <a:lnSpc>
                <a:spcPct val="90000"/>
              </a:lnSpc>
              <a:spcBef>
                <a:spcPct val="0"/>
              </a:spcBef>
              <a:spcAft>
                <a:spcPct val="0"/>
              </a:spcAft>
              <a:defRPr sz="4400">
                <a:solidFill>
                  <a:schemeClr val="tx1"/>
                </a:solidFill>
                <a:latin typeface="Bebas Neue" pitchFamily="34" charset="0"/>
              </a:defRPr>
            </a:lvl7pPr>
            <a:lvl8pPr marL="1371600" algn="l" rtl="0" fontAlgn="base">
              <a:lnSpc>
                <a:spcPct val="90000"/>
              </a:lnSpc>
              <a:spcBef>
                <a:spcPct val="0"/>
              </a:spcBef>
              <a:spcAft>
                <a:spcPct val="0"/>
              </a:spcAft>
              <a:defRPr sz="4400">
                <a:solidFill>
                  <a:schemeClr val="tx1"/>
                </a:solidFill>
                <a:latin typeface="Bebas Neue" pitchFamily="34" charset="0"/>
              </a:defRPr>
            </a:lvl8pPr>
            <a:lvl9pPr marL="1828800" algn="l" rtl="0" fontAlgn="base">
              <a:lnSpc>
                <a:spcPct val="90000"/>
              </a:lnSpc>
              <a:spcBef>
                <a:spcPct val="0"/>
              </a:spcBef>
              <a:spcAft>
                <a:spcPct val="0"/>
              </a:spcAft>
              <a:defRPr sz="4400">
                <a:solidFill>
                  <a:schemeClr val="tx1"/>
                </a:solidFill>
                <a:latin typeface="Bebas Neue" pitchFamily="34" charset="0"/>
              </a:defRPr>
            </a:lvl9pPr>
          </a:lstStyle>
          <a:p>
            <a:pPr marL="0" marR="0" lvl="0" indent="0" algn="l" defTabSz="914400" rtl="0" eaLnBrk="1" fontAlgn="auto" latinLnBrk="0" hangingPunct="1">
              <a:lnSpc>
                <a:spcPct val="90000"/>
              </a:lnSpc>
              <a:spcBef>
                <a:spcPct val="0"/>
              </a:spcBef>
              <a:spcAft>
                <a:spcPts val="0"/>
              </a:spcAft>
              <a:buClrTx/>
              <a:buSzTx/>
              <a:buFontTx/>
              <a:buNone/>
              <a:tabLst/>
              <a:defRPr/>
            </a:pPr>
            <a:r>
              <a:rPr lang="es-MX" sz="2800" dirty="0" smtClean="0">
                <a:solidFill>
                  <a:srgbClr val="1B2651"/>
                </a:solidFill>
                <a:latin typeface="Lato Regular"/>
              </a:rPr>
              <a:t>I. </a:t>
            </a:r>
            <a:r>
              <a:rPr kumimoji="0" lang="es-PE" sz="2800" b="0" i="0" u="none" strike="noStrike" kern="1200" cap="none" spc="0" normalizeH="0" baseline="0" dirty="0" smtClean="0">
                <a:ln>
                  <a:noFill/>
                </a:ln>
                <a:solidFill>
                  <a:srgbClr val="1B2651"/>
                </a:solidFill>
                <a:effectLst/>
                <a:uLnTx/>
                <a:uFillTx/>
                <a:latin typeface="Lato Regular"/>
              </a:rPr>
              <a:t>An</a:t>
            </a:r>
            <a:r>
              <a:rPr lang="es-PE" sz="2800" dirty="0" smtClean="0">
                <a:solidFill>
                  <a:srgbClr val="1B2651"/>
                </a:solidFill>
                <a:latin typeface="Lato Regular"/>
              </a:rPr>
              <a:t>álisis</a:t>
            </a:r>
            <a:r>
              <a:rPr lang="es-MX" sz="2800" dirty="0" smtClean="0">
                <a:solidFill>
                  <a:srgbClr val="1B2651"/>
                </a:solidFill>
                <a:latin typeface="Lato Regular"/>
              </a:rPr>
              <a:t> Exploratorio</a:t>
            </a:r>
            <a:endParaRPr kumimoji="0" lang="id-ID" sz="2800" b="0" i="0" u="none" strike="noStrike" kern="1200" cap="none" spc="0" normalizeH="0" baseline="0" noProof="0" dirty="0">
              <a:ln>
                <a:noFill/>
              </a:ln>
              <a:solidFill>
                <a:srgbClr val="1B2651"/>
              </a:solidFill>
              <a:effectLst/>
              <a:uLnTx/>
              <a:uFillTx/>
              <a:latin typeface="Lato Regular"/>
            </a:endParaRPr>
          </a:p>
        </p:txBody>
      </p:sp>
      <p:sp>
        <p:nvSpPr>
          <p:cNvPr id="19" name="TextBox 26">
            <a:extLst>
              <a:ext uri="{FF2B5EF4-FFF2-40B4-BE49-F238E27FC236}">
                <a16:creationId xmlns:a16="http://schemas.microsoft.com/office/drawing/2014/main" id="{0F7FDD15-33A6-47DB-B2C7-FD93A21A2C8A}"/>
              </a:ext>
            </a:extLst>
          </p:cNvPr>
          <p:cNvSpPr txBox="1"/>
          <p:nvPr/>
        </p:nvSpPr>
        <p:spPr>
          <a:xfrm>
            <a:off x="727211" y="1478741"/>
            <a:ext cx="4220074" cy="1078372"/>
          </a:xfrm>
          <a:prstGeom prst="rect">
            <a:avLst/>
          </a:prstGeom>
          <a:noFill/>
        </p:spPr>
        <p:txBody>
          <a:bodyPr wrap="square">
            <a:spAutoFit/>
          </a:bodyPr>
          <a:lstStyle/>
          <a:p>
            <a:pPr marL="0" marR="0" lvl="0" indent="0" algn="l" defTabSz="914400" rtl="0" eaLnBrk="1" fontAlgn="auto" latinLnBrk="0" hangingPunct="1">
              <a:lnSpc>
                <a:spcPct val="89000"/>
              </a:lnSpc>
              <a:spcBef>
                <a:spcPts val="0"/>
              </a:spcBef>
              <a:spcAft>
                <a:spcPts val="0"/>
              </a:spcAft>
              <a:buClrTx/>
              <a:buSzTx/>
              <a:buFontTx/>
              <a:buNone/>
              <a:tabLst/>
              <a:defRPr/>
            </a:pPr>
            <a:r>
              <a:rPr lang="es-PE" sz="1200" dirty="0" smtClean="0">
                <a:latin typeface="Lato Light"/>
                <a:ea typeface="Open Sans" panose="020B0606030504020204" pitchFamily="34" charset="0"/>
                <a:cs typeface="Open Sans" panose="020B0606030504020204" pitchFamily="34" charset="0"/>
              </a:rPr>
              <a:t>¿Son estas transacciones del ultimo mes disponible, o es que también hay de meses anteriores? </a:t>
            </a:r>
          </a:p>
          <a:p>
            <a:pPr marL="0" marR="0" lvl="0" indent="0" algn="l" defTabSz="914400" rtl="0" eaLnBrk="1" fontAlgn="auto" latinLnBrk="0" hangingPunct="1">
              <a:lnSpc>
                <a:spcPct val="89000"/>
              </a:lnSpc>
              <a:spcBef>
                <a:spcPts val="0"/>
              </a:spcBef>
              <a:spcAft>
                <a:spcPts val="0"/>
              </a:spcAft>
              <a:buClrTx/>
              <a:buSzTx/>
              <a:buFontTx/>
              <a:buNone/>
              <a:tabLst/>
              <a:defRPr/>
            </a:pPr>
            <a:r>
              <a:rPr lang="es-PE" sz="1200" dirty="0" smtClean="0">
                <a:latin typeface="Lato Light"/>
                <a:ea typeface="Open Sans" panose="020B0606030504020204" pitchFamily="34" charset="0"/>
                <a:cs typeface="Open Sans" panose="020B0606030504020204" pitchFamily="34" charset="0"/>
              </a:rPr>
              <a:t>Para intentar responder esto, podemos ayudarnos del </a:t>
            </a:r>
            <a:r>
              <a:rPr lang="es-PE" sz="1200" dirty="0" err="1" smtClean="0">
                <a:latin typeface="Lato Light"/>
                <a:ea typeface="Open Sans" panose="020B0606030504020204" pitchFamily="34" charset="0"/>
                <a:cs typeface="Open Sans" panose="020B0606030504020204" pitchFamily="34" charset="0"/>
              </a:rPr>
              <a:t>invoiceid</a:t>
            </a:r>
            <a:r>
              <a:rPr lang="es-PE" sz="1200" dirty="0" smtClean="0">
                <a:latin typeface="Lato Light"/>
                <a:ea typeface="Open Sans" panose="020B0606030504020204" pitchFamily="34" charset="0"/>
                <a:cs typeface="Open Sans" panose="020B0606030504020204" pitchFamily="34" charset="0"/>
              </a:rPr>
              <a:t>, que es correlativo a la factura</a:t>
            </a:r>
            <a:endParaRPr lang="en-US" sz="1200" dirty="0">
              <a:latin typeface="Lato Ligh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89000"/>
              </a:lnSpc>
              <a:spcBef>
                <a:spcPts val="0"/>
              </a:spcBef>
              <a:spcAft>
                <a:spcPts val="0"/>
              </a:spcAft>
              <a:buClrTx/>
              <a:buSzTx/>
              <a:buFontTx/>
              <a:buNone/>
              <a:tabLst/>
              <a:defRPr/>
            </a:pPr>
            <a:endParaRPr kumimoji="0" lang="en-US" sz="1200" b="0" i="0"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89000"/>
              </a:lnSpc>
              <a:spcBef>
                <a:spcPts val="0"/>
              </a:spcBef>
              <a:spcAft>
                <a:spcPts val="0"/>
              </a:spcAft>
              <a:buClrTx/>
              <a:buSzTx/>
              <a:buFontTx/>
              <a:buNone/>
              <a:tabLst/>
              <a:defRPr/>
            </a:pPr>
            <a:endParaRPr kumimoji="0" lang="en-US" sz="1200" b="0" i="0"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p:txBody>
      </p:sp>
      <p:pic>
        <p:nvPicPr>
          <p:cNvPr id="3" name="Imagen 2"/>
          <p:cNvPicPr>
            <a:picLocks noChangeAspect="1"/>
          </p:cNvPicPr>
          <p:nvPr/>
        </p:nvPicPr>
        <p:blipFill>
          <a:blip r:embed="rId2"/>
          <a:stretch>
            <a:fillRect/>
          </a:stretch>
        </p:blipFill>
        <p:spPr>
          <a:xfrm>
            <a:off x="727211" y="2433637"/>
            <a:ext cx="5524500" cy="3738564"/>
          </a:xfrm>
          <a:prstGeom prst="rect">
            <a:avLst/>
          </a:prstGeom>
          <a:ln>
            <a:solidFill>
              <a:srgbClr val="41719C"/>
            </a:solidFill>
          </a:ln>
        </p:spPr>
      </p:pic>
      <p:sp>
        <p:nvSpPr>
          <p:cNvPr id="20" name="Rectángulo 19"/>
          <p:cNvSpPr/>
          <p:nvPr/>
        </p:nvSpPr>
        <p:spPr>
          <a:xfrm>
            <a:off x="533400" y="2698114"/>
            <a:ext cx="5915025" cy="702311"/>
          </a:xfrm>
          <a:prstGeom prst="rect">
            <a:avLst/>
          </a:prstGeom>
          <a:noFill/>
          <a:ln>
            <a:solidFill>
              <a:srgbClr val="E434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Conector recto de flecha 4"/>
          <p:cNvCxnSpPr>
            <a:stCxn id="20" idx="3"/>
          </p:cNvCxnSpPr>
          <p:nvPr/>
        </p:nvCxnSpPr>
        <p:spPr>
          <a:xfrm flipV="1">
            <a:off x="6448425" y="2692544"/>
            <a:ext cx="1476375" cy="356726"/>
          </a:xfrm>
          <a:prstGeom prst="straightConnector1">
            <a:avLst/>
          </a:prstGeom>
          <a:ln>
            <a:solidFill>
              <a:srgbClr val="1B2651"/>
            </a:solidFill>
            <a:tailEnd type="triangle"/>
          </a:ln>
        </p:spPr>
        <p:style>
          <a:lnRef idx="1">
            <a:schemeClr val="accent1"/>
          </a:lnRef>
          <a:fillRef idx="0">
            <a:schemeClr val="accent1"/>
          </a:fillRef>
          <a:effectRef idx="0">
            <a:schemeClr val="accent1"/>
          </a:effectRef>
          <a:fontRef idx="minor">
            <a:schemeClr val="tx1"/>
          </a:fontRef>
        </p:style>
      </p:cxnSp>
      <p:pic>
        <p:nvPicPr>
          <p:cNvPr id="22" name="Imagen 21"/>
          <p:cNvPicPr>
            <a:picLocks noChangeAspect="1"/>
          </p:cNvPicPr>
          <p:nvPr/>
        </p:nvPicPr>
        <p:blipFill rotWithShape="1">
          <a:blip r:embed="rId3"/>
          <a:srcRect r="5682" b="3907"/>
          <a:stretch/>
        </p:blipFill>
        <p:spPr>
          <a:xfrm>
            <a:off x="7924800" y="2421889"/>
            <a:ext cx="2371725" cy="2343150"/>
          </a:xfrm>
          <a:prstGeom prst="rect">
            <a:avLst/>
          </a:prstGeom>
          <a:ln>
            <a:solidFill>
              <a:srgbClr val="41719C"/>
            </a:solidFill>
          </a:ln>
        </p:spPr>
      </p:pic>
      <p:sp>
        <p:nvSpPr>
          <p:cNvPr id="24" name="TextBox 26">
            <a:extLst>
              <a:ext uri="{FF2B5EF4-FFF2-40B4-BE49-F238E27FC236}">
                <a16:creationId xmlns:a16="http://schemas.microsoft.com/office/drawing/2014/main" id="{0F7FDD15-33A6-47DB-B2C7-FD93A21A2C8A}"/>
              </a:ext>
            </a:extLst>
          </p:cNvPr>
          <p:cNvSpPr txBox="1"/>
          <p:nvPr/>
        </p:nvSpPr>
        <p:spPr>
          <a:xfrm>
            <a:off x="982064" y="6172201"/>
            <a:ext cx="5074805" cy="236155"/>
          </a:xfrm>
          <a:prstGeom prst="rect">
            <a:avLst/>
          </a:prstGeom>
          <a:noFill/>
        </p:spPr>
        <p:txBody>
          <a:bodyPr wrap="square">
            <a:spAutoFit/>
          </a:bodyPr>
          <a:lstStyle/>
          <a:p>
            <a:pPr marL="0" marR="0" lvl="0" indent="0" algn="ctr" defTabSz="914400" rtl="0" eaLnBrk="1" fontAlgn="auto" latinLnBrk="0" hangingPunct="1">
              <a:lnSpc>
                <a:spcPct val="89000"/>
              </a:lnSpc>
              <a:spcBef>
                <a:spcPts val="0"/>
              </a:spcBef>
              <a:spcAft>
                <a:spcPts val="0"/>
              </a:spcAft>
              <a:buClrTx/>
              <a:buSzTx/>
              <a:buFontTx/>
              <a:buNone/>
              <a:tabLst/>
              <a:defRPr/>
            </a:pPr>
            <a:r>
              <a:rPr lang="es-PE" sz="1050" i="1" dirty="0" smtClean="0">
                <a:latin typeface="Lato Light"/>
                <a:ea typeface="Open Sans" panose="020B0606030504020204" pitchFamily="34" charset="0"/>
                <a:cs typeface="Open Sans" panose="020B0606030504020204" pitchFamily="34" charset="0"/>
              </a:rPr>
              <a:t>Selección de los datos del </a:t>
            </a:r>
            <a:r>
              <a:rPr lang="es-PE" sz="1050" i="1" dirty="0" err="1" smtClean="0">
                <a:latin typeface="Lato Light"/>
                <a:ea typeface="Open Sans" panose="020B0606030504020204" pitchFamily="34" charset="0"/>
                <a:cs typeface="Open Sans" panose="020B0606030504020204" pitchFamily="34" charset="0"/>
              </a:rPr>
              <a:t>payer</a:t>
            </a:r>
            <a:r>
              <a:rPr lang="es-PE" sz="1050" i="1" dirty="0" smtClean="0">
                <a:latin typeface="Lato Light"/>
                <a:ea typeface="Open Sans" panose="020B0606030504020204" pitchFamily="34" charset="0"/>
                <a:cs typeface="Open Sans" panose="020B0606030504020204" pitchFamily="34" charset="0"/>
              </a:rPr>
              <a:t> o </a:t>
            </a:r>
            <a:r>
              <a:rPr lang="es-PE" sz="1050" i="1" dirty="0" err="1" smtClean="0">
                <a:latin typeface="Lato Light"/>
                <a:ea typeface="Open Sans" panose="020B0606030504020204" pitchFamily="34" charset="0"/>
                <a:cs typeface="Open Sans" panose="020B0606030504020204" pitchFamily="34" charset="0"/>
              </a:rPr>
              <a:t>reciber</a:t>
            </a:r>
            <a:r>
              <a:rPr lang="es-PE" sz="1050" i="1" dirty="0" smtClean="0">
                <a:latin typeface="Lato Light"/>
                <a:ea typeface="Open Sans" panose="020B0606030504020204" pitchFamily="34" charset="0"/>
                <a:cs typeface="Open Sans" panose="020B0606030504020204" pitchFamily="34" charset="0"/>
              </a:rPr>
              <a:t> numero 10 </a:t>
            </a:r>
            <a:endParaRPr kumimoji="0" lang="en-US" sz="1050" b="0" i="1"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p:txBody>
      </p:sp>
      <p:sp>
        <p:nvSpPr>
          <p:cNvPr id="27" name="TextBox 26">
            <a:extLst>
              <a:ext uri="{FF2B5EF4-FFF2-40B4-BE49-F238E27FC236}">
                <a16:creationId xmlns:a16="http://schemas.microsoft.com/office/drawing/2014/main" id="{0F7FDD15-33A6-47DB-B2C7-FD93A21A2C8A}"/>
              </a:ext>
            </a:extLst>
          </p:cNvPr>
          <p:cNvSpPr txBox="1"/>
          <p:nvPr/>
        </p:nvSpPr>
        <p:spPr>
          <a:xfrm>
            <a:off x="7261361" y="5116194"/>
            <a:ext cx="4220074" cy="2064411"/>
          </a:xfrm>
          <a:prstGeom prst="rect">
            <a:avLst/>
          </a:prstGeom>
          <a:noFill/>
        </p:spPr>
        <p:txBody>
          <a:bodyPr wrap="square">
            <a:spAutoFit/>
          </a:bodyPr>
          <a:lstStyle/>
          <a:p>
            <a:pPr marL="0" marR="0" lvl="0" indent="0" algn="l" defTabSz="914400" rtl="0" eaLnBrk="1" fontAlgn="auto" latinLnBrk="0" hangingPunct="1">
              <a:lnSpc>
                <a:spcPct val="89000"/>
              </a:lnSpc>
              <a:spcBef>
                <a:spcPts val="0"/>
              </a:spcBef>
              <a:spcAft>
                <a:spcPts val="0"/>
              </a:spcAft>
              <a:buClrTx/>
              <a:buSzTx/>
              <a:buFontTx/>
              <a:buNone/>
              <a:tabLst/>
              <a:defRPr/>
            </a:pPr>
            <a:r>
              <a:rPr lang="es-PE" sz="1200" dirty="0" smtClean="0">
                <a:latin typeface="Lato Light"/>
                <a:ea typeface="Open Sans" panose="020B0606030504020204" pitchFamily="34" charset="0"/>
                <a:cs typeface="Open Sans" panose="020B0606030504020204" pitchFamily="34" charset="0"/>
              </a:rPr>
              <a:t>De estas dos vistas podríamos ver, no hay una relación clara entre el </a:t>
            </a:r>
            <a:r>
              <a:rPr lang="es-PE" sz="1200" dirty="0" err="1" smtClean="0">
                <a:latin typeface="Lato Light"/>
                <a:ea typeface="Open Sans" panose="020B0606030504020204" pitchFamily="34" charset="0"/>
                <a:cs typeface="Open Sans" panose="020B0606030504020204" pitchFamily="34" charset="0"/>
              </a:rPr>
              <a:t>invoiceid</a:t>
            </a:r>
            <a:r>
              <a:rPr lang="es-PE" sz="1200" dirty="0" smtClean="0">
                <a:latin typeface="Lato Light"/>
                <a:ea typeface="Open Sans" panose="020B0606030504020204" pitchFamily="34" charset="0"/>
                <a:cs typeface="Open Sans" panose="020B0606030504020204" pitchFamily="34" charset="0"/>
              </a:rPr>
              <a:t> y la fecha a la que corresponderían estas transacciones, ya que :</a:t>
            </a:r>
          </a:p>
          <a:p>
            <a:pPr marL="171450" marR="0" lvl="0" indent="-1714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r>
              <a:rPr lang="es-PE" sz="1200" dirty="0" smtClean="0">
                <a:latin typeface="Lato Light"/>
                <a:ea typeface="Open Sans" panose="020B0606030504020204" pitchFamily="34" charset="0"/>
                <a:cs typeface="Open Sans" panose="020B0606030504020204" pitchFamily="34" charset="0"/>
              </a:rPr>
              <a:t>Se traslapan los </a:t>
            </a:r>
            <a:r>
              <a:rPr lang="es-PE" sz="1200" dirty="0" err="1" smtClean="0">
                <a:latin typeface="Lato Light"/>
                <a:ea typeface="Open Sans" panose="020B0606030504020204" pitchFamily="34" charset="0"/>
                <a:cs typeface="Open Sans" panose="020B0606030504020204" pitchFamily="34" charset="0"/>
              </a:rPr>
              <a:t>minimos</a:t>
            </a:r>
            <a:r>
              <a:rPr lang="es-PE" sz="1200" dirty="0" smtClean="0">
                <a:latin typeface="Lato Light"/>
                <a:ea typeface="Open Sans" panose="020B0606030504020204" pitchFamily="34" charset="0"/>
                <a:cs typeface="Open Sans" panose="020B0606030504020204" pitchFamily="34" charset="0"/>
              </a:rPr>
              <a:t> y máximos por mes</a:t>
            </a:r>
          </a:p>
          <a:p>
            <a:pPr marL="171450" marR="0" lvl="0" indent="-1714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r>
              <a:rPr lang="es-PE" sz="1200" dirty="0" err="1" smtClean="0">
                <a:latin typeface="Lato Light"/>
                <a:ea typeface="Open Sans" panose="020B0606030504020204" pitchFamily="34" charset="0"/>
                <a:cs typeface="Open Sans" panose="020B0606030504020204" pitchFamily="34" charset="0"/>
              </a:rPr>
              <a:t>Invoceid</a:t>
            </a:r>
            <a:r>
              <a:rPr lang="es-PE" sz="1200" dirty="0" smtClean="0">
                <a:latin typeface="Lato Light"/>
                <a:ea typeface="Open Sans" panose="020B0606030504020204" pitchFamily="34" charset="0"/>
                <a:cs typeface="Open Sans" panose="020B0606030504020204" pitchFamily="34" charset="0"/>
              </a:rPr>
              <a:t> cercanos tienen distinta fecha de paga</a:t>
            </a:r>
          </a:p>
          <a:p>
            <a:pPr marL="171450" marR="0" lvl="0" indent="-1714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endParaRPr lang="es-PE" sz="1200" dirty="0" smtClean="0">
              <a:latin typeface="Lato Light"/>
              <a:ea typeface="Open Sans" panose="020B0606030504020204" pitchFamily="34" charset="0"/>
              <a:cs typeface="Open Sans" panose="020B0606030504020204" pitchFamily="34" charset="0"/>
            </a:endParaRPr>
          </a:p>
          <a:p>
            <a:pPr marR="0" lvl="0" algn="l" defTabSz="914400" rtl="0" eaLnBrk="1" fontAlgn="auto" latinLnBrk="0" hangingPunct="1">
              <a:lnSpc>
                <a:spcPct val="89000"/>
              </a:lnSpc>
              <a:spcBef>
                <a:spcPts val="0"/>
              </a:spcBef>
              <a:spcAft>
                <a:spcPts val="0"/>
              </a:spcAft>
              <a:buClrTx/>
              <a:buSzTx/>
              <a:tabLst/>
              <a:defRPr/>
            </a:pPr>
            <a:r>
              <a:rPr lang="es-PE" sz="1200" dirty="0" err="1" smtClean="0">
                <a:latin typeface="Lato Light"/>
                <a:ea typeface="Open Sans" panose="020B0606030504020204" pitchFamily="34" charset="0"/>
                <a:cs typeface="Open Sans" panose="020B0606030504020204" pitchFamily="34" charset="0"/>
              </a:rPr>
              <a:t>Ademas</a:t>
            </a:r>
            <a:r>
              <a:rPr lang="es-PE" sz="1200" dirty="0" smtClean="0">
                <a:latin typeface="Lato Light"/>
                <a:ea typeface="Open Sans" panose="020B0606030504020204" pitchFamily="34" charset="0"/>
                <a:cs typeface="Open Sans" panose="020B0606030504020204" pitchFamily="34" charset="0"/>
              </a:rPr>
              <a:t> notamos que :</a:t>
            </a:r>
          </a:p>
          <a:p>
            <a:pPr marL="171450" marR="0" lvl="0" indent="-1714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r>
              <a:rPr lang="es-PE" sz="1200" dirty="0" smtClean="0">
                <a:latin typeface="Lato Light"/>
                <a:ea typeface="Open Sans" panose="020B0606030504020204" pitchFamily="34" charset="0"/>
                <a:cs typeface="Open Sans" panose="020B0606030504020204" pitchFamily="34" charset="0"/>
              </a:rPr>
              <a:t>Las empresas cambian su flujo de dinero mensualmente, no le transfieren a las mismas empresas ni reciben pagos de las mismas empresas todos los meses</a:t>
            </a:r>
            <a:endParaRPr lang="en-US" sz="1200" dirty="0" smtClean="0">
              <a:latin typeface="Lato Ligh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89000"/>
              </a:lnSpc>
              <a:spcBef>
                <a:spcPts val="0"/>
              </a:spcBef>
              <a:spcAft>
                <a:spcPts val="0"/>
              </a:spcAft>
              <a:buClrTx/>
              <a:buSzTx/>
              <a:buFontTx/>
              <a:buNone/>
              <a:tabLst/>
              <a:defRPr/>
            </a:pPr>
            <a:endParaRPr kumimoji="0" lang="en-US" sz="1200" b="0" i="0"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89000"/>
              </a:lnSpc>
              <a:spcBef>
                <a:spcPts val="0"/>
              </a:spcBef>
              <a:spcAft>
                <a:spcPts val="0"/>
              </a:spcAft>
              <a:buClrTx/>
              <a:buSzTx/>
              <a:buFontTx/>
              <a:buNone/>
              <a:tabLst/>
              <a:defRPr/>
            </a:pPr>
            <a:endParaRPr kumimoji="0" lang="en-US" sz="1200" b="0" i="0"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p:txBody>
      </p:sp>
      <p:sp>
        <p:nvSpPr>
          <p:cNvPr id="28" name="TextBox 26">
            <a:extLst>
              <a:ext uri="{FF2B5EF4-FFF2-40B4-BE49-F238E27FC236}">
                <a16:creationId xmlns:a16="http://schemas.microsoft.com/office/drawing/2014/main" id="{0F7FDD15-33A6-47DB-B2C7-FD93A21A2C8A}"/>
              </a:ext>
            </a:extLst>
          </p:cNvPr>
          <p:cNvSpPr txBox="1"/>
          <p:nvPr/>
        </p:nvSpPr>
        <p:spPr>
          <a:xfrm>
            <a:off x="7430005" y="4822539"/>
            <a:ext cx="3361314" cy="236155"/>
          </a:xfrm>
          <a:prstGeom prst="rect">
            <a:avLst/>
          </a:prstGeom>
          <a:noFill/>
        </p:spPr>
        <p:txBody>
          <a:bodyPr wrap="square">
            <a:spAutoFit/>
          </a:bodyPr>
          <a:lstStyle/>
          <a:p>
            <a:pPr marL="0" marR="0" lvl="0" indent="0" algn="ctr" defTabSz="914400" rtl="0" eaLnBrk="1" fontAlgn="auto" latinLnBrk="0" hangingPunct="1">
              <a:lnSpc>
                <a:spcPct val="89000"/>
              </a:lnSpc>
              <a:spcBef>
                <a:spcPts val="0"/>
              </a:spcBef>
              <a:spcAft>
                <a:spcPts val="0"/>
              </a:spcAft>
              <a:buClrTx/>
              <a:buSzTx/>
              <a:buFontTx/>
              <a:buNone/>
              <a:tabLst/>
              <a:defRPr/>
            </a:pPr>
            <a:r>
              <a:rPr lang="es-PE" sz="1050" i="1" dirty="0" err="1" smtClean="0">
                <a:latin typeface="Lato Light"/>
                <a:ea typeface="Open Sans" panose="020B0606030504020204" pitchFamily="34" charset="0"/>
                <a:cs typeface="Open Sans" panose="020B0606030504020204" pitchFamily="34" charset="0"/>
              </a:rPr>
              <a:t>Maximo</a:t>
            </a:r>
            <a:r>
              <a:rPr lang="es-PE" sz="1050" i="1" dirty="0" smtClean="0">
                <a:latin typeface="Lato Light"/>
                <a:ea typeface="Open Sans" panose="020B0606030504020204" pitchFamily="34" charset="0"/>
                <a:cs typeface="Open Sans" panose="020B0606030504020204" pitchFamily="34" charset="0"/>
              </a:rPr>
              <a:t> y </a:t>
            </a:r>
            <a:r>
              <a:rPr lang="es-PE" sz="1050" i="1" dirty="0" err="1" smtClean="0">
                <a:latin typeface="Lato Light"/>
                <a:ea typeface="Open Sans" panose="020B0606030504020204" pitchFamily="34" charset="0"/>
                <a:cs typeface="Open Sans" panose="020B0606030504020204" pitchFamily="34" charset="0"/>
              </a:rPr>
              <a:t>minimo</a:t>
            </a:r>
            <a:r>
              <a:rPr lang="es-PE" sz="1050" i="1" dirty="0" smtClean="0">
                <a:latin typeface="Lato Light"/>
                <a:ea typeface="Open Sans" panose="020B0606030504020204" pitchFamily="34" charset="0"/>
                <a:cs typeface="Open Sans" panose="020B0606030504020204" pitchFamily="34" charset="0"/>
              </a:rPr>
              <a:t> </a:t>
            </a:r>
            <a:r>
              <a:rPr lang="es-PE" sz="1050" i="1" dirty="0" err="1" smtClean="0">
                <a:latin typeface="Lato Light"/>
                <a:ea typeface="Open Sans" panose="020B0606030504020204" pitchFamily="34" charset="0"/>
                <a:cs typeface="Open Sans" panose="020B0606030504020204" pitchFamily="34" charset="0"/>
              </a:rPr>
              <a:t>invoice</a:t>
            </a:r>
            <a:r>
              <a:rPr lang="es-PE" sz="1050" i="1" dirty="0" smtClean="0">
                <a:latin typeface="Lato Light"/>
                <a:ea typeface="Open Sans" panose="020B0606030504020204" pitchFamily="34" charset="0"/>
                <a:cs typeface="Open Sans" panose="020B0606030504020204" pitchFamily="34" charset="0"/>
              </a:rPr>
              <a:t> id por mes</a:t>
            </a:r>
            <a:endParaRPr kumimoji="0" lang="en-US" sz="1050" b="0" i="1"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p:txBody>
      </p:sp>
      <p:pic>
        <p:nvPicPr>
          <p:cNvPr id="30" name="Imagen 29"/>
          <p:cNvPicPr>
            <a:picLocks noChangeAspect="1"/>
          </p:cNvPicPr>
          <p:nvPr/>
        </p:nvPicPr>
        <p:blipFill>
          <a:blip r:embed="rId4"/>
          <a:stretch>
            <a:fillRect/>
          </a:stretch>
        </p:blipFill>
        <p:spPr>
          <a:xfrm>
            <a:off x="8905875" y="0"/>
            <a:ext cx="3286125" cy="1162050"/>
          </a:xfrm>
          <a:prstGeom prst="rect">
            <a:avLst/>
          </a:prstGeom>
        </p:spPr>
      </p:pic>
    </p:spTree>
    <p:extLst>
      <p:ext uri="{BB962C8B-B14F-4D97-AF65-F5344CB8AC3E}">
        <p14:creationId xmlns:p14="http://schemas.microsoft.com/office/powerpoint/2010/main" val="3200773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C48DD00-0FAB-49F9-ACE7-07FE14E1AFDB}"/>
              </a:ext>
            </a:extLst>
          </p:cNvPr>
          <p:cNvSpPr txBox="1">
            <a:spLocks/>
          </p:cNvSpPr>
          <p:nvPr/>
        </p:nvSpPr>
        <p:spPr bwMode="auto">
          <a:xfrm>
            <a:off x="982064" y="323320"/>
            <a:ext cx="9737509" cy="1088746"/>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ctr" anchorCtr="0" compatLnSpc="1">
            <a:prstTxWarp prst="textNoShape">
              <a:avLst/>
            </a:prstTxWarp>
            <a:noAutofit/>
          </a:bodyPr>
          <a:lstStyle>
            <a:lvl1pPr algn="ctr" rtl="0" eaLnBrk="0" fontAlgn="base" hangingPunct="0">
              <a:lnSpc>
                <a:spcPct val="90000"/>
              </a:lnSpc>
              <a:spcBef>
                <a:spcPct val="0"/>
              </a:spcBef>
              <a:spcAft>
                <a:spcPct val="0"/>
              </a:spcAft>
              <a:defRPr sz="48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Bebas Neue" pitchFamily="34" charset="0"/>
              </a:defRPr>
            </a:lvl2pPr>
            <a:lvl3pPr algn="l" rtl="0" eaLnBrk="0" fontAlgn="base" hangingPunct="0">
              <a:lnSpc>
                <a:spcPct val="90000"/>
              </a:lnSpc>
              <a:spcBef>
                <a:spcPct val="0"/>
              </a:spcBef>
              <a:spcAft>
                <a:spcPct val="0"/>
              </a:spcAft>
              <a:defRPr sz="4400">
                <a:solidFill>
                  <a:schemeClr val="tx1"/>
                </a:solidFill>
                <a:latin typeface="Bebas Neue" pitchFamily="34" charset="0"/>
              </a:defRPr>
            </a:lvl3pPr>
            <a:lvl4pPr algn="l" rtl="0" eaLnBrk="0" fontAlgn="base" hangingPunct="0">
              <a:lnSpc>
                <a:spcPct val="90000"/>
              </a:lnSpc>
              <a:spcBef>
                <a:spcPct val="0"/>
              </a:spcBef>
              <a:spcAft>
                <a:spcPct val="0"/>
              </a:spcAft>
              <a:defRPr sz="4400">
                <a:solidFill>
                  <a:schemeClr val="tx1"/>
                </a:solidFill>
                <a:latin typeface="Bebas Neue" pitchFamily="34" charset="0"/>
              </a:defRPr>
            </a:lvl4pPr>
            <a:lvl5pPr algn="l" rtl="0" eaLnBrk="0" fontAlgn="base" hangingPunct="0">
              <a:lnSpc>
                <a:spcPct val="90000"/>
              </a:lnSpc>
              <a:spcBef>
                <a:spcPct val="0"/>
              </a:spcBef>
              <a:spcAft>
                <a:spcPct val="0"/>
              </a:spcAft>
              <a:defRPr sz="4400">
                <a:solidFill>
                  <a:schemeClr val="tx1"/>
                </a:solidFill>
                <a:latin typeface="Bebas Neue" pitchFamily="34" charset="0"/>
              </a:defRPr>
            </a:lvl5pPr>
            <a:lvl6pPr marL="457200" algn="l" rtl="0" fontAlgn="base">
              <a:lnSpc>
                <a:spcPct val="90000"/>
              </a:lnSpc>
              <a:spcBef>
                <a:spcPct val="0"/>
              </a:spcBef>
              <a:spcAft>
                <a:spcPct val="0"/>
              </a:spcAft>
              <a:defRPr sz="4400">
                <a:solidFill>
                  <a:schemeClr val="tx1"/>
                </a:solidFill>
                <a:latin typeface="Bebas Neue" pitchFamily="34" charset="0"/>
              </a:defRPr>
            </a:lvl6pPr>
            <a:lvl7pPr marL="914400" algn="l" rtl="0" fontAlgn="base">
              <a:lnSpc>
                <a:spcPct val="90000"/>
              </a:lnSpc>
              <a:spcBef>
                <a:spcPct val="0"/>
              </a:spcBef>
              <a:spcAft>
                <a:spcPct val="0"/>
              </a:spcAft>
              <a:defRPr sz="4400">
                <a:solidFill>
                  <a:schemeClr val="tx1"/>
                </a:solidFill>
                <a:latin typeface="Bebas Neue" pitchFamily="34" charset="0"/>
              </a:defRPr>
            </a:lvl7pPr>
            <a:lvl8pPr marL="1371600" algn="l" rtl="0" fontAlgn="base">
              <a:lnSpc>
                <a:spcPct val="90000"/>
              </a:lnSpc>
              <a:spcBef>
                <a:spcPct val="0"/>
              </a:spcBef>
              <a:spcAft>
                <a:spcPct val="0"/>
              </a:spcAft>
              <a:defRPr sz="4400">
                <a:solidFill>
                  <a:schemeClr val="tx1"/>
                </a:solidFill>
                <a:latin typeface="Bebas Neue" pitchFamily="34" charset="0"/>
              </a:defRPr>
            </a:lvl8pPr>
            <a:lvl9pPr marL="1828800" algn="l" rtl="0" fontAlgn="base">
              <a:lnSpc>
                <a:spcPct val="90000"/>
              </a:lnSpc>
              <a:spcBef>
                <a:spcPct val="0"/>
              </a:spcBef>
              <a:spcAft>
                <a:spcPct val="0"/>
              </a:spcAft>
              <a:defRPr sz="4400">
                <a:solidFill>
                  <a:schemeClr val="tx1"/>
                </a:solidFill>
                <a:latin typeface="Bebas Neue" pitchFamily="34" charset="0"/>
              </a:defRPr>
            </a:lvl9pPr>
          </a:lstStyle>
          <a:p>
            <a:pPr marL="0" marR="0" lvl="0" indent="0" algn="l" defTabSz="914400" rtl="0" eaLnBrk="1" fontAlgn="auto" latinLnBrk="0" hangingPunct="1">
              <a:lnSpc>
                <a:spcPct val="90000"/>
              </a:lnSpc>
              <a:spcBef>
                <a:spcPct val="0"/>
              </a:spcBef>
              <a:spcAft>
                <a:spcPts val="0"/>
              </a:spcAft>
              <a:buClrTx/>
              <a:buSzTx/>
              <a:buFontTx/>
              <a:buNone/>
              <a:tabLst/>
              <a:defRPr/>
            </a:pPr>
            <a:r>
              <a:rPr lang="es-MX" sz="2800" dirty="0" smtClean="0">
                <a:solidFill>
                  <a:srgbClr val="1B2651"/>
                </a:solidFill>
                <a:latin typeface="Lato Regular"/>
              </a:rPr>
              <a:t>I. </a:t>
            </a:r>
            <a:r>
              <a:rPr kumimoji="0" lang="es-PE" sz="2800" b="0" i="0" u="none" strike="noStrike" kern="1200" cap="none" spc="0" normalizeH="0" baseline="0" dirty="0" smtClean="0">
                <a:ln>
                  <a:noFill/>
                </a:ln>
                <a:solidFill>
                  <a:srgbClr val="1B2651"/>
                </a:solidFill>
                <a:effectLst/>
                <a:uLnTx/>
                <a:uFillTx/>
                <a:latin typeface="Lato Regular"/>
              </a:rPr>
              <a:t>An</a:t>
            </a:r>
            <a:r>
              <a:rPr lang="es-PE" sz="2800" dirty="0" smtClean="0">
                <a:solidFill>
                  <a:srgbClr val="1B2651"/>
                </a:solidFill>
                <a:latin typeface="Lato Regular"/>
              </a:rPr>
              <a:t>álisis</a:t>
            </a:r>
            <a:r>
              <a:rPr lang="es-MX" sz="2800" dirty="0" smtClean="0">
                <a:solidFill>
                  <a:srgbClr val="1B2651"/>
                </a:solidFill>
                <a:latin typeface="Lato Regular"/>
              </a:rPr>
              <a:t> Exploratorio</a:t>
            </a:r>
            <a:endParaRPr kumimoji="0" lang="id-ID" sz="2800" b="0" i="0" u="none" strike="noStrike" kern="1200" cap="none" spc="0" normalizeH="0" baseline="0" noProof="0" dirty="0">
              <a:ln>
                <a:noFill/>
              </a:ln>
              <a:solidFill>
                <a:srgbClr val="1B2651"/>
              </a:solidFill>
              <a:effectLst/>
              <a:uLnTx/>
              <a:uFillTx/>
              <a:latin typeface="Lato Regular"/>
            </a:endParaRPr>
          </a:p>
        </p:txBody>
      </p:sp>
      <p:sp>
        <p:nvSpPr>
          <p:cNvPr id="27" name="TextBox 26">
            <a:extLst>
              <a:ext uri="{FF2B5EF4-FFF2-40B4-BE49-F238E27FC236}">
                <a16:creationId xmlns:a16="http://schemas.microsoft.com/office/drawing/2014/main" id="{0F7FDD15-33A6-47DB-B2C7-FD93A21A2C8A}"/>
              </a:ext>
            </a:extLst>
          </p:cNvPr>
          <p:cNvSpPr txBox="1"/>
          <p:nvPr/>
        </p:nvSpPr>
        <p:spPr>
          <a:xfrm>
            <a:off x="982064" y="1412066"/>
            <a:ext cx="8542936" cy="585353"/>
          </a:xfrm>
          <a:prstGeom prst="rect">
            <a:avLst/>
          </a:prstGeom>
          <a:noFill/>
        </p:spPr>
        <p:txBody>
          <a:bodyPr wrap="square">
            <a:spAutoFit/>
          </a:bodyPr>
          <a:lstStyle/>
          <a:p>
            <a:pPr marL="0" marR="0" lvl="0" indent="0" algn="l" defTabSz="914400" rtl="0" eaLnBrk="1" fontAlgn="auto" latinLnBrk="0" hangingPunct="1">
              <a:lnSpc>
                <a:spcPct val="89000"/>
              </a:lnSpc>
              <a:spcBef>
                <a:spcPts val="0"/>
              </a:spcBef>
              <a:spcAft>
                <a:spcPts val="0"/>
              </a:spcAft>
              <a:buClrTx/>
              <a:buSzTx/>
              <a:buFontTx/>
              <a:buNone/>
              <a:tabLst/>
              <a:defRPr/>
            </a:pPr>
            <a:r>
              <a:rPr lang="es-PE" sz="1200" dirty="0" smtClean="0">
                <a:latin typeface="Lato Light"/>
                <a:ea typeface="Open Sans" panose="020B0606030504020204" pitchFamily="34" charset="0"/>
                <a:cs typeface="Open Sans" panose="020B0606030504020204" pitchFamily="34" charset="0"/>
              </a:rPr>
              <a:t>De los puntos anteriores, asumiremos que, </a:t>
            </a:r>
            <a:r>
              <a:rPr lang="es-PE" sz="1200" b="1" i="1" dirty="0" smtClean="0">
                <a:latin typeface="Lato Light"/>
                <a:ea typeface="Open Sans" panose="020B0606030504020204" pitchFamily="34" charset="0"/>
                <a:cs typeface="Open Sans" panose="020B0606030504020204" pitchFamily="34" charset="0"/>
              </a:rPr>
              <a:t>las facturas pendientes van a materializarse en el 202205</a:t>
            </a:r>
            <a:r>
              <a:rPr lang="es-PE" sz="1200" i="1" dirty="0" smtClean="0">
                <a:latin typeface="Lato Light"/>
                <a:ea typeface="Open Sans" panose="020B0606030504020204" pitchFamily="34" charset="0"/>
                <a:cs typeface="Open Sans" panose="020B0606030504020204" pitchFamily="34" charset="0"/>
              </a:rPr>
              <a:t> </a:t>
            </a:r>
            <a:r>
              <a:rPr lang="es-PE" sz="1200" b="1" dirty="0" smtClean="0">
                <a:latin typeface="Lato Light"/>
                <a:ea typeface="Open Sans" panose="020B0606030504020204" pitchFamily="34" charset="0"/>
                <a:cs typeface="Open Sans" panose="020B0606030504020204" pitchFamily="34" charset="0"/>
              </a:rPr>
              <a:t>.</a:t>
            </a:r>
          </a:p>
          <a:p>
            <a:pPr marL="0" marR="0" lvl="0" indent="0" algn="l" defTabSz="914400" rtl="0" eaLnBrk="1" fontAlgn="auto" latinLnBrk="0" hangingPunct="1">
              <a:lnSpc>
                <a:spcPct val="89000"/>
              </a:lnSpc>
              <a:spcBef>
                <a:spcPts val="0"/>
              </a:spcBef>
              <a:spcAft>
                <a:spcPts val="0"/>
              </a:spcAft>
              <a:buClrTx/>
              <a:buSzTx/>
              <a:buFontTx/>
              <a:buNone/>
              <a:tabLst/>
              <a:defRPr/>
            </a:pPr>
            <a:r>
              <a:rPr lang="es-PE" sz="1200" dirty="0" smtClean="0">
                <a:latin typeface="Lato Light"/>
                <a:ea typeface="Open Sans" panose="020B0606030504020204" pitchFamily="34" charset="0"/>
                <a:cs typeface="Open Sans" panose="020B0606030504020204" pitchFamily="34" charset="0"/>
              </a:rPr>
              <a:t>Con esto, tendríamos una cantidad de transacciones mas similar a la tendencia que se viene mostrando desde inicios del 2022 </a:t>
            </a:r>
            <a:endParaRPr kumimoji="0" lang="en-US" sz="1200" b="0" i="0"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p:txBody>
      </p:sp>
      <p:pic>
        <p:nvPicPr>
          <p:cNvPr id="2" name="Imagen 1"/>
          <p:cNvPicPr>
            <a:picLocks noChangeAspect="1"/>
          </p:cNvPicPr>
          <p:nvPr/>
        </p:nvPicPr>
        <p:blipFill>
          <a:blip r:embed="rId2"/>
          <a:stretch>
            <a:fillRect/>
          </a:stretch>
        </p:blipFill>
        <p:spPr>
          <a:xfrm>
            <a:off x="1812738" y="2170946"/>
            <a:ext cx="3037362" cy="2347413"/>
          </a:xfrm>
          <a:prstGeom prst="rect">
            <a:avLst/>
          </a:prstGeom>
          <a:ln>
            <a:solidFill>
              <a:srgbClr val="41719C"/>
            </a:solidFill>
          </a:ln>
        </p:spPr>
      </p:pic>
      <p:sp>
        <p:nvSpPr>
          <p:cNvPr id="13" name="TextBox 26">
            <a:extLst>
              <a:ext uri="{FF2B5EF4-FFF2-40B4-BE49-F238E27FC236}">
                <a16:creationId xmlns:a16="http://schemas.microsoft.com/office/drawing/2014/main" id="{0F7FDD15-33A6-47DB-B2C7-FD93A21A2C8A}"/>
              </a:ext>
            </a:extLst>
          </p:cNvPr>
          <p:cNvSpPr txBox="1"/>
          <p:nvPr/>
        </p:nvSpPr>
        <p:spPr>
          <a:xfrm>
            <a:off x="1650762" y="4573808"/>
            <a:ext cx="3361314" cy="236155"/>
          </a:xfrm>
          <a:prstGeom prst="rect">
            <a:avLst/>
          </a:prstGeom>
          <a:noFill/>
        </p:spPr>
        <p:txBody>
          <a:bodyPr wrap="square">
            <a:spAutoFit/>
          </a:bodyPr>
          <a:lstStyle/>
          <a:p>
            <a:pPr marL="0" marR="0" lvl="0" indent="0" algn="ctr" defTabSz="914400" rtl="0" eaLnBrk="1" fontAlgn="auto" latinLnBrk="0" hangingPunct="1">
              <a:lnSpc>
                <a:spcPct val="89000"/>
              </a:lnSpc>
              <a:spcBef>
                <a:spcPts val="0"/>
              </a:spcBef>
              <a:spcAft>
                <a:spcPts val="0"/>
              </a:spcAft>
              <a:buClrTx/>
              <a:buSzTx/>
              <a:buFontTx/>
              <a:buNone/>
              <a:tabLst/>
              <a:defRPr/>
            </a:pPr>
            <a:r>
              <a:rPr lang="es-PE" sz="1050" i="1" dirty="0" smtClean="0">
                <a:latin typeface="Lato Light"/>
                <a:ea typeface="Open Sans" panose="020B0606030504020204" pitchFamily="34" charset="0"/>
                <a:cs typeface="Open Sans" panose="020B0606030504020204" pitchFamily="34" charset="0"/>
              </a:rPr>
              <a:t>Cantidad de transacciones por mes</a:t>
            </a:r>
            <a:endParaRPr kumimoji="0" lang="en-US" sz="1050" b="0" i="1"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p:txBody>
      </p:sp>
      <p:pic>
        <p:nvPicPr>
          <p:cNvPr id="4" name="Imagen 3"/>
          <p:cNvPicPr>
            <a:picLocks noChangeAspect="1"/>
          </p:cNvPicPr>
          <p:nvPr/>
        </p:nvPicPr>
        <p:blipFill>
          <a:blip r:embed="rId3"/>
          <a:stretch>
            <a:fillRect/>
          </a:stretch>
        </p:blipFill>
        <p:spPr>
          <a:xfrm>
            <a:off x="6101776" y="2170945"/>
            <a:ext cx="3226947" cy="2347413"/>
          </a:xfrm>
          <a:prstGeom prst="rect">
            <a:avLst/>
          </a:prstGeom>
          <a:ln>
            <a:solidFill>
              <a:srgbClr val="41719C"/>
            </a:solidFill>
          </a:ln>
        </p:spPr>
      </p:pic>
      <p:sp>
        <p:nvSpPr>
          <p:cNvPr id="15" name="TextBox 26">
            <a:extLst>
              <a:ext uri="{FF2B5EF4-FFF2-40B4-BE49-F238E27FC236}">
                <a16:creationId xmlns:a16="http://schemas.microsoft.com/office/drawing/2014/main" id="{0F7FDD15-33A6-47DB-B2C7-FD93A21A2C8A}"/>
              </a:ext>
            </a:extLst>
          </p:cNvPr>
          <p:cNvSpPr txBox="1"/>
          <p:nvPr/>
        </p:nvSpPr>
        <p:spPr>
          <a:xfrm>
            <a:off x="6101776" y="4573808"/>
            <a:ext cx="3277035" cy="379976"/>
          </a:xfrm>
          <a:prstGeom prst="rect">
            <a:avLst/>
          </a:prstGeom>
          <a:noFill/>
        </p:spPr>
        <p:txBody>
          <a:bodyPr wrap="square">
            <a:spAutoFit/>
          </a:bodyPr>
          <a:lstStyle/>
          <a:p>
            <a:pPr marL="0" marR="0" lvl="0" indent="0" algn="ctr" defTabSz="914400" rtl="0" eaLnBrk="1" fontAlgn="auto" latinLnBrk="0" hangingPunct="1">
              <a:lnSpc>
                <a:spcPct val="89000"/>
              </a:lnSpc>
              <a:spcBef>
                <a:spcPts val="0"/>
              </a:spcBef>
              <a:spcAft>
                <a:spcPts val="0"/>
              </a:spcAft>
              <a:buClrTx/>
              <a:buSzTx/>
              <a:buFontTx/>
              <a:buNone/>
              <a:tabLst/>
              <a:defRPr/>
            </a:pPr>
            <a:r>
              <a:rPr lang="es-PE" sz="1050" i="1" noProof="0" dirty="0" smtClean="0">
                <a:latin typeface="Lato Light"/>
                <a:ea typeface="Open Sans" panose="020B0606030504020204" pitchFamily="34" charset="0"/>
                <a:cs typeface="Open Sans" panose="020B0606030504020204" pitchFamily="34" charset="0"/>
              </a:rPr>
              <a:t>Monto total que mueve </a:t>
            </a:r>
            <a:r>
              <a:rPr lang="es-PE" sz="1050" i="1" noProof="0" dirty="0" err="1" smtClean="0">
                <a:latin typeface="Lato Light"/>
                <a:ea typeface="Open Sans" panose="020B0606030504020204" pitchFamily="34" charset="0"/>
                <a:cs typeface="Open Sans" panose="020B0606030504020204" pitchFamily="34" charset="0"/>
              </a:rPr>
              <a:t>xepelin</a:t>
            </a:r>
            <a:r>
              <a:rPr lang="es-PE" sz="1050" i="1" noProof="0" dirty="0" smtClean="0">
                <a:latin typeface="Lato Light"/>
                <a:ea typeface="Open Sans" panose="020B0606030504020204" pitchFamily="34" charset="0"/>
                <a:cs typeface="Open Sans" panose="020B0606030504020204" pitchFamily="34" charset="0"/>
              </a:rPr>
              <a:t> por mes y monto que financia</a:t>
            </a:r>
            <a:endParaRPr kumimoji="0" lang="en-US" sz="1050" b="0" i="1"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p:txBody>
      </p:sp>
      <p:sp>
        <p:nvSpPr>
          <p:cNvPr id="16" name="TextBox 26">
            <a:extLst>
              <a:ext uri="{FF2B5EF4-FFF2-40B4-BE49-F238E27FC236}">
                <a16:creationId xmlns:a16="http://schemas.microsoft.com/office/drawing/2014/main" id="{0F7FDD15-33A6-47DB-B2C7-FD93A21A2C8A}"/>
              </a:ext>
            </a:extLst>
          </p:cNvPr>
          <p:cNvSpPr txBox="1"/>
          <p:nvPr/>
        </p:nvSpPr>
        <p:spPr>
          <a:xfrm>
            <a:off x="982063" y="5009234"/>
            <a:ext cx="9352561" cy="914033"/>
          </a:xfrm>
          <a:prstGeom prst="rect">
            <a:avLst/>
          </a:prstGeom>
          <a:noFill/>
        </p:spPr>
        <p:txBody>
          <a:bodyPr wrap="square">
            <a:spAutoFit/>
          </a:bodyPr>
          <a:lstStyle/>
          <a:p>
            <a:pPr marL="0" marR="0" lvl="0" indent="0" algn="l" defTabSz="914400" rtl="0" eaLnBrk="1" fontAlgn="auto" latinLnBrk="0" hangingPunct="1">
              <a:lnSpc>
                <a:spcPct val="89000"/>
              </a:lnSpc>
              <a:spcBef>
                <a:spcPts val="0"/>
              </a:spcBef>
              <a:spcAft>
                <a:spcPts val="0"/>
              </a:spcAft>
              <a:buClrTx/>
              <a:buSzTx/>
              <a:buFontTx/>
              <a:buNone/>
              <a:tabLst/>
              <a:defRPr/>
            </a:pPr>
            <a:r>
              <a:rPr lang="es-PE" sz="1200" noProof="0" dirty="0" smtClean="0">
                <a:latin typeface="Lato Light"/>
                <a:ea typeface="Open Sans" panose="020B0606030504020204" pitchFamily="34" charset="0"/>
                <a:cs typeface="Open Sans" panose="020B0606030504020204" pitchFamily="34" charset="0"/>
              </a:rPr>
              <a:t>De la grafica anterior observamos lo siguiente : </a:t>
            </a:r>
          </a:p>
          <a:p>
            <a:pPr marL="228600" marR="0" lvl="0" indent="-22860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r>
              <a:rPr lang="es-PE" sz="1200" noProof="0" dirty="0" smtClean="0">
                <a:latin typeface="Lato Light"/>
                <a:ea typeface="Open Sans" panose="020B0606030504020204" pitchFamily="34" charset="0"/>
                <a:cs typeface="Open Sans" panose="020B0606030504020204" pitchFamily="34" charset="0"/>
              </a:rPr>
              <a:t>Desde el 2022, hay un cambio drástico entre la cantidad de transacciones por mes, el monto total y el monto financiado por </a:t>
            </a:r>
            <a:r>
              <a:rPr lang="es-PE" sz="1200" noProof="0" dirty="0" err="1" smtClean="0">
                <a:latin typeface="Lato Light"/>
                <a:ea typeface="Open Sans" panose="020B0606030504020204" pitchFamily="34" charset="0"/>
                <a:cs typeface="Open Sans" panose="020B0606030504020204" pitchFamily="34" charset="0"/>
              </a:rPr>
              <a:t>xepelin</a:t>
            </a:r>
            <a:r>
              <a:rPr lang="es-PE" sz="1200" noProof="0" dirty="0" smtClean="0">
                <a:latin typeface="Lato Light"/>
                <a:ea typeface="Open Sans" panose="020B0606030504020204" pitchFamily="34" charset="0"/>
                <a:cs typeface="Open Sans" panose="020B0606030504020204" pitchFamily="34" charset="0"/>
              </a:rPr>
              <a:t>.</a:t>
            </a:r>
          </a:p>
          <a:p>
            <a:pPr marL="171450" marR="0" lvl="0" indent="-1714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r>
              <a:rPr lang="es-PE" sz="1200" dirty="0" smtClean="0">
                <a:latin typeface="Lato Light"/>
                <a:ea typeface="Open Sans" panose="020B0606030504020204" pitchFamily="34" charset="0"/>
                <a:cs typeface="Open Sans" panose="020B0606030504020204" pitchFamily="34" charset="0"/>
              </a:rPr>
              <a:t>Hay una tendencia </a:t>
            </a:r>
            <a:r>
              <a:rPr lang="es-PE" sz="1200" dirty="0" err="1" smtClean="0">
                <a:latin typeface="Lato Light"/>
                <a:ea typeface="Open Sans" panose="020B0606030504020204" pitchFamily="34" charset="0"/>
                <a:cs typeface="Open Sans" panose="020B0606030504020204" pitchFamily="34" charset="0"/>
              </a:rPr>
              <a:t>marcadaa</a:t>
            </a:r>
            <a:r>
              <a:rPr lang="es-PE" sz="1200" dirty="0" smtClean="0">
                <a:latin typeface="Lato Light"/>
                <a:ea typeface="Open Sans" panose="020B0606030504020204" pitchFamily="34" charset="0"/>
                <a:cs typeface="Open Sans" panose="020B0606030504020204" pitchFamily="34" charset="0"/>
              </a:rPr>
              <a:t> decrecer por parte del monto mensual </a:t>
            </a:r>
            <a:r>
              <a:rPr lang="es-PE" sz="1200" dirty="0" err="1" smtClean="0">
                <a:latin typeface="Lato Light"/>
                <a:ea typeface="Open Sans" panose="020B0606030504020204" pitchFamily="34" charset="0"/>
                <a:cs typeface="Open Sans" panose="020B0606030504020204" pitchFamily="34" charset="0"/>
              </a:rPr>
              <a:t>transaccionado</a:t>
            </a:r>
            <a:r>
              <a:rPr lang="es-PE" sz="1200" dirty="0" smtClean="0">
                <a:latin typeface="Lato Light"/>
                <a:ea typeface="Open Sans" panose="020B0606030504020204" pitchFamily="34" charset="0"/>
                <a:cs typeface="Open Sans" panose="020B0606030504020204" pitchFamily="34" charset="0"/>
              </a:rPr>
              <a:t>, así como el monto financiado por </a:t>
            </a:r>
            <a:r>
              <a:rPr lang="es-PE" sz="1200" dirty="0" err="1" smtClean="0">
                <a:latin typeface="Lato Light"/>
                <a:ea typeface="Open Sans" panose="020B0606030504020204" pitchFamily="34" charset="0"/>
                <a:cs typeface="Open Sans" panose="020B0606030504020204" pitchFamily="34" charset="0"/>
              </a:rPr>
              <a:t>Xepelin</a:t>
            </a:r>
            <a:r>
              <a:rPr lang="es-PE" sz="1200" dirty="0" smtClean="0">
                <a:latin typeface="Lato Light"/>
                <a:ea typeface="Open Sans" panose="020B0606030504020204" pitchFamily="34" charset="0"/>
                <a:cs typeface="Open Sans" panose="020B0606030504020204" pitchFamily="34" charset="0"/>
              </a:rPr>
              <a:t>, ambas series se mueven juntas, a excepción de Marzo del 2022.</a:t>
            </a:r>
          </a:p>
          <a:p>
            <a:pPr marL="171450" marR="0" lvl="0" indent="-1714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r>
              <a:rPr lang="es-PE" sz="1200" dirty="0" smtClean="0">
                <a:latin typeface="Lato Light"/>
                <a:ea typeface="Open Sans" panose="020B0606030504020204" pitchFamily="34" charset="0"/>
                <a:cs typeface="Open Sans" panose="020B0606030504020204" pitchFamily="34" charset="0"/>
              </a:rPr>
              <a:t>Hay un incremento en la cantidad de transacciones mensuales </a:t>
            </a:r>
            <a:endParaRPr kumimoji="0" lang="en-US" sz="1200" b="0" i="0"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p:txBody>
      </p:sp>
      <p:pic>
        <p:nvPicPr>
          <p:cNvPr id="18" name="Imagen 17"/>
          <p:cNvPicPr>
            <a:picLocks noChangeAspect="1"/>
          </p:cNvPicPr>
          <p:nvPr/>
        </p:nvPicPr>
        <p:blipFill>
          <a:blip r:embed="rId4"/>
          <a:stretch>
            <a:fillRect/>
          </a:stretch>
        </p:blipFill>
        <p:spPr>
          <a:xfrm>
            <a:off x="8905875" y="0"/>
            <a:ext cx="3286125" cy="1162050"/>
          </a:xfrm>
          <a:prstGeom prst="rect">
            <a:avLst/>
          </a:prstGeom>
        </p:spPr>
      </p:pic>
    </p:spTree>
    <p:extLst>
      <p:ext uri="{BB962C8B-B14F-4D97-AF65-F5344CB8AC3E}">
        <p14:creationId xmlns:p14="http://schemas.microsoft.com/office/powerpoint/2010/main" val="460903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C48DD00-0FAB-49F9-ACE7-07FE14E1AFDB}"/>
              </a:ext>
            </a:extLst>
          </p:cNvPr>
          <p:cNvSpPr txBox="1">
            <a:spLocks/>
          </p:cNvSpPr>
          <p:nvPr/>
        </p:nvSpPr>
        <p:spPr bwMode="auto">
          <a:xfrm>
            <a:off x="982064" y="323320"/>
            <a:ext cx="9737509" cy="1088746"/>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ctr" anchorCtr="0" compatLnSpc="1">
            <a:prstTxWarp prst="textNoShape">
              <a:avLst/>
            </a:prstTxWarp>
            <a:noAutofit/>
          </a:bodyPr>
          <a:lstStyle>
            <a:lvl1pPr algn="ctr" rtl="0" eaLnBrk="0" fontAlgn="base" hangingPunct="0">
              <a:lnSpc>
                <a:spcPct val="90000"/>
              </a:lnSpc>
              <a:spcBef>
                <a:spcPct val="0"/>
              </a:spcBef>
              <a:spcAft>
                <a:spcPct val="0"/>
              </a:spcAft>
              <a:defRPr sz="48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Bebas Neue" pitchFamily="34" charset="0"/>
              </a:defRPr>
            </a:lvl2pPr>
            <a:lvl3pPr algn="l" rtl="0" eaLnBrk="0" fontAlgn="base" hangingPunct="0">
              <a:lnSpc>
                <a:spcPct val="90000"/>
              </a:lnSpc>
              <a:spcBef>
                <a:spcPct val="0"/>
              </a:spcBef>
              <a:spcAft>
                <a:spcPct val="0"/>
              </a:spcAft>
              <a:defRPr sz="4400">
                <a:solidFill>
                  <a:schemeClr val="tx1"/>
                </a:solidFill>
                <a:latin typeface="Bebas Neue" pitchFamily="34" charset="0"/>
              </a:defRPr>
            </a:lvl3pPr>
            <a:lvl4pPr algn="l" rtl="0" eaLnBrk="0" fontAlgn="base" hangingPunct="0">
              <a:lnSpc>
                <a:spcPct val="90000"/>
              </a:lnSpc>
              <a:spcBef>
                <a:spcPct val="0"/>
              </a:spcBef>
              <a:spcAft>
                <a:spcPct val="0"/>
              </a:spcAft>
              <a:defRPr sz="4400">
                <a:solidFill>
                  <a:schemeClr val="tx1"/>
                </a:solidFill>
                <a:latin typeface="Bebas Neue" pitchFamily="34" charset="0"/>
              </a:defRPr>
            </a:lvl4pPr>
            <a:lvl5pPr algn="l" rtl="0" eaLnBrk="0" fontAlgn="base" hangingPunct="0">
              <a:lnSpc>
                <a:spcPct val="90000"/>
              </a:lnSpc>
              <a:spcBef>
                <a:spcPct val="0"/>
              </a:spcBef>
              <a:spcAft>
                <a:spcPct val="0"/>
              </a:spcAft>
              <a:defRPr sz="4400">
                <a:solidFill>
                  <a:schemeClr val="tx1"/>
                </a:solidFill>
                <a:latin typeface="Bebas Neue" pitchFamily="34" charset="0"/>
              </a:defRPr>
            </a:lvl5pPr>
            <a:lvl6pPr marL="457200" algn="l" rtl="0" fontAlgn="base">
              <a:lnSpc>
                <a:spcPct val="90000"/>
              </a:lnSpc>
              <a:spcBef>
                <a:spcPct val="0"/>
              </a:spcBef>
              <a:spcAft>
                <a:spcPct val="0"/>
              </a:spcAft>
              <a:defRPr sz="4400">
                <a:solidFill>
                  <a:schemeClr val="tx1"/>
                </a:solidFill>
                <a:latin typeface="Bebas Neue" pitchFamily="34" charset="0"/>
              </a:defRPr>
            </a:lvl6pPr>
            <a:lvl7pPr marL="914400" algn="l" rtl="0" fontAlgn="base">
              <a:lnSpc>
                <a:spcPct val="90000"/>
              </a:lnSpc>
              <a:spcBef>
                <a:spcPct val="0"/>
              </a:spcBef>
              <a:spcAft>
                <a:spcPct val="0"/>
              </a:spcAft>
              <a:defRPr sz="4400">
                <a:solidFill>
                  <a:schemeClr val="tx1"/>
                </a:solidFill>
                <a:latin typeface="Bebas Neue" pitchFamily="34" charset="0"/>
              </a:defRPr>
            </a:lvl7pPr>
            <a:lvl8pPr marL="1371600" algn="l" rtl="0" fontAlgn="base">
              <a:lnSpc>
                <a:spcPct val="90000"/>
              </a:lnSpc>
              <a:spcBef>
                <a:spcPct val="0"/>
              </a:spcBef>
              <a:spcAft>
                <a:spcPct val="0"/>
              </a:spcAft>
              <a:defRPr sz="4400">
                <a:solidFill>
                  <a:schemeClr val="tx1"/>
                </a:solidFill>
                <a:latin typeface="Bebas Neue" pitchFamily="34" charset="0"/>
              </a:defRPr>
            </a:lvl8pPr>
            <a:lvl9pPr marL="1828800" algn="l" rtl="0" fontAlgn="base">
              <a:lnSpc>
                <a:spcPct val="90000"/>
              </a:lnSpc>
              <a:spcBef>
                <a:spcPct val="0"/>
              </a:spcBef>
              <a:spcAft>
                <a:spcPct val="0"/>
              </a:spcAft>
              <a:defRPr sz="4400">
                <a:solidFill>
                  <a:schemeClr val="tx1"/>
                </a:solidFill>
                <a:latin typeface="Bebas Neue" pitchFamily="34" charset="0"/>
              </a:defRPr>
            </a:lvl9pPr>
          </a:lstStyle>
          <a:p>
            <a:pPr marL="0" marR="0" lvl="0" indent="0" algn="l" defTabSz="914400" rtl="0" eaLnBrk="1" fontAlgn="auto" latinLnBrk="0" hangingPunct="1">
              <a:lnSpc>
                <a:spcPct val="90000"/>
              </a:lnSpc>
              <a:spcBef>
                <a:spcPct val="0"/>
              </a:spcBef>
              <a:spcAft>
                <a:spcPts val="0"/>
              </a:spcAft>
              <a:buClrTx/>
              <a:buSzTx/>
              <a:buFontTx/>
              <a:buNone/>
              <a:tabLst/>
              <a:defRPr/>
            </a:pPr>
            <a:r>
              <a:rPr lang="es-MX" sz="2800" dirty="0" smtClean="0">
                <a:solidFill>
                  <a:srgbClr val="1B2651"/>
                </a:solidFill>
                <a:latin typeface="Lato Regular"/>
              </a:rPr>
              <a:t>II. </a:t>
            </a:r>
            <a:r>
              <a:rPr kumimoji="0" lang="es-PE" sz="2800" b="0" i="0" u="none" strike="noStrike" kern="1200" cap="none" spc="0" normalizeH="0" baseline="0" dirty="0" smtClean="0">
                <a:ln>
                  <a:noFill/>
                </a:ln>
                <a:solidFill>
                  <a:srgbClr val="1B2651"/>
                </a:solidFill>
                <a:effectLst/>
                <a:uLnTx/>
                <a:uFillTx/>
                <a:latin typeface="Lato Regular"/>
              </a:rPr>
              <a:t>Elecci</a:t>
            </a:r>
            <a:r>
              <a:rPr lang="es-PE" sz="2800" dirty="0" smtClean="0">
                <a:solidFill>
                  <a:srgbClr val="1B2651"/>
                </a:solidFill>
                <a:latin typeface="Lato Regular"/>
              </a:rPr>
              <a:t>ón de Modelo</a:t>
            </a:r>
            <a:endParaRPr kumimoji="0" lang="id-ID" sz="2800" b="0" i="0" u="none" strike="noStrike" kern="1200" cap="none" spc="0" normalizeH="0" baseline="0" noProof="0" dirty="0">
              <a:ln>
                <a:noFill/>
              </a:ln>
              <a:solidFill>
                <a:srgbClr val="1B2651"/>
              </a:solidFill>
              <a:effectLst/>
              <a:uLnTx/>
              <a:uFillTx/>
              <a:latin typeface="Lato Regular"/>
            </a:endParaRPr>
          </a:p>
        </p:txBody>
      </p:sp>
      <p:sp>
        <p:nvSpPr>
          <p:cNvPr id="3" name="TextBox 26">
            <a:extLst>
              <a:ext uri="{FF2B5EF4-FFF2-40B4-BE49-F238E27FC236}">
                <a16:creationId xmlns:a16="http://schemas.microsoft.com/office/drawing/2014/main" id="{0F7FDD15-33A6-47DB-B2C7-FD93A21A2C8A}"/>
              </a:ext>
            </a:extLst>
          </p:cNvPr>
          <p:cNvSpPr txBox="1"/>
          <p:nvPr/>
        </p:nvSpPr>
        <p:spPr>
          <a:xfrm>
            <a:off x="982064" y="1827039"/>
            <a:ext cx="9666886" cy="2201244"/>
          </a:xfrm>
          <a:prstGeom prst="rect">
            <a:avLst/>
          </a:prstGeom>
          <a:noFill/>
        </p:spPr>
        <p:txBody>
          <a:bodyPr wrap="square">
            <a:spAutoFit/>
          </a:bodyPr>
          <a:lstStyle/>
          <a:p>
            <a:pPr marL="0" marR="0" lvl="0" indent="0" algn="l" defTabSz="914400" rtl="0" eaLnBrk="1" fontAlgn="auto" latinLnBrk="0" hangingPunct="1">
              <a:lnSpc>
                <a:spcPct val="89000"/>
              </a:lnSpc>
              <a:spcBef>
                <a:spcPts val="0"/>
              </a:spcBef>
              <a:spcAft>
                <a:spcPts val="0"/>
              </a:spcAft>
              <a:buClrTx/>
              <a:buSzTx/>
              <a:buFontTx/>
              <a:buNone/>
              <a:tabLst/>
              <a:defRPr/>
            </a:pPr>
            <a:r>
              <a:rPr kumimoji="0" lang="es-PE" sz="1400" b="0" i="0" u="none" strike="noStrike" kern="1200" cap="none" spc="0" normalizeH="0" baseline="0" noProof="0" dirty="0" smtClean="0">
                <a:ln>
                  <a:noFill/>
                </a:ln>
                <a:effectLst/>
                <a:uLnTx/>
                <a:uFillTx/>
                <a:latin typeface="Lato Light"/>
                <a:ea typeface="Open Sans" panose="020B0606030504020204" pitchFamily="34" charset="0"/>
                <a:cs typeface="Open Sans" panose="020B0606030504020204" pitchFamily="34" charset="0"/>
              </a:rPr>
              <a:t>Se uso una </a:t>
            </a:r>
            <a:r>
              <a:rPr kumimoji="0" lang="es-PE" sz="1400" b="0" i="0" u="none" strike="noStrike" kern="1200" cap="none" spc="0" normalizeH="0" baseline="0" noProof="0" dirty="0" err="1" smtClean="0">
                <a:ln>
                  <a:noFill/>
                </a:ln>
                <a:effectLst/>
                <a:uLnTx/>
                <a:uFillTx/>
                <a:latin typeface="Lato Light"/>
                <a:ea typeface="Open Sans" panose="020B0606030504020204" pitchFamily="34" charset="0"/>
                <a:cs typeface="Open Sans" panose="020B0606030504020204" pitchFamily="34" charset="0"/>
              </a:rPr>
              <a:t>regresi</a:t>
            </a:r>
            <a:r>
              <a:rPr lang="es-PE" sz="1400" dirty="0" err="1" smtClean="0">
                <a:latin typeface="Lato Light"/>
                <a:ea typeface="Open Sans" panose="020B0606030504020204" pitchFamily="34" charset="0"/>
                <a:cs typeface="Open Sans" panose="020B0606030504020204" pitchFamily="34" charset="0"/>
              </a:rPr>
              <a:t>ón</a:t>
            </a:r>
            <a:r>
              <a:rPr lang="es-PE" sz="1400" dirty="0" smtClean="0">
                <a:latin typeface="Lato Light"/>
                <a:ea typeface="Open Sans" panose="020B0606030504020204" pitchFamily="34" charset="0"/>
                <a:cs typeface="Open Sans" panose="020B0606030504020204" pitchFamily="34" charset="0"/>
              </a:rPr>
              <a:t> lineal para estimar el volumen de dinero que se moverá en </a:t>
            </a:r>
            <a:r>
              <a:rPr lang="es-PE" sz="1400" dirty="0" err="1" smtClean="0">
                <a:latin typeface="Lato Light"/>
                <a:ea typeface="Open Sans" panose="020B0606030504020204" pitchFamily="34" charset="0"/>
                <a:cs typeface="Open Sans" panose="020B0606030504020204" pitchFamily="34" charset="0"/>
              </a:rPr>
              <a:t>Xepelin</a:t>
            </a:r>
            <a:r>
              <a:rPr lang="es-PE" sz="1400" dirty="0" smtClean="0">
                <a:latin typeface="Lato Light"/>
                <a:ea typeface="Open Sans" panose="020B0606030504020204" pitchFamily="34" charset="0"/>
                <a:cs typeface="Open Sans" panose="020B0606030504020204" pitchFamily="34" charset="0"/>
              </a:rPr>
              <a:t>, utilizando el volumen mensual de monto </a:t>
            </a:r>
            <a:r>
              <a:rPr lang="es-PE" sz="1400" dirty="0" err="1" smtClean="0">
                <a:latin typeface="Lato Light"/>
                <a:ea typeface="Open Sans" panose="020B0606030504020204" pitchFamily="34" charset="0"/>
                <a:cs typeface="Open Sans" panose="020B0606030504020204" pitchFamily="34" charset="0"/>
              </a:rPr>
              <a:t>transaccionado</a:t>
            </a:r>
            <a:r>
              <a:rPr lang="es-PE" sz="1400" dirty="0">
                <a:latin typeface="Lato Light"/>
                <a:ea typeface="Open Sans" panose="020B0606030504020204" pitchFamily="34" charset="0"/>
                <a:cs typeface="Open Sans" panose="020B0606030504020204" pitchFamily="34" charset="0"/>
              </a:rPr>
              <a:t> </a:t>
            </a:r>
            <a:r>
              <a:rPr lang="es-PE" sz="1400" dirty="0" smtClean="0">
                <a:latin typeface="Lato Light"/>
                <a:ea typeface="Open Sans" panose="020B0606030504020204" pitchFamily="34" charset="0"/>
                <a:cs typeface="Open Sans" panose="020B0606030504020204" pitchFamily="34" charset="0"/>
              </a:rPr>
              <a:t>ya que siguen un patrón marcado.</a:t>
            </a:r>
          </a:p>
          <a:p>
            <a:pPr marL="0" marR="0" lvl="0" indent="0" algn="l" defTabSz="914400" rtl="0" eaLnBrk="1" fontAlgn="auto" latinLnBrk="0" hangingPunct="1">
              <a:lnSpc>
                <a:spcPct val="89000"/>
              </a:lnSpc>
              <a:spcBef>
                <a:spcPts val="0"/>
              </a:spcBef>
              <a:spcAft>
                <a:spcPts val="0"/>
              </a:spcAft>
              <a:buClrTx/>
              <a:buSzTx/>
              <a:buFontTx/>
              <a:buNone/>
              <a:tabLst/>
              <a:defRPr/>
            </a:pPr>
            <a:r>
              <a:rPr lang="es-PE" sz="1400" dirty="0" smtClean="0">
                <a:latin typeface="Lato Light"/>
                <a:ea typeface="Open Sans" panose="020B0606030504020204" pitchFamily="34" charset="0"/>
                <a:cs typeface="Open Sans" panose="020B0606030504020204" pitchFamily="34" charset="0"/>
              </a:rPr>
              <a:t>Se asume lo siguiente :</a:t>
            </a:r>
          </a:p>
          <a:p>
            <a:pPr marL="285750" marR="0" lvl="0" indent="-2857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r>
              <a:rPr kumimoji="0" lang="es-PE" sz="1400" b="0" i="0" u="none" strike="noStrike" kern="1200" cap="none" spc="0" normalizeH="0" baseline="0" noProof="0" dirty="0" smtClean="0">
                <a:ln>
                  <a:noFill/>
                </a:ln>
                <a:effectLst/>
                <a:uLnTx/>
                <a:uFillTx/>
                <a:latin typeface="Lato Light"/>
                <a:ea typeface="Open Sans" panose="020B0606030504020204" pitchFamily="34" charset="0"/>
                <a:cs typeface="Open Sans" panose="020B0606030504020204" pitchFamily="34" charset="0"/>
              </a:rPr>
              <a:t>Como mencionamos</a:t>
            </a:r>
            <a:r>
              <a:rPr kumimoji="0" lang="es-PE" sz="1400" b="0" i="0" u="none" strike="noStrike" kern="1200" cap="none" spc="0" normalizeH="0" noProof="0" dirty="0" smtClean="0">
                <a:ln>
                  <a:noFill/>
                </a:ln>
                <a:effectLst/>
                <a:uLnTx/>
                <a:uFillTx/>
                <a:latin typeface="Lato Light"/>
                <a:ea typeface="Open Sans" panose="020B0606030504020204" pitchFamily="34" charset="0"/>
                <a:cs typeface="Open Sans" panose="020B0606030504020204" pitchFamily="34" charset="0"/>
              </a:rPr>
              <a:t> </a:t>
            </a:r>
            <a:r>
              <a:rPr kumimoji="0" lang="es-PE" sz="1400" b="0" i="0" u="none" strike="noStrike" kern="1200" cap="none" spc="0" normalizeH="0" baseline="0" noProof="0" dirty="0" smtClean="0">
                <a:ln>
                  <a:noFill/>
                </a:ln>
                <a:effectLst/>
                <a:uLnTx/>
                <a:uFillTx/>
                <a:latin typeface="Lato Light"/>
                <a:ea typeface="Open Sans" panose="020B0606030504020204" pitchFamily="34" charset="0"/>
                <a:cs typeface="Open Sans" panose="020B0606030504020204" pitchFamily="34" charset="0"/>
              </a:rPr>
              <a:t>anteriormente, las</a:t>
            </a:r>
            <a:r>
              <a:rPr kumimoji="0" lang="es-PE" sz="1400" b="0" i="0" u="none" strike="noStrike" kern="1200" cap="none" spc="0" normalizeH="0" noProof="0" dirty="0" smtClean="0">
                <a:ln>
                  <a:noFill/>
                </a:ln>
                <a:effectLst/>
                <a:uLnTx/>
                <a:uFillTx/>
                <a:latin typeface="Lato Light"/>
                <a:ea typeface="Open Sans" panose="020B0606030504020204" pitchFamily="34" charset="0"/>
                <a:cs typeface="Open Sans" panose="020B0606030504020204" pitchFamily="34" charset="0"/>
              </a:rPr>
              <a:t> facturas pendientes corresponden a Mayo del 2022 y todas se materializarán ( no serán rechazadas ) </a:t>
            </a:r>
          </a:p>
          <a:p>
            <a:pPr marL="285750" marR="0" lvl="0" indent="-2857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r>
              <a:rPr lang="es-PE" sz="1400" dirty="0" smtClean="0">
                <a:latin typeface="Lato Light"/>
                <a:ea typeface="Open Sans" panose="020B0606030504020204" pitchFamily="34" charset="0"/>
                <a:cs typeface="Open Sans" panose="020B0606030504020204" pitchFamily="34" charset="0"/>
              </a:rPr>
              <a:t>Como vimos anteriormente, a partir del 2022 el volumen de transacciones aumenta, </a:t>
            </a:r>
            <a:r>
              <a:rPr lang="es-PE" sz="1400" dirty="0" err="1" smtClean="0">
                <a:latin typeface="Lato Light"/>
                <a:ea typeface="Open Sans" panose="020B0606030504020204" pitchFamily="34" charset="0"/>
                <a:cs typeface="Open Sans" panose="020B0606030504020204" pitchFamily="34" charset="0"/>
              </a:rPr>
              <a:t>asi</a:t>
            </a:r>
            <a:r>
              <a:rPr lang="es-PE" sz="1400" dirty="0" smtClean="0">
                <a:latin typeface="Lato Light"/>
                <a:ea typeface="Open Sans" panose="020B0606030504020204" pitchFamily="34" charset="0"/>
                <a:cs typeface="Open Sans" panose="020B0606030504020204" pitchFamily="34" charset="0"/>
              </a:rPr>
              <a:t> como lo montos y es muy diferente al del 2021, utilizaremos solo información del 2022 para la estimación</a:t>
            </a:r>
            <a:endParaRPr kumimoji="0" lang="es-PE" sz="1400" b="0" i="0" u="none" strike="noStrike" kern="1200" cap="none" spc="0" normalizeH="0" noProof="0" dirty="0" smtClean="0">
              <a:ln>
                <a:noFill/>
              </a:ln>
              <a:effectLst/>
              <a:uLnTx/>
              <a:uFillTx/>
              <a:latin typeface="Lato Light"/>
              <a:ea typeface="Open Sans" panose="020B0606030504020204" pitchFamily="34" charset="0"/>
              <a:cs typeface="Open Sans" panose="020B0606030504020204" pitchFamily="34" charset="0"/>
            </a:endParaRPr>
          </a:p>
          <a:p>
            <a:pPr marL="285750" marR="0" lvl="0" indent="-2857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r>
              <a:rPr kumimoji="0" lang="es-PE" sz="1400" b="0" i="0" u="none" strike="noStrike" kern="1200" cap="none" spc="0" normalizeH="0" baseline="0" dirty="0" err="1" smtClean="0">
                <a:ln>
                  <a:noFill/>
                </a:ln>
                <a:effectLst/>
                <a:uLnTx/>
                <a:uFillTx/>
                <a:latin typeface="Lato Light"/>
                <a:ea typeface="Open Sans" panose="020B0606030504020204" pitchFamily="34" charset="0"/>
                <a:cs typeface="Open Sans" panose="020B0606030504020204" pitchFamily="34" charset="0"/>
              </a:rPr>
              <a:t>Xepelin</a:t>
            </a:r>
            <a:r>
              <a:rPr kumimoji="0" lang="es-PE" sz="1400" b="0" i="0" u="none" strike="noStrike" kern="1200" cap="none" spc="0" normalizeH="0" dirty="0" smtClean="0">
                <a:ln>
                  <a:noFill/>
                </a:ln>
                <a:effectLst/>
                <a:uLnTx/>
                <a:uFillTx/>
                <a:latin typeface="Lato Light"/>
                <a:ea typeface="Open Sans" panose="020B0606030504020204" pitchFamily="34" charset="0"/>
                <a:cs typeface="Open Sans" panose="020B0606030504020204" pitchFamily="34" charset="0"/>
              </a:rPr>
              <a:t> no esta dando incentivos para alterar el monto que vienen </a:t>
            </a:r>
            <a:r>
              <a:rPr kumimoji="0" lang="es-PE" sz="1400" b="0" i="0" u="none" strike="noStrike" kern="1200" cap="none" spc="0" normalizeH="0" dirty="0" err="1" smtClean="0">
                <a:ln>
                  <a:noFill/>
                </a:ln>
                <a:effectLst/>
                <a:uLnTx/>
                <a:uFillTx/>
                <a:latin typeface="Lato Light"/>
                <a:ea typeface="Open Sans" panose="020B0606030504020204" pitchFamily="34" charset="0"/>
                <a:cs typeface="Open Sans" panose="020B0606030504020204" pitchFamily="34" charset="0"/>
              </a:rPr>
              <a:t>transaccionando</a:t>
            </a:r>
            <a:r>
              <a:rPr kumimoji="0" lang="es-PE" sz="1400" b="0" i="0" u="none" strike="noStrike" kern="1200" cap="none" spc="0" normalizeH="0" dirty="0" smtClean="0">
                <a:ln>
                  <a:noFill/>
                </a:ln>
                <a:effectLst/>
                <a:uLnTx/>
                <a:uFillTx/>
                <a:latin typeface="Lato Light"/>
                <a:ea typeface="Open Sans" panose="020B0606030504020204" pitchFamily="34" charset="0"/>
                <a:cs typeface="Open Sans" panose="020B0606030504020204" pitchFamily="34" charset="0"/>
              </a:rPr>
              <a:t> las empresas ni el monto a financiar</a:t>
            </a:r>
          </a:p>
          <a:p>
            <a:pPr marL="285750" marR="0" lvl="0" indent="-2857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endParaRPr kumimoji="0" lang="en-US" sz="1400" b="0" i="0"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89000"/>
              </a:lnSpc>
              <a:spcBef>
                <a:spcPts val="0"/>
              </a:spcBef>
              <a:spcAft>
                <a:spcPts val="0"/>
              </a:spcAft>
              <a:buClrTx/>
              <a:buSzTx/>
              <a:buFontTx/>
              <a:buNone/>
              <a:tabLst/>
              <a:defRPr/>
            </a:pPr>
            <a:endParaRPr kumimoji="0" lang="en-US" sz="1400" b="0" i="0"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p:txBody>
      </p:sp>
      <p:pic>
        <p:nvPicPr>
          <p:cNvPr id="5" name="Imagen 4"/>
          <p:cNvPicPr>
            <a:picLocks noChangeAspect="1"/>
          </p:cNvPicPr>
          <p:nvPr/>
        </p:nvPicPr>
        <p:blipFill>
          <a:blip r:embed="rId2"/>
          <a:stretch>
            <a:fillRect/>
          </a:stretch>
        </p:blipFill>
        <p:spPr>
          <a:xfrm>
            <a:off x="8905875" y="0"/>
            <a:ext cx="3286125" cy="1162050"/>
          </a:xfrm>
          <a:prstGeom prst="rect">
            <a:avLst/>
          </a:prstGeom>
        </p:spPr>
      </p:pic>
      <p:sp>
        <p:nvSpPr>
          <p:cNvPr id="7" name="TextBox 26">
            <a:extLst>
              <a:ext uri="{FF2B5EF4-FFF2-40B4-BE49-F238E27FC236}">
                <a16:creationId xmlns:a16="http://schemas.microsoft.com/office/drawing/2014/main" id="{784CBC81-5113-499F-B8DA-D87446129856}"/>
              </a:ext>
            </a:extLst>
          </p:cNvPr>
          <p:cNvSpPr txBox="1"/>
          <p:nvPr/>
        </p:nvSpPr>
        <p:spPr>
          <a:xfrm>
            <a:off x="905864" y="1363220"/>
            <a:ext cx="3675661" cy="421013"/>
          </a:xfrm>
          <a:prstGeom prst="rect">
            <a:avLst/>
          </a:prstGeom>
          <a:noFill/>
        </p:spPr>
        <p:txBody>
          <a:bodyPr wrap="square">
            <a:spAutoFit/>
          </a:bodyPr>
          <a:lstStyle/>
          <a:p>
            <a:pPr marL="0" marR="0" lvl="0" indent="0" defTabSz="914400" rtl="0" eaLnBrk="1" fontAlgn="auto" latinLnBrk="0" hangingPunct="1">
              <a:lnSpc>
                <a:spcPct val="89000"/>
              </a:lnSpc>
              <a:spcBef>
                <a:spcPts val="0"/>
              </a:spcBef>
              <a:spcAft>
                <a:spcPts val="0"/>
              </a:spcAft>
              <a:buClrTx/>
              <a:buSzTx/>
              <a:buFontTx/>
              <a:buNone/>
              <a:tabLst/>
              <a:defRPr/>
            </a:pPr>
            <a:r>
              <a:rPr kumimoji="0" lang="es-PE" sz="2400" b="1" i="1" strike="noStrike" kern="1200" cap="none" spc="0" normalizeH="0" baseline="0" dirty="0" smtClean="0">
                <a:ln>
                  <a:noFill/>
                </a:ln>
                <a:solidFill>
                  <a:srgbClr val="E43480"/>
                </a:solidFill>
                <a:uLnTx/>
                <a:uFillTx/>
                <a:latin typeface="Lato Light"/>
                <a:ea typeface="Open Sans" panose="020B0606030504020204" pitchFamily="34" charset="0"/>
                <a:cs typeface="Open Sans" panose="020B0606030504020204" pitchFamily="34" charset="0"/>
              </a:rPr>
              <a:t>Método</a:t>
            </a:r>
            <a:r>
              <a:rPr kumimoji="0" lang="en-US" sz="2400" b="1" i="1" strike="noStrike" kern="1200" cap="none" spc="0" normalizeH="0" baseline="0" noProof="0" dirty="0" smtClean="0">
                <a:ln>
                  <a:noFill/>
                </a:ln>
                <a:solidFill>
                  <a:srgbClr val="E43480"/>
                </a:solidFill>
                <a:uLnTx/>
                <a:uFillTx/>
                <a:latin typeface="Lato Light"/>
                <a:ea typeface="Open Sans" panose="020B0606030504020204" pitchFamily="34" charset="0"/>
                <a:cs typeface="Open Sans" panose="020B0606030504020204" pitchFamily="34" charset="0"/>
              </a:rPr>
              <a:t> de </a:t>
            </a:r>
            <a:r>
              <a:rPr kumimoji="0" lang="en-US" sz="2400" b="1" i="1" strike="noStrike" kern="1200" cap="none" spc="0" normalizeH="0" baseline="0" noProof="0" dirty="0" err="1" smtClean="0">
                <a:ln>
                  <a:noFill/>
                </a:ln>
                <a:solidFill>
                  <a:srgbClr val="E43480"/>
                </a:solidFill>
                <a:uLnTx/>
                <a:uFillTx/>
                <a:latin typeface="Lato Light"/>
                <a:ea typeface="Open Sans" panose="020B0606030504020204" pitchFamily="34" charset="0"/>
                <a:cs typeface="Open Sans" panose="020B0606030504020204" pitchFamily="34" charset="0"/>
              </a:rPr>
              <a:t>estimación</a:t>
            </a:r>
            <a:endParaRPr kumimoji="0" lang="en-US" sz="2400" b="1" i="1" strike="noStrike" kern="1200" cap="none" spc="0" normalizeH="0" baseline="0" noProof="0" dirty="0">
              <a:ln>
                <a:noFill/>
              </a:ln>
              <a:solidFill>
                <a:srgbClr val="E43480"/>
              </a:solidFill>
              <a:uLnTx/>
              <a:uFillTx/>
              <a:latin typeface="Lato Light"/>
              <a:ea typeface="Open Sans" panose="020B0606030504020204" pitchFamily="34" charset="0"/>
              <a:cs typeface="Open Sans" panose="020B0606030504020204" pitchFamily="34" charset="0"/>
            </a:endParaRPr>
          </a:p>
        </p:txBody>
      </p:sp>
      <p:pic>
        <p:nvPicPr>
          <p:cNvPr id="2" name="Imagen 1"/>
          <p:cNvPicPr>
            <a:picLocks noChangeAspect="1"/>
          </p:cNvPicPr>
          <p:nvPr/>
        </p:nvPicPr>
        <p:blipFill>
          <a:blip r:embed="rId3"/>
          <a:stretch>
            <a:fillRect/>
          </a:stretch>
        </p:blipFill>
        <p:spPr>
          <a:xfrm>
            <a:off x="1671637" y="3843337"/>
            <a:ext cx="3552825" cy="2428875"/>
          </a:xfrm>
          <a:prstGeom prst="rect">
            <a:avLst/>
          </a:prstGeom>
          <a:ln>
            <a:solidFill>
              <a:srgbClr val="1B2651"/>
            </a:solidFill>
          </a:ln>
        </p:spPr>
      </p:pic>
      <p:sp>
        <p:nvSpPr>
          <p:cNvPr id="10" name="TextBox 26">
            <a:extLst>
              <a:ext uri="{FF2B5EF4-FFF2-40B4-BE49-F238E27FC236}">
                <a16:creationId xmlns:a16="http://schemas.microsoft.com/office/drawing/2014/main" id="{0F7FDD15-33A6-47DB-B2C7-FD93A21A2C8A}"/>
              </a:ext>
            </a:extLst>
          </p:cNvPr>
          <p:cNvSpPr txBox="1"/>
          <p:nvPr/>
        </p:nvSpPr>
        <p:spPr>
          <a:xfrm>
            <a:off x="1947427" y="6236300"/>
            <a:ext cx="3277035" cy="379976"/>
          </a:xfrm>
          <a:prstGeom prst="rect">
            <a:avLst/>
          </a:prstGeom>
          <a:noFill/>
        </p:spPr>
        <p:txBody>
          <a:bodyPr wrap="square">
            <a:spAutoFit/>
          </a:bodyPr>
          <a:lstStyle/>
          <a:p>
            <a:pPr marL="0" marR="0" lvl="0" indent="0" algn="ctr" defTabSz="914400" rtl="0" eaLnBrk="1" fontAlgn="auto" latinLnBrk="0" hangingPunct="1">
              <a:lnSpc>
                <a:spcPct val="89000"/>
              </a:lnSpc>
              <a:spcBef>
                <a:spcPts val="0"/>
              </a:spcBef>
              <a:spcAft>
                <a:spcPts val="0"/>
              </a:spcAft>
              <a:buClrTx/>
              <a:buSzTx/>
              <a:buFontTx/>
              <a:buNone/>
              <a:tabLst/>
              <a:defRPr/>
            </a:pPr>
            <a:r>
              <a:rPr lang="es-PE" sz="1050" i="1" noProof="0" dirty="0" smtClean="0">
                <a:latin typeface="Lato Light"/>
                <a:ea typeface="Open Sans" panose="020B0606030504020204" pitchFamily="34" charset="0"/>
                <a:cs typeface="Open Sans" panose="020B0606030504020204" pitchFamily="34" charset="0"/>
              </a:rPr>
              <a:t>Monto total que mueve </a:t>
            </a:r>
            <a:r>
              <a:rPr lang="es-PE" sz="1050" i="1" noProof="0" dirty="0" err="1" smtClean="0">
                <a:latin typeface="Lato Light"/>
                <a:ea typeface="Open Sans" panose="020B0606030504020204" pitchFamily="34" charset="0"/>
                <a:cs typeface="Open Sans" panose="020B0606030504020204" pitchFamily="34" charset="0"/>
              </a:rPr>
              <a:t>xepelin</a:t>
            </a:r>
            <a:r>
              <a:rPr lang="es-PE" sz="1050" i="1" noProof="0" dirty="0" smtClean="0">
                <a:latin typeface="Lato Light"/>
                <a:ea typeface="Open Sans" panose="020B0606030504020204" pitchFamily="34" charset="0"/>
                <a:cs typeface="Open Sans" panose="020B0606030504020204" pitchFamily="34" charset="0"/>
              </a:rPr>
              <a:t> por mes real y pronosticado por el modelo cada mes</a:t>
            </a:r>
            <a:endParaRPr kumimoji="0" lang="en-US" sz="1050" b="0" i="1"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p:txBody>
      </p:sp>
      <p:sp>
        <p:nvSpPr>
          <p:cNvPr id="11" name="TextBox 26">
            <a:extLst>
              <a:ext uri="{FF2B5EF4-FFF2-40B4-BE49-F238E27FC236}">
                <a16:creationId xmlns:a16="http://schemas.microsoft.com/office/drawing/2014/main" id="{0F7FDD15-33A6-47DB-B2C7-FD93A21A2C8A}"/>
              </a:ext>
            </a:extLst>
          </p:cNvPr>
          <p:cNvSpPr txBox="1"/>
          <p:nvPr/>
        </p:nvSpPr>
        <p:spPr>
          <a:xfrm>
            <a:off x="5656860" y="4310860"/>
            <a:ext cx="4066186" cy="585353"/>
          </a:xfrm>
          <a:prstGeom prst="rect">
            <a:avLst/>
          </a:prstGeom>
          <a:noFill/>
        </p:spPr>
        <p:txBody>
          <a:bodyPr wrap="square">
            <a:spAutoFit/>
          </a:bodyPr>
          <a:lstStyle/>
          <a:p>
            <a:pPr marL="0" marR="0" lvl="0" indent="0" algn="l" defTabSz="914400" rtl="0" eaLnBrk="1" fontAlgn="auto" latinLnBrk="0" hangingPunct="1">
              <a:lnSpc>
                <a:spcPct val="89000"/>
              </a:lnSpc>
              <a:spcBef>
                <a:spcPts val="0"/>
              </a:spcBef>
              <a:spcAft>
                <a:spcPts val="0"/>
              </a:spcAft>
              <a:buClrTx/>
              <a:buSzTx/>
              <a:buFontTx/>
              <a:buNone/>
              <a:tabLst/>
              <a:defRPr/>
            </a:pPr>
            <a:r>
              <a:rPr lang="es-PE" sz="1200" dirty="0" smtClean="0">
                <a:latin typeface="Lato Light"/>
                <a:ea typeface="Open Sans" panose="020B0606030504020204" pitchFamily="34" charset="0"/>
                <a:cs typeface="Open Sans" panose="020B0606030504020204" pitchFamily="34" charset="0"/>
              </a:rPr>
              <a:t>El ajuste del modelo, medido por R2, sería de </a:t>
            </a:r>
            <a:r>
              <a:rPr lang="es-PE" sz="1200" b="1" dirty="0" smtClean="0">
                <a:latin typeface="Lato Light"/>
                <a:ea typeface="Open Sans" panose="020B0606030504020204" pitchFamily="34" charset="0"/>
                <a:cs typeface="Open Sans" panose="020B0606030504020204" pitchFamily="34" charset="0"/>
              </a:rPr>
              <a:t>96%, </a:t>
            </a:r>
            <a:r>
              <a:rPr lang="es-PE" sz="1200" dirty="0" smtClean="0">
                <a:latin typeface="Lato Light"/>
                <a:ea typeface="Open Sans" panose="020B0606030504020204" pitchFamily="34" charset="0"/>
                <a:cs typeface="Open Sans" panose="020B0606030504020204" pitchFamily="34" charset="0"/>
              </a:rPr>
              <a:t>además, la predicción para Junio del 2022 sería de </a:t>
            </a:r>
            <a:r>
              <a:rPr lang="es-PE" sz="1200" b="1" dirty="0" smtClean="0">
                <a:latin typeface="Lato Light"/>
                <a:ea typeface="Open Sans" panose="020B0606030504020204" pitchFamily="34" charset="0"/>
                <a:cs typeface="Open Sans" panose="020B0606030504020204" pitchFamily="34" charset="0"/>
              </a:rPr>
              <a:t>3.7 Millones</a:t>
            </a:r>
            <a:endParaRPr kumimoji="0" lang="en-US" sz="1200" b="1" i="0"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542966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C48DD00-0FAB-49F9-ACE7-07FE14E1AFDB}"/>
              </a:ext>
            </a:extLst>
          </p:cNvPr>
          <p:cNvSpPr txBox="1">
            <a:spLocks/>
          </p:cNvSpPr>
          <p:nvPr/>
        </p:nvSpPr>
        <p:spPr bwMode="auto">
          <a:xfrm>
            <a:off x="982064" y="323320"/>
            <a:ext cx="9737509" cy="1088746"/>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ctr" anchorCtr="0" compatLnSpc="1">
            <a:prstTxWarp prst="textNoShape">
              <a:avLst/>
            </a:prstTxWarp>
            <a:noAutofit/>
          </a:bodyPr>
          <a:lstStyle>
            <a:lvl1pPr algn="ctr" rtl="0" eaLnBrk="0" fontAlgn="base" hangingPunct="0">
              <a:lnSpc>
                <a:spcPct val="90000"/>
              </a:lnSpc>
              <a:spcBef>
                <a:spcPct val="0"/>
              </a:spcBef>
              <a:spcAft>
                <a:spcPct val="0"/>
              </a:spcAft>
              <a:defRPr sz="48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Bebas Neue" pitchFamily="34" charset="0"/>
              </a:defRPr>
            </a:lvl2pPr>
            <a:lvl3pPr algn="l" rtl="0" eaLnBrk="0" fontAlgn="base" hangingPunct="0">
              <a:lnSpc>
                <a:spcPct val="90000"/>
              </a:lnSpc>
              <a:spcBef>
                <a:spcPct val="0"/>
              </a:spcBef>
              <a:spcAft>
                <a:spcPct val="0"/>
              </a:spcAft>
              <a:defRPr sz="4400">
                <a:solidFill>
                  <a:schemeClr val="tx1"/>
                </a:solidFill>
                <a:latin typeface="Bebas Neue" pitchFamily="34" charset="0"/>
              </a:defRPr>
            </a:lvl3pPr>
            <a:lvl4pPr algn="l" rtl="0" eaLnBrk="0" fontAlgn="base" hangingPunct="0">
              <a:lnSpc>
                <a:spcPct val="90000"/>
              </a:lnSpc>
              <a:spcBef>
                <a:spcPct val="0"/>
              </a:spcBef>
              <a:spcAft>
                <a:spcPct val="0"/>
              </a:spcAft>
              <a:defRPr sz="4400">
                <a:solidFill>
                  <a:schemeClr val="tx1"/>
                </a:solidFill>
                <a:latin typeface="Bebas Neue" pitchFamily="34" charset="0"/>
              </a:defRPr>
            </a:lvl4pPr>
            <a:lvl5pPr algn="l" rtl="0" eaLnBrk="0" fontAlgn="base" hangingPunct="0">
              <a:lnSpc>
                <a:spcPct val="90000"/>
              </a:lnSpc>
              <a:spcBef>
                <a:spcPct val="0"/>
              </a:spcBef>
              <a:spcAft>
                <a:spcPct val="0"/>
              </a:spcAft>
              <a:defRPr sz="4400">
                <a:solidFill>
                  <a:schemeClr val="tx1"/>
                </a:solidFill>
                <a:latin typeface="Bebas Neue" pitchFamily="34" charset="0"/>
              </a:defRPr>
            </a:lvl5pPr>
            <a:lvl6pPr marL="457200" algn="l" rtl="0" fontAlgn="base">
              <a:lnSpc>
                <a:spcPct val="90000"/>
              </a:lnSpc>
              <a:spcBef>
                <a:spcPct val="0"/>
              </a:spcBef>
              <a:spcAft>
                <a:spcPct val="0"/>
              </a:spcAft>
              <a:defRPr sz="4400">
                <a:solidFill>
                  <a:schemeClr val="tx1"/>
                </a:solidFill>
                <a:latin typeface="Bebas Neue" pitchFamily="34" charset="0"/>
              </a:defRPr>
            </a:lvl6pPr>
            <a:lvl7pPr marL="914400" algn="l" rtl="0" fontAlgn="base">
              <a:lnSpc>
                <a:spcPct val="90000"/>
              </a:lnSpc>
              <a:spcBef>
                <a:spcPct val="0"/>
              </a:spcBef>
              <a:spcAft>
                <a:spcPct val="0"/>
              </a:spcAft>
              <a:defRPr sz="4400">
                <a:solidFill>
                  <a:schemeClr val="tx1"/>
                </a:solidFill>
                <a:latin typeface="Bebas Neue" pitchFamily="34" charset="0"/>
              </a:defRPr>
            </a:lvl7pPr>
            <a:lvl8pPr marL="1371600" algn="l" rtl="0" fontAlgn="base">
              <a:lnSpc>
                <a:spcPct val="90000"/>
              </a:lnSpc>
              <a:spcBef>
                <a:spcPct val="0"/>
              </a:spcBef>
              <a:spcAft>
                <a:spcPct val="0"/>
              </a:spcAft>
              <a:defRPr sz="4400">
                <a:solidFill>
                  <a:schemeClr val="tx1"/>
                </a:solidFill>
                <a:latin typeface="Bebas Neue" pitchFamily="34" charset="0"/>
              </a:defRPr>
            </a:lvl8pPr>
            <a:lvl9pPr marL="1828800" algn="l" rtl="0" fontAlgn="base">
              <a:lnSpc>
                <a:spcPct val="90000"/>
              </a:lnSpc>
              <a:spcBef>
                <a:spcPct val="0"/>
              </a:spcBef>
              <a:spcAft>
                <a:spcPct val="0"/>
              </a:spcAft>
              <a:defRPr sz="4400">
                <a:solidFill>
                  <a:schemeClr val="tx1"/>
                </a:solidFill>
                <a:latin typeface="Bebas Neue" pitchFamily="34" charset="0"/>
              </a:defRPr>
            </a:lvl9pPr>
          </a:lstStyle>
          <a:p>
            <a:pPr marL="0" marR="0" lvl="0" indent="0" algn="l" defTabSz="914400" rtl="0" eaLnBrk="1" fontAlgn="auto" latinLnBrk="0" hangingPunct="1">
              <a:lnSpc>
                <a:spcPct val="90000"/>
              </a:lnSpc>
              <a:spcBef>
                <a:spcPct val="0"/>
              </a:spcBef>
              <a:spcAft>
                <a:spcPts val="0"/>
              </a:spcAft>
              <a:buClrTx/>
              <a:buSzTx/>
              <a:buFontTx/>
              <a:buNone/>
              <a:tabLst/>
              <a:defRPr/>
            </a:pPr>
            <a:r>
              <a:rPr lang="es-MX" sz="2800" dirty="0" smtClean="0">
                <a:solidFill>
                  <a:srgbClr val="1B2651"/>
                </a:solidFill>
                <a:latin typeface="Lato Regular"/>
              </a:rPr>
              <a:t>II. </a:t>
            </a:r>
            <a:r>
              <a:rPr kumimoji="0" lang="es-PE" sz="2800" b="0" i="0" u="none" strike="noStrike" kern="1200" cap="none" spc="0" normalizeH="0" baseline="0" dirty="0" smtClean="0">
                <a:ln>
                  <a:noFill/>
                </a:ln>
                <a:solidFill>
                  <a:srgbClr val="1B2651"/>
                </a:solidFill>
                <a:effectLst/>
                <a:uLnTx/>
                <a:uFillTx/>
                <a:latin typeface="Lato Regular"/>
              </a:rPr>
              <a:t>Elecci</a:t>
            </a:r>
            <a:r>
              <a:rPr lang="es-PE" sz="2800" dirty="0" smtClean="0">
                <a:solidFill>
                  <a:srgbClr val="1B2651"/>
                </a:solidFill>
                <a:latin typeface="Lato Regular"/>
              </a:rPr>
              <a:t>ón de Modelo</a:t>
            </a:r>
            <a:endParaRPr kumimoji="0" lang="id-ID" sz="2800" b="0" i="0" u="none" strike="noStrike" kern="1200" cap="none" spc="0" normalizeH="0" baseline="0" noProof="0" dirty="0">
              <a:ln>
                <a:noFill/>
              </a:ln>
              <a:solidFill>
                <a:srgbClr val="1B2651"/>
              </a:solidFill>
              <a:effectLst/>
              <a:uLnTx/>
              <a:uFillTx/>
              <a:latin typeface="Lato Regular"/>
            </a:endParaRPr>
          </a:p>
        </p:txBody>
      </p:sp>
      <p:pic>
        <p:nvPicPr>
          <p:cNvPr id="5" name="Imagen 4"/>
          <p:cNvPicPr>
            <a:picLocks noChangeAspect="1"/>
          </p:cNvPicPr>
          <p:nvPr/>
        </p:nvPicPr>
        <p:blipFill>
          <a:blip r:embed="rId2"/>
          <a:stretch>
            <a:fillRect/>
          </a:stretch>
        </p:blipFill>
        <p:spPr>
          <a:xfrm>
            <a:off x="8905875" y="0"/>
            <a:ext cx="3286125" cy="1162050"/>
          </a:xfrm>
          <a:prstGeom prst="rect">
            <a:avLst/>
          </a:prstGeom>
        </p:spPr>
      </p:pic>
      <p:sp>
        <p:nvSpPr>
          <p:cNvPr id="8" name="TextBox 26">
            <a:extLst>
              <a:ext uri="{FF2B5EF4-FFF2-40B4-BE49-F238E27FC236}">
                <a16:creationId xmlns:a16="http://schemas.microsoft.com/office/drawing/2014/main" id="{784CBC81-5113-499F-B8DA-D87446129856}"/>
              </a:ext>
            </a:extLst>
          </p:cNvPr>
          <p:cNvSpPr txBox="1"/>
          <p:nvPr/>
        </p:nvSpPr>
        <p:spPr>
          <a:xfrm>
            <a:off x="995537" y="1412066"/>
            <a:ext cx="2973899" cy="421013"/>
          </a:xfrm>
          <a:prstGeom prst="rect">
            <a:avLst/>
          </a:prstGeom>
          <a:noFill/>
        </p:spPr>
        <p:txBody>
          <a:bodyPr wrap="square">
            <a:spAutoFit/>
          </a:bodyPr>
          <a:lstStyle/>
          <a:p>
            <a:pPr marL="0" marR="0" lvl="0" indent="0" defTabSz="914400" rtl="0" eaLnBrk="1" fontAlgn="auto" latinLnBrk="0" hangingPunct="1">
              <a:lnSpc>
                <a:spcPct val="89000"/>
              </a:lnSpc>
              <a:spcBef>
                <a:spcPts val="0"/>
              </a:spcBef>
              <a:spcAft>
                <a:spcPts val="0"/>
              </a:spcAft>
              <a:buClrTx/>
              <a:buSzTx/>
              <a:buFontTx/>
              <a:buNone/>
              <a:tabLst/>
              <a:defRPr/>
            </a:pPr>
            <a:r>
              <a:rPr kumimoji="0" lang="en-US" sz="2400" b="1" i="1" strike="noStrike" kern="1200" cap="none" spc="0" normalizeH="0" baseline="0" noProof="0" dirty="0" err="1" smtClean="0">
                <a:ln>
                  <a:noFill/>
                </a:ln>
                <a:solidFill>
                  <a:srgbClr val="FFB166"/>
                </a:solidFill>
                <a:effectLst/>
                <a:uLnTx/>
                <a:uFillTx/>
                <a:latin typeface="Lato Light"/>
                <a:ea typeface="Open Sans" panose="020B0606030504020204" pitchFamily="34" charset="0"/>
                <a:cs typeface="Open Sans" panose="020B0606030504020204" pitchFamily="34" charset="0"/>
              </a:rPr>
              <a:t>Alternativas</a:t>
            </a:r>
            <a:endParaRPr kumimoji="0" lang="en-US" sz="2400" b="1" i="1" strike="noStrike" kern="1200" cap="none" spc="0" normalizeH="0" baseline="0" noProof="0" dirty="0">
              <a:ln>
                <a:noFill/>
              </a:ln>
              <a:solidFill>
                <a:srgbClr val="FFB166"/>
              </a:solidFill>
              <a:effectLst/>
              <a:uLnTx/>
              <a:uFillTx/>
              <a:latin typeface="Lato Light"/>
              <a:ea typeface="Open Sans" panose="020B0606030504020204" pitchFamily="34" charset="0"/>
              <a:cs typeface="Open Sans" panose="020B0606030504020204" pitchFamily="34" charset="0"/>
            </a:endParaRPr>
          </a:p>
        </p:txBody>
      </p:sp>
      <p:sp>
        <p:nvSpPr>
          <p:cNvPr id="9" name="TextBox 26">
            <a:extLst>
              <a:ext uri="{FF2B5EF4-FFF2-40B4-BE49-F238E27FC236}">
                <a16:creationId xmlns:a16="http://schemas.microsoft.com/office/drawing/2014/main" id="{0F7FDD15-33A6-47DB-B2C7-FD93A21A2C8A}"/>
              </a:ext>
            </a:extLst>
          </p:cNvPr>
          <p:cNvSpPr txBox="1"/>
          <p:nvPr/>
        </p:nvSpPr>
        <p:spPr>
          <a:xfrm>
            <a:off x="1052687" y="1991509"/>
            <a:ext cx="9666886" cy="1434367"/>
          </a:xfrm>
          <a:prstGeom prst="rect">
            <a:avLst/>
          </a:prstGeom>
          <a:noFill/>
        </p:spPr>
        <p:txBody>
          <a:bodyPr wrap="square">
            <a:spAutoFit/>
          </a:bodyPr>
          <a:lstStyle/>
          <a:p>
            <a:pPr marL="285750" marR="0" lvl="0" indent="-2857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r>
              <a:rPr lang="es-PE" sz="1400" dirty="0" smtClean="0">
                <a:latin typeface="Lato Light"/>
                <a:ea typeface="Open Sans" panose="020B0606030504020204" pitchFamily="34" charset="0"/>
                <a:cs typeface="Open Sans" panose="020B0606030504020204" pitchFamily="34" charset="0"/>
              </a:rPr>
              <a:t>Tratar de estimar el volumen que </a:t>
            </a:r>
            <a:r>
              <a:rPr lang="es-PE" sz="1400" dirty="0" err="1" smtClean="0">
                <a:latin typeface="Lato Light"/>
                <a:ea typeface="Open Sans" panose="020B0606030504020204" pitchFamily="34" charset="0"/>
                <a:cs typeface="Open Sans" panose="020B0606030504020204" pitchFamily="34" charset="0"/>
              </a:rPr>
              <a:t>transacciona</a:t>
            </a:r>
            <a:r>
              <a:rPr lang="es-PE" sz="1400" dirty="0" smtClean="0">
                <a:latin typeface="Lato Light"/>
                <a:ea typeface="Open Sans" panose="020B0606030504020204" pitchFamily="34" charset="0"/>
                <a:cs typeface="Open Sans" panose="020B0606030504020204" pitchFamily="34" charset="0"/>
              </a:rPr>
              <a:t> mensualmente una empresa ( cuanto recibe y cuanto da ) en función de cuanto le entra, cuanto le sale, el numero de pagos que recibe, que da, todo esto del mes anterior, pero, como vimos anteriormente una empresa cambia el origen y destino de sus pagos, por lo que podría complicarse seguir este camino.</a:t>
            </a:r>
          </a:p>
          <a:p>
            <a:pPr marL="285750" marR="0" lvl="0" indent="-2857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r>
              <a:rPr kumimoji="0" lang="es-PE" sz="1400" b="0" i="0" u="none" strike="noStrike" kern="1200" cap="none" spc="0" normalizeH="0" baseline="0" noProof="0" dirty="0" smtClean="0">
                <a:ln>
                  <a:noFill/>
                </a:ln>
                <a:effectLst/>
                <a:uLnTx/>
                <a:uFillTx/>
                <a:latin typeface="Lato Light"/>
                <a:ea typeface="Open Sans" panose="020B0606030504020204" pitchFamily="34" charset="0"/>
                <a:cs typeface="Open Sans" panose="020B0606030504020204" pitchFamily="34" charset="0"/>
              </a:rPr>
              <a:t>Estimar</a:t>
            </a:r>
            <a:r>
              <a:rPr kumimoji="0" lang="es-PE" sz="1400" b="0" i="0" u="none" strike="noStrike" kern="1200" cap="none" spc="0" normalizeH="0" noProof="0" dirty="0" smtClean="0">
                <a:ln>
                  <a:noFill/>
                </a:ln>
                <a:effectLst/>
                <a:uLnTx/>
                <a:uFillTx/>
                <a:latin typeface="Lato Light"/>
                <a:ea typeface="Open Sans" panose="020B0606030504020204" pitchFamily="34" charset="0"/>
                <a:cs typeface="Open Sans" panose="020B0606030504020204" pitchFamily="34" charset="0"/>
              </a:rPr>
              <a:t> alguna tasa de conversión del monto que se realiza del total del monto pendiente, a fin de tener un volumen de venta para Mayo un poco mas sincerado, pero, no se ha podido ubicar estos pendientes en algunos meses previos porque se traslapan sus id de </a:t>
            </a:r>
            <a:r>
              <a:rPr kumimoji="0" lang="es-PE" sz="1400" b="0" i="0" u="none" strike="noStrike" kern="1200" cap="none" spc="0" normalizeH="0" noProof="0" dirty="0" err="1" smtClean="0">
                <a:ln>
                  <a:noFill/>
                </a:ln>
                <a:effectLst/>
                <a:uLnTx/>
                <a:uFillTx/>
                <a:latin typeface="Lato Light"/>
                <a:ea typeface="Open Sans" panose="020B0606030504020204" pitchFamily="34" charset="0"/>
                <a:cs typeface="Open Sans" panose="020B0606030504020204" pitchFamily="34" charset="0"/>
              </a:rPr>
              <a:t>transaccion</a:t>
            </a:r>
            <a:endParaRPr kumimoji="0" lang="en-US" sz="1400" b="0" i="0" u="none" strike="noStrike" kern="1200" cap="none" spc="0" normalizeH="0" baseline="0" noProof="0" dirty="0">
              <a:ln>
                <a:noFill/>
              </a:ln>
              <a:effectLst/>
              <a:uLnTx/>
              <a:uFillTx/>
              <a:latin typeface="Lato Ligh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90043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C48DD00-0FAB-49F9-ACE7-07FE14E1AFDB}"/>
              </a:ext>
            </a:extLst>
          </p:cNvPr>
          <p:cNvSpPr txBox="1">
            <a:spLocks/>
          </p:cNvSpPr>
          <p:nvPr/>
        </p:nvSpPr>
        <p:spPr bwMode="auto">
          <a:xfrm>
            <a:off x="982064" y="323320"/>
            <a:ext cx="9737509" cy="1088746"/>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ctr" anchorCtr="0" compatLnSpc="1">
            <a:prstTxWarp prst="textNoShape">
              <a:avLst/>
            </a:prstTxWarp>
            <a:noAutofit/>
          </a:bodyPr>
          <a:lstStyle>
            <a:lvl1pPr algn="ctr" rtl="0" eaLnBrk="0" fontAlgn="base" hangingPunct="0">
              <a:lnSpc>
                <a:spcPct val="90000"/>
              </a:lnSpc>
              <a:spcBef>
                <a:spcPct val="0"/>
              </a:spcBef>
              <a:spcAft>
                <a:spcPct val="0"/>
              </a:spcAft>
              <a:defRPr sz="48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Bebas Neue" pitchFamily="34" charset="0"/>
              </a:defRPr>
            </a:lvl2pPr>
            <a:lvl3pPr algn="l" rtl="0" eaLnBrk="0" fontAlgn="base" hangingPunct="0">
              <a:lnSpc>
                <a:spcPct val="90000"/>
              </a:lnSpc>
              <a:spcBef>
                <a:spcPct val="0"/>
              </a:spcBef>
              <a:spcAft>
                <a:spcPct val="0"/>
              </a:spcAft>
              <a:defRPr sz="4400">
                <a:solidFill>
                  <a:schemeClr val="tx1"/>
                </a:solidFill>
                <a:latin typeface="Bebas Neue" pitchFamily="34" charset="0"/>
              </a:defRPr>
            </a:lvl3pPr>
            <a:lvl4pPr algn="l" rtl="0" eaLnBrk="0" fontAlgn="base" hangingPunct="0">
              <a:lnSpc>
                <a:spcPct val="90000"/>
              </a:lnSpc>
              <a:spcBef>
                <a:spcPct val="0"/>
              </a:spcBef>
              <a:spcAft>
                <a:spcPct val="0"/>
              </a:spcAft>
              <a:defRPr sz="4400">
                <a:solidFill>
                  <a:schemeClr val="tx1"/>
                </a:solidFill>
                <a:latin typeface="Bebas Neue" pitchFamily="34" charset="0"/>
              </a:defRPr>
            </a:lvl4pPr>
            <a:lvl5pPr algn="l" rtl="0" eaLnBrk="0" fontAlgn="base" hangingPunct="0">
              <a:lnSpc>
                <a:spcPct val="90000"/>
              </a:lnSpc>
              <a:spcBef>
                <a:spcPct val="0"/>
              </a:spcBef>
              <a:spcAft>
                <a:spcPct val="0"/>
              </a:spcAft>
              <a:defRPr sz="4400">
                <a:solidFill>
                  <a:schemeClr val="tx1"/>
                </a:solidFill>
                <a:latin typeface="Bebas Neue" pitchFamily="34" charset="0"/>
              </a:defRPr>
            </a:lvl5pPr>
            <a:lvl6pPr marL="457200" algn="l" rtl="0" fontAlgn="base">
              <a:lnSpc>
                <a:spcPct val="90000"/>
              </a:lnSpc>
              <a:spcBef>
                <a:spcPct val="0"/>
              </a:spcBef>
              <a:spcAft>
                <a:spcPct val="0"/>
              </a:spcAft>
              <a:defRPr sz="4400">
                <a:solidFill>
                  <a:schemeClr val="tx1"/>
                </a:solidFill>
                <a:latin typeface="Bebas Neue" pitchFamily="34" charset="0"/>
              </a:defRPr>
            </a:lvl6pPr>
            <a:lvl7pPr marL="914400" algn="l" rtl="0" fontAlgn="base">
              <a:lnSpc>
                <a:spcPct val="90000"/>
              </a:lnSpc>
              <a:spcBef>
                <a:spcPct val="0"/>
              </a:spcBef>
              <a:spcAft>
                <a:spcPct val="0"/>
              </a:spcAft>
              <a:defRPr sz="4400">
                <a:solidFill>
                  <a:schemeClr val="tx1"/>
                </a:solidFill>
                <a:latin typeface="Bebas Neue" pitchFamily="34" charset="0"/>
              </a:defRPr>
            </a:lvl7pPr>
            <a:lvl8pPr marL="1371600" algn="l" rtl="0" fontAlgn="base">
              <a:lnSpc>
                <a:spcPct val="90000"/>
              </a:lnSpc>
              <a:spcBef>
                <a:spcPct val="0"/>
              </a:spcBef>
              <a:spcAft>
                <a:spcPct val="0"/>
              </a:spcAft>
              <a:defRPr sz="4400">
                <a:solidFill>
                  <a:schemeClr val="tx1"/>
                </a:solidFill>
                <a:latin typeface="Bebas Neue" pitchFamily="34" charset="0"/>
              </a:defRPr>
            </a:lvl8pPr>
            <a:lvl9pPr marL="1828800" algn="l" rtl="0" fontAlgn="base">
              <a:lnSpc>
                <a:spcPct val="90000"/>
              </a:lnSpc>
              <a:spcBef>
                <a:spcPct val="0"/>
              </a:spcBef>
              <a:spcAft>
                <a:spcPct val="0"/>
              </a:spcAft>
              <a:defRPr sz="4400">
                <a:solidFill>
                  <a:schemeClr val="tx1"/>
                </a:solidFill>
                <a:latin typeface="Bebas Neue" pitchFamily="34" charset="0"/>
              </a:defRPr>
            </a:lvl9pPr>
          </a:lstStyle>
          <a:p>
            <a:pPr marL="0" marR="0" lvl="0" indent="0" algn="l" defTabSz="914400" rtl="0" eaLnBrk="1" fontAlgn="auto" latinLnBrk="0" hangingPunct="1">
              <a:lnSpc>
                <a:spcPct val="90000"/>
              </a:lnSpc>
              <a:spcBef>
                <a:spcPct val="0"/>
              </a:spcBef>
              <a:spcAft>
                <a:spcPts val="0"/>
              </a:spcAft>
              <a:buClrTx/>
              <a:buSzTx/>
              <a:buFontTx/>
              <a:buNone/>
              <a:tabLst/>
              <a:defRPr/>
            </a:pPr>
            <a:r>
              <a:rPr lang="es-MX" sz="2800" dirty="0" smtClean="0">
                <a:solidFill>
                  <a:srgbClr val="445469"/>
                </a:solidFill>
                <a:latin typeface="Lato Regular"/>
              </a:rPr>
              <a:t>III. </a:t>
            </a:r>
            <a:r>
              <a:rPr kumimoji="0" lang="es-PE" sz="2800" b="0" i="0" u="none" strike="noStrike" kern="1200" cap="none" spc="0" normalizeH="0" baseline="0" dirty="0" smtClean="0">
                <a:ln>
                  <a:noFill/>
                </a:ln>
                <a:solidFill>
                  <a:srgbClr val="445469"/>
                </a:solidFill>
                <a:effectLst/>
                <a:uLnTx/>
                <a:uFillTx/>
                <a:latin typeface="Lato Regular"/>
              </a:rPr>
              <a:t>Informaci</a:t>
            </a:r>
            <a:r>
              <a:rPr lang="es-PE" sz="2800" dirty="0" smtClean="0">
                <a:solidFill>
                  <a:srgbClr val="445469"/>
                </a:solidFill>
                <a:latin typeface="Lato Regular"/>
              </a:rPr>
              <a:t>ón Adicional</a:t>
            </a:r>
            <a:endParaRPr kumimoji="0" lang="id-ID" sz="2800" b="0" i="0" u="none" strike="noStrike" kern="1200" cap="none" spc="0" normalizeH="0" baseline="0" noProof="0" dirty="0">
              <a:ln>
                <a:noFill/>
              </a:ln>
              <a:solidFill>
                <a:srgbClr val="445469"/>
              </a:solidFill>
              <a:effectLst/>
              <a:uLnTx/>
              <a:uFillTx/>
              <a:latin typeface="Lato Regular"/>
              <a:ea typeface="+mj-ea"/>
              <a:cs typeface="+mj-cs"/>
            </a:endParaRPr>
          </a:p>
        </p:txBody>
      </p:sp>
      <p:pic>
        <p:nvPicPr>
          <p:cNvPr id="4" name="Imagen 3"/>
          <p:cNvPicPr>
            <a:picLocks noChangeAspect="1"/>
          </p:cNvPicPr>
          <p:nvPr/>
        </p:nvPicPr>
        <p:blipFill>
          <a:blip r:embed="rId2"/>
          <a:stretch>
            <a:fillRect/>
          </a:stretch>
        </p:blipFill>
        <p:spPr>
          <a:xfrm>
            <a:off x="8905875" y="0"/>
            <a:ext cx="3286125" cy="1162050"/>
          </a:xfrm>
          <a:prstGeom prst="rect">
            <a:avLst/>
          </a:prstGeom>
        </p:spPr>
      </p:pic>
      <p:sp>
        <p:nvSpPr>
          <p:cNvPr id="5" name="Title 1">
            <a:extLst>
              <a:ext uri="{FF2B5EF4-FFF2-40B4-BE49-F238E27FC236}">
                <a16:creationId xmlns:a16="http://schemas.microsoft.com/office/drawing/2014/main" id="{AC48DD00-0FAB-49F9-ACE7-07FE14E1AFDB}"/>
              </a:ext>
            </a:extLst>
          </p:cNvPr>
          <p:cNvSpPr txBox="1">
            <a:spLocks/>
          </p:cNvSpPr>
          <p:nvPr/>
        </p:nvSpPr>
        <p:spPr bwMode="auto">
          <a:xfrm>
            <a:off x="982064" y="2618845"/>
            <a:ext cx="9737509" cy="1088746"/>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ctr" anchorCtr="0" compatLnSpc="1">
            <a:prstTxWarp prst="textNoShape">
              <a:avLst/>
            </a:prstTxWarp>
            <a:noAutofit/>
          </a:bodyPr>
          <a:lstStyle>
            <a:lvl1pPr algn="ctr" rtl="0" eaLnBrk="0" fontAlgn="base" hangingPunct="0">
              <a:lnSpc>
                <a:spcPct val="90000"/>
              </a:lnSpc>
              <a:spcBef>
                <a:spcPct val="0"/>
              </a:spcBef>
              <a:spcAft>
                <a:spcPct val="0"/>
              </a:spcAft>
              <a:defRPr sz="48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Bebas Neue" pitchFamily="34" charset="0"/>
              </a:defRPr>
            </a:lvl2pPr>
            <a:lvl3pPr algn="l" rtl="0" eaLnBrk="0" fontAlgn="base" hangingPunct="0">
              <a:lnSpc>
                <a:spcPct val="90000"/>
              </a:lnSpc>
              <a:spcBef>
                <a:spcPct val="0"/>
              </a:spcBef>
              <a:spcAft>
                <a:spcPct val="0"/>
              </a:spcAft>
              <a:defRPr sz="4400">
                <a:solidFill>
                  <a:schemeClr val="tx1"/>
                </a:solidFill>
                <a:latin typeface="Bebas Neue" pitchFamily="34" charset="0"/>
              </a:defRPr>
            </a:lvl3pPr>
            <a:lvl4pPr algn="l" rtl="0" eaLnBrk="0" fontAlgn="base" hangingPunct="0">
              <a:lnSpc>
                <a:spcPct val="90000"/>
              </a:lnSpc>
              <a:spcBef>
                <a:spcPct val="0"/>
              </a:spcBef>
              <a:spcAft>
                <a:spcPct val="0"/>
              </a:spcAft>
              <a:defRPr sz="4400">
                <a:solidFill>
                  <a:schemeClr val="tx1"/>
                </a:solidFill>
                <a:latin typeface="Bebas Neue" pitchFamily="34" charset="0"/>
              </a:defRPr>
            </a:lvl4pPr>
            <a:lvl5pPr algn="l" rtl="0" eaLnBrk="0" fontAlgn="base" hangingPunct="0">
              <a:lnSpc>
                <a:spcPct val="90000"/>
              </a:lnSpc>
              <a:spcBef>
                <a:spcPct val="0"/>
              </a:spcBef>
              <a:spcAft>
                <a:spcPct val="0"/>
              </a:spcAft>
              <a:defRPr sz="4400">
                <a:solidFill>
                  <a:schemeClr val="tx1"/>
                </a:solidFill>
                <a:latin typeface="Bebas Neue" pitchFamily="34" charset="0"/>
              </a:defRPr>
            </a:lvl5pPr>
            <a:lvl6pPr marL="457200" algn="l" rtl="0" fontAlgn="base">
              <a:lnSpc>
                <a:spcPct val="90000"/>
              </a:lnSpc>
              <a:spcBef>
                <a:spcPct val="0"/>
              </a:spcBef>
              <a:spcAft>
                <a:spcPct val="0"/>
              </a:spcAft>
              <a:defRPr sz="4400">
                <a:solidFill>
                  <a:schemeClr val="tx1"/>
                </a:solidFill>
                <a:latin typeface="Bebas Neue" pitchFamily="34" charset="0"/>
              </a:defRPr>
            </a:lvl6pPr>
            <a:lvl7pPr marL="914400" algn="l" rtl="0" fontAlgn="base">
              <a:lnSpc>
                <a:spcPct val="90000"/>
              </a:lnSpc>
              <a:spcBef>
                <a:spcPct val="0"/>
              </a:spcBef>
              <a:spcAft>
                <a:spcPct val="0"/>
              </a:spcAft>
              <a:defRPr sz="4400">
                <a:solidFill>
                  <a:schemeClr val="tx1"/>
                </a:solidFill>
                <a:latin typeface="Bebas Neue" pitchFamily="34" charset="0"/>
              </a:defRPr>
            </a:lvl7pPr>
            <a:lvl8pPr marL="1371600" algn="l" rtl="0" fontAlgn="base">
              <a:lnSpc>
                <a:spcPct val="90000"/>
              </a:lnSpc>
              <a:spcBef>
                <a:spcPct val="0"/>
              </a:spcBef>
              <a:spcAft>
                <a:spcPct val="0"/>
              </a:spcAft>
              <a:defRPr sz="4400">
                <a:solidFill>
                  <a:schemeClr val="tx1"/>
                </a:solidFill>
                <a:latin typeface="Bebas Neue" pitchFamily="34" charset="0"/>
              </a:defRPr>
            </a:lvl8pPr>
            <a:lvl9pPr marL="1828800" algn="l" rtl="0" fontAlgn="base">
              <a:lnSpc>
                <a:spcPct val="90000"/>
              </a:lnSpc>
              <a:spcBef>
                <a:spcPct val="0"/>
              </a:spcBef>
              <a:spcAft>
                <a:spcPct val="0"/>
              </a:spcAft>
              <a:defRPr sz="4400">
                <a:solidFill>
                  <a:schemeClr val="tx1"/>
                </a:solidFill>
                <a:latin typeface="Bebas Neue" pitchFamily="34" charset="0"/>
              </a:defRPr>
            </a:lvl9pPr>
          </a:lstStyle>
          <a:p>
            <a:pPr marL="0" marR="0" lvl="0" indent="0" algn="l" defTabSz="914400" rtl="0" eaLnBrk="1" fontAlgn="auto" latinLnBrk="0" hangingPunct="1">
              <a:lnSpc>
                <a:spcPct val="90000"/>
              </a:lnSpc>
              <a:spcBef>
                <a:spcPct val="0"/>
              </a:spcBef>
              <a:spcAft>
                <a:spcPts val="0"/>
              </a:spcAft>
              <a:buClrTx/>
              <a:buSzTx/>
              <a:buFontTx/>
              <a:buNone/>
              <a:tabLst/>
              <a:defRPr/>
            </a:pPr>
            <a:r>
              <a:rPr lang="es-PE" sz="2800" dirty="0" smtClean="0">
                <a:solidFill>
                  <a:srgbClr val="445469"/>
                </a:solidFill>
                <a:latin typeface="Lato Regular"/>
              </a:rPr>
              <a:t>IV. Ventajas y Desventajas del modelo</a:t>
            </a:r>
            <a:endParaRPr kumimoji="0" lang="id-ID" sz="2800" b="0" i="0" u="none" strike="noStrike" kern="1200" cap="none" spc="0" normalizeH="0" baseline="0" noProof="0" dirty="0">
              <a:ln>
                <a:noFill/>
              </a:ln>
              <a:solidFill>
                <a:srgbClr val="445469"/>
              </a:solidFill>
              <a:effectLst/>
              <a:uLnTx/>
              <a:uFillTx/>
              <a:latin typeface="Lato Regular"/>
              <a:ea typeface="+mj-ea"/>
              <a:cs typeface="+mj-cs"/>
            </a:endParaRPr>
          </a:p>
        </p:txBody>
      </p:sp>
      <p:sp>
        <p:nvSpPr>
          <p:cNvPr id="7" name="TextBox 26">
            <a:extLst>
              <a:ext uri="{FF2B5EF4-FFF2-40B4-BE49-F238E27FC236}">
                <a16:creationId xmlns:a16="http://schemas.microsoft.com/office/drawing/2014/main" id="{0F7FDD15-33A6-47DB-B2C7-FD93A21A2C8A}"/>
              </a:ext>
            </a:extLst>
          </p:cNvPr>
          <p:cNvSpPr txBox="1"/>
          <p:nvPr/>
        </p:nvSpPr>
        <p:spPr>
          <a:xfrm>
            <a:off x="982064" y="4189552"/>
            <a:ext cx="3321420" cy="1872692"/>
          </a:xfrm>
          <a:prstGeom prst="rect">
            <a:avLst/>
          </a:prstGeom>
          <a:noFill/>
        </p:spPr>
        <p:txBody>
          <a:bodyPr wrap="square">
            <a:spAutoFit/>
          </a:bodyPr>
          <a:lstStyle/>
          <a:p>
            <a:pPr marL="285750" marR="0" lvl="0" indent="-2857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r>
              <a:rPr kumimoji="0" lang="es-PE" sz="1400" b="0" i="0" u="none" strike="noStrike" kern="1200" cap="none" spc="0" normalizeH="0" baseline="0" dirty="0" smtClean="0">
                <a:ln>
                  <a:noFill/>
                </a:ln>
                <a:solidFill>
                  <a:srgbClr val="0070C0"/>
                </a:solidFill>
                <a:effectLst/>
                <a:uLnTx/>
                <a:uFillTx/>
                <a:latin typeface="Lato Light"/>
                <a:ea typeface="Open Sans" panose="020B0606030504020204" pitchFamily="34" charset="0"/>
                <a:cs typeface="Open Sans" panose="020B0606030504020204" pitchFamily="34" charset="0"/>
              </a:rPr>
              <a:t>Fácil</a:t>
            </a:r>
            <a:r>
              <a:rPr kumimoji="0" lang="en-US" sz="1400" b="0" i="0" u="none" strike="noStrike" kern="1200" cap="none" spc="0" normalizeH="0" baseline="0" noProof="0" dirty="0" smtClean="0">
                <a:ln>
                  <a:noFill/>
                </a:ln>
                <a:solidFill>
                  <a:srgbClr val="0070C0"/>
                </a:solidFill>
                <a:effectLst/>
                <a:uLnTx/>
                <a:uFillTx/>
                <a:latin typeface="Lato Light"/>
                <a:ea typeface="Open Sans" panose="020B0606030504020204" pitchFamily="34" charset="0"/>
                <a:cs typeface="Open Sans" panose="020B0606030504020204" pitchFamily="34" charset="0"/>
              </a:rPr>
              <a:t> implementation</a:t>
            </a:r>
            <a:endParaRPr kumimoji="0" lang="en-US" sz="1400" b="0" i="0" u="none" strike="noStrike" kern="1200" cap="none" spc="0" normalizeH="0" baseline="0" noProof="0" dirty="0">
              <a:ln>
                <a:noFill/>
              </a:ln>
              <a:solidFill>
                <a:srgbClr val="0070C0"/>
              </a:solidFill>
              <a:effectLst/>
              <a:uLnTx/>
              <a:uFillTx/>
              <a:latin typeface="Lato Light"/>
              <a:ea typeface="Open Sans" panose="020B0606030504020204" pitchFamily="34" charset="0"/>
              <a:cs typeface="Open Sans" panose="020B0606030504020204" pitchFamily="34" charset="0"/>
            </a:endParaRPr>
          </a:p>
          <a:p>
            <a:pPr marL="285750" marR="0" lvl="0" indent="-2857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r>
              <a:rPr lang="es-PE" sz="1400" dirty="0" smtClean="0">
                <a:solidFill>
                  <a:srgbClr val="0070C0"/>
                </a:solidFill>
                <a:latin typeface="Lato Light"/>
                <a:ea typeface="Open Sans" panose="020B0606030504020204" pitchFamily="34" charset="0"/>
                <a:cs typeface="Open Sans" panose="020B0606030504020204" pitchFamily="34" charset="0"/>
              </a:rPr>
              <a:t>Tiene alto ajuste e </a:t>
            </a:r>
            <a:r>
              <a:rPr lang="es-PE" sz="1400" dirty="0" err="1" smtClean="0">
                <a:solidFill>
                  <a:srgbClr val="0070C0"/>
                </a:solidFill>
                <a:latin typeface="Lato Light"/>
                <a:ea typeface="Open Sans" panose="020B0606030504020204" pitchFamily="34" charset="0"/>
                <a:cs typeface="Open Sans" panose="020B0606030504020204" pitchFamily="34" charset="0"/>
              </a:rPr>
              <a:t>interpretabilidad</a:t>
            </a:r>
            <a:r>
              <a:rPr lang="es-PE" sz="1400" dirty="0" smtClean="0">
                <a:solidFill>
                  <a:srgbClr val="0070C0"/>
                </a:solidFill>
                <a:latin typeface="Lato Light"/>
                <a:ea typeface="Open Sans" panose="020B0606030504020204" pitchFamily="34" charset="0"/>
                <a:cs typeface="Open Sans" panose="020B0606030504020204" pitchFamily="34" charset="0"/>
              </a:rPr>
              <a:t>  </a:t>
            </a:r>
          </a:p>
          <a:p>
            <a:pPr marL="285750" marR="0" lvl="0" indent="-2857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r>
              <a:rPr kumimoji="0" lang="es-PE" sz="1400" b="0" i="0" u="none" strike="noStrike" kern="1200" cap="none" spc="0" normalizeH="0" baseline="0" noProof="0" dirty="0" smtClean="0">
                <a:ln>
                  <a:noFill/>
                </a:ln>
                <a:solidFill>
                  <a:srgbClr val="0070C0"/>
                </a:solidFill>
                <a:effectLst/>
                <a:uLnTx/>
                <a:uFillTx/>
                <a:latin typeface="Lato Light"/>
                <a:ea typeface="Open Sans" panose="020B0606030504020204" pitchFamily="34" charset="0"/>
                <a:cs typeface="Open Sans" panose="020B0606030504020204" pitchFamily="34" charset="0"/>
              </a:rPr>
              <a:t>Si bien</a:t>
            </a:r>
            <a:r>
              <a:rPr kumimoji="0" lang="es-PE" sz="1400" b="0" i="0" u="none" strike="noStrike" kern="1200" cap="none" spc="0" normalizeH="0" noProof="0" dirty="0" smtClean="0">
                <a:ln>
                  <a:noFill/>
                </a:ln>
                <a:solidFill>
                  <a:srgbClr val="0070C0"/>
                </a:solidFill>
                <a:effectLst/>
                <a:uLnTx/>
                <a:uFillTx/>
                <a:latin typeface="Lato Light"/>
                <a:ea typeface="Open Sans" panose="020B0606030504020204" pitchFamily="34" charset="0"/>
                <a:cs typeface="Open Sans" panose="020B0606030504020204" pitchFamily="34" charset="0"/>
              </a:rPr>
              <a:t> al asumir que todas las facturas pendiente se van a concretar, esto puede compensarse por la aparición de nuevos clientes en meses posteriores</a:t>
            </a:r>
            <a:endParaRPr kumimoji="0" lang="en-US" sz="1400" b="0" i="0" u="none" strike="noStrike" kern="1200" cap="none" spc="0" normalizeH="0" baseline="0" noProof="0" dirty="0">
              <a:ln>
                <a:noFill/>
              </a:ln>
              <a:solidFill>
                <a:srgbClr val="0070C0"/>
              </a:solidFill>
              <a:effectLst/>
              <a:uLnTx/>
              <a:uFillTx/>
              <a:latin typeface="Lato Ligh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89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70C0"/>
              </a:solidFill>
              <a:effectLst/>
              <a:uLnTx/>
              <a:uFillTx/>
              <a:latin typeface="Lato Ligh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89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70C0"/>
              </a:solidFill>
              <a:effectLst/>
              <a:uLnTx/>
              <a:uFillTx/>
              <a:latin typeface="Lato Light"/>
              <a:ea typeface="Open Sans" panose="020B0606030504020204" pitchFamily="34" charset="0"/>
              <a:cs typeface="Open Sans" panose="020B0606030504020204" pitchFamily="34" charset="0"/>
            </a:endParaRPr>
          </a:p>
        </p:txBody>
      </p:sp>
      <p:sp>
        <p:nvSpPr>
          <p:cNvPr id="8" name="TextBox 26">
            <a:extLst>
              <a:ext uri="{FF2B5EF4-FFF2-40B4-BE49-F238E27FC236}">
                <a16:creationId xmlns:a16="http://schemas.microsoft.com/office/drawing/2014/main" id="{784CBC81-5113-499F-B8DA-D87446129856}"/>
              </a:ext>
            </a:extLst>
          </p:cNvPr>
          <p:cNvSpPr txBox="1"/>
          <p:nvPr/>
        </p:nvSpPr>
        <p:spPr>
          <a:xfrm>
            <a:off x="1056367" y="3634551"/>
            <a:ext cx="2973899" cy="421013"/>
          </a:xfrm>
          <a:prstGeom prst="rect">
            <a:avLst/>
          </a:prstGeom>
          <a:noFill/>
        </p:spPr>
        <p:txBody>
          <a:bodyPr wrap="square">
            <a:spAutoFit/>
          </a:bodyPr>
          <a:lstStyle/>
          <a:p>
            <a:pPr marL="0" marR="0" lvl="0" indent="0" algn="ctr" defTabSz="914400" rtl="0" eaLnBrk="1" fontAlgn="auto" latinLnBrk="0" hangingPunct="1">
              <a:lnSpc>
                <a:spcPct val="89000"/>
              </a:lnSpc>
              <a:spcBef>
                <a:spcPts val="0"/>
              </a:spcBef>
              <a:spcAft>
                <a:spcPts val="0"/>
              </a:spcAft>
              <a:buClrTx/>
              <a:buSzTx/>
              <a:buFontTx/>
              <a:buNone/>
              <a:tabLst/>
              <a:defRPr/>
            </a:pPr>
            <a:r>
              <a:rPr kumimoji="0" lang="en-US" sz="2400" b="1" i="0" u="none" strike="noStrike" kern="1200" cap="none" spc="0" normalizeH="0" baseline="0" noProof="0" dirty="0" err="1" smtClean="0">
                <a:ln>
                  <a:noFill/>
                </a:ln>
                <a:solidFill>
                  <a:srgbClr val="0070C0"/>
                </a:solidFill>
                <a:effectLst/>
                <a:uLnTx/>
                <a:uFillTx/>
                <a:latin typeface="Lato Light"/>
                <a:ea typeface="Open Sans" panose="020B0606030504020204" pitchFamily="34" charset="0"/>
                <a:cs typeface="Open Sans" panose="020B0606030504020204" pitchFamily="34" charset="0"/>
              </a:rPr>
              <a:t>Ventajas</a:t>
            </a:r>
            <a:endParaRPr kumimoji="0" lang="en-US" sz="2400" b="1" i="0" u="none" strike="noStrike" kern="1200" cap="none" spc="0" normalizeH="0" baseline="0" noProof="0" dirty="0">
              <a:ln>
                <a:noFill/>
              </a:ln>
              <a:solidFill>
                <a:srgbClr val="0070C0"/>
              </a:solidFill>
              <a:effectLst/>
              <a:uLnTx/>
              <a:uFillTx/>
              <a:latin typeface="Lato Light"/>
              <a:ea typeface="Open Sans" panose="020B0606030504020204" pitchFamily="34" charset="0"/>
              <a:cs typeface="Open Sans" panose="020B0606030504020204" pitchFamily="34" charset="0"/>
            </a:endParaRPr>
          </a:p>
        </p:txBody>
      </p:sp>
      <p:sp>
        <p:nvSpPr>
          <p:cNvPr id="9" name="TextBox 26">
            <a:extLst>
              <a:ext uri="{FF2B5EF4-FFF2-40B4-BE49-F238E27FC236}">
                <a16:creationId xmlns:a16="http://schemas.microsoft.com/office/drawing/2014/main" id="{0F7FDD15-33A6-47DB-B2C7-FD93A21A2C8A}"/>
              </a:ext>
            </a:extLst>
          </p:cNvPr>
          <p:cNvSpPr txBox="1"/>
          <p:nvPr/>
        </p:nvSpPr>
        <p:spPr>
          <a:xfrm>
            <a:off x="7260583" y="4189552"/>
            <a:ext cx="3321420" cy="1872692"/>
          </a:xfrm>
          <a:prstGeom prst="rect">
            <a:avLst/>
          </a:prstGeom>
          <a:noFill/>
        </p:spPr>
        <p:txBody>
          <a:bodyPr wrap="square">
            <a:spAutoFit/>
          </a:bodyPr>
          <a:lstStyle/>
          <a:p>
            <a:pPr marL="285750" marR="0" lvl="0" indent="-2857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r>
              <a:rPr kumimoji="0" lang="es-PE" sz="1400" b="0" i="0" u="none" strike="noStrike" kern="1200" cap="none" spc="0" normalizeH="0" baseline="0" dirty="0" smtClean="0">
                <a:ln>
                  <a:noFill/>
                </a:ln>
                <a:solidFill>
                  <a:srgbClr val="FF0000"/>
                </a:solidFill>
                <a:effectLst/>
                <a:uLnTx/>
                <a:uFillTx/>
                <a:latin typeface="Lato Light"/>
                <a:ea typeface="Open Sans" panose="020B0606030504020204" pitchFamily="34" charset="0"/>
                <a:cs typeface="Open Sans" panose="020B0606030504020204" pitchFamily="34" charset="0"/>
              </a:rPr>
              <a:t>Solo</a:t>
            </a:r>
            <a:r>
              <a:rPr kumimoji="0" lang="es-PE" sz="1400" b="0" i="0" u="none" strike="noStrike" kern="1200" cap="none" spc="0" normalizeH="0" dirty="0" smtClean="0">
                <a:ln>
                  <a:noFill/>
                </a:ln>
                <a:solidFill>
                  <a:srgbClr val="FF0000"/>
                </a:solidFill>
                <a:effectLst/>
                <a:uLnTx/>
                <a:uFillTx/>
                <a:latin typeface="Lato Light"/>
                <a:ea typeface="Open Sans" panose="020B0606030504020204" pitchFamily="34" charset="0"/>
                <a:cs typeface="Open Sans" panose="020B0606030504020204" pitchFamily="34" charset="0"/>
              </a:rPr>
              <a:t> funcionará el modelo mientras se mantengan las condiciones constantes, que </a:t>
            </a:r>
            <a:r>
              <a:rPr kumimoji="0" lang="es-PE" sz="1400" b="0" i="0" u="none" strike="noStrike" kern="1200" cap="none" spc="0" normalizeH="0" dirty="0" err="1" smtClean="0">
                <a:ln>
                  <a:noFill/>
                </a:ln>
                <a:solidFill>
                  <a:srgbClr val="FF0000"/>
                </a:solidFill>
                <a:effectLst/>
                <a:uLnTx/>
                <a:uFillTx/>
                <a:latin typeface="Lato Light"/>
                <a:ea typeface="Open Sans" panose="020B0606030504020204" pitchFamily="34" charset="0"/>
                <a:cs typeface="Open Sans" panose="020B0606030504020204" pitchFamily="34" charset="0"/>
              </a:rPr>
              <a:t>Xepelin</a:t>
            </a:r>
            <a:r>
              <a:rPr kumimoji="0" lang="es-PE" sz="1400" b="0" i="0" u="none" strike="noStrike" kern="1200" cap="none" spc="0" normalizeH="0" dirty="0" smtClean="0">
                <a:ln>
                  <a:noFill/>
                </a:ln>
                <a:solidFill>
                  <a:srgbClr val="FF0000"/>
                </a:solidFill>
                <a:effectLst/>
                <a:uLnTx/>
                <a:uFillTx/>
                <a:latin typeface="Lato Light"/>
                <a:ea typeface="Open Sans" panose="020B0606030504020204" pitchFamily="34" charset="0"/>
                <a:cs typeface="Open Sans" panose="020B0606030504020204" pitchFamily="34" charset="0"/>
              </a:rPr>
              <a:t> no haga ning</a:t>
            </a:r>
            <a:r>
              <a:rPr lang="es-PE" sz="1400" dirty="0" smtClean="0">
                <a:solidFill>
                  <a:srgbClr val="FF0000"/>
                </a:solidFill>
                <a:latin typeface="Lato Light"/>
                <a:ea typeface="Open Sans" panose="020B0606030504020204" pitchFamily="34" charset="0"/>
                <a:cs typeface="Open Sans" panose="020B0606030504020204" pitchFamily="34" charset="0"/>
              </a:rPr>
              <a:t>ún incentivo para tratar de aumentar el volumen de monto </a:t>
            </a:r>
            <a:r>
              <a:rPr lang="es-PE" sz="1400" dirty="0" err="1" smtClean="0">
                <a:solidFill>
                  <a:srgbClr val="FF0000"/>
                </a:solidFill>
                <a:latin typeface="Lato Light"/>
                <a:ea typeface="Open Sans" panose="020B0606030504020204" pitchFamily="34" charset="0"/>
                <a:cs typeface="Open Sans" panose="020B0606030504020204" pitchFamily="34" charset="0"/>
              </a:rPr>
              <a:t>transaccionado</a:t>
            </a:r>
            <a:endParaRPr kumimoji="0" lang="en-US" sz="1400" b="0" i="0" u="none" strike="noStrike" kern="1200" cap="none" spc="0" normalizeH="0" baseline="0" noProof="0" dirty="0">
              <a:ln>
                <a:noFill/>
              </a:ln>
              <a:solidFill>
                <a:srgbClr val="FF0000"/>
              </a:solidFill>
              <a:effectLst/>
              <a:uLnTx/>
              <a:uFillTx/>
              <a:latin typeface="Lato Light"/>
              <a:ea typeface="Open Sans" panose="020B0606030504020204" pitchFamily="34" charset="0"/>
              <a:cs typeface="Open Sans" panose="020B0606030504020204" pitchFamily="34" charset="0"/>
            </a:endParaRPr>
          </a:p>
          <a:p>
            <a:pPr marL="285750" marR="0" lvl="0" indent="-2857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endParaRPr kumimoji="0" lang="en-US" sz="1400" b="0" i="0" u="none" strike="noStrike" kern="1200" cap="none" spc="0" normalizeH="0" baseline="0" noProof="0" dirty="0">
              <a:ln>
                <a:noFill/>
              </a:ln>
              <a:solidFill>
                <a:srgbClr val="FF0000"/>
              </a:solidFill>
              <a:effectLst/>
              <a:uLnTx/>
              <a:uFillTx/>
              <a:latin typeface="Lato Ligh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89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FF0000"/>
              </a:solidFill>
              <a:effectLst/>
              <a:uLnTx/>
              <a:uFillTx/>
              <a:latin typeface="Lato Ligh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89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FF0000"/>
              </a:solidFill>
              <a:effectLst/>
              <a:uLnTx/>
              <a:uFillTx/>
              <a:latin typeface="Lato Light"/>
              <a:ea typeface="Open Sans" panose="020B0606030504020204" pitchFamily="34" charset="0"/>
              <a:cs typeface="Open Sans" panose="020B0606030504020204" pitchFamily="34" charset="0"/>
            </a:endParaRPr>
          </a:p>
        </p:txBody>
      </p:sp>
      <p:sp>
        <p:nvSpPr>
          <p:cNvPr id="10" name="TextBox 26">
            <a:extLst>
              <a:ext uri="{FF2B5EF4-FFF2-40B4-BE49-F238E27FC236}">
                <a16:creationId xmlns:a16="http://schemas.microsoft.com/office/drawing/2014/main" id="{784CBC81-5113-499F-B8DA-D87446129856}"/>
              </a:ext>
            </a:extLst>
          </p:cNvPr>
          <p:cNvSpPr txBox="1"/>
          <p:nvPr/>
        </p:nvSpPr>
        <p:spPr>
          <a:xfrm>
            <a:off x="7334886" y="3634551"/>
            <a:ext cx="2973899" cy="421013"/>
          </a:xfrm>
          <a:prstGeom prst="rect">
            <a:avLst/>
          </a:prstGeom>
          <a:noFill/>
        </p:spPr>
        <p:txBody>
          <a:bodyPr wrap="square">
            <a:spAutoFit/>
          </a:bodyPr>
          <a:lstStyle/>
          <a:p>
            <a:pPr marL="0" marR="0" lvl="0" indent="0" algn="ctr" defTabSz="914400" rtl="0" eaLnBrk="1" fontAlgn="auto" latinLnBrk="0" hangingPunct="1">
              <a:lnSpc>
                <a:spcPct val="89000"/>
              </a:lnSpc>
              <a:spcBef>
                <a:spcPts val="0"/>
              </a:spcBef>
              <a:spcAft>
                <a:spcPts val="0"/>
              </a:spcAft>
              <a:buClrTx/>
              <a:buSzTx/>
              <a:buFontTx/>
              <a:buNone/>
              <a:tabLst/>
              <a:defRPr/>
            </a:pPr>
            <a:r>
              <a:rPr lang="en-US" sz="2400" b="1" noProof="0" dirty="0" err="1" smtClean="0">
                <a:solidFill>
                  <a:srgbClr val="FF0000"/>
                </a:solidFill>
                <a:latin typeface="Lato Light"/>
                <a:ea typeface="Open Sans" panose="020B0606030504020204" pitchFamily="34" charset="0"/>
                <a:cs typeface="Open Sans" panose="020B0606030504020204" pitchFamily="34" charset="0"/>
              </a:rPr>
              <a:t>Des</a:t>
            </a:r>
            <a:r>
              <a:rPr kumimoji="0" lang="en-US" sz="2400" b="1" i="0" u="none" strike="noStrike" kern="1200" cap="none" spc="0" normalizeH="0" baseline="0" noProof="0" dirty="0" err="1" smtClean="0">
                <a:ln>
                  <a:noFill/>
                </a:ln>
                <a:solidFill>
                  <a:srgbClr val="FF0000"/>
                </a:solidFill>
                <a:effectLst/>
                <a:uLnTx/>
                <a:uFillTx/>
                <a:latin typeface="Lato Light"/>
                <a:ea typeface="Open Sans" panose="020B0606030504020204" pitchFamily="34" charset="0"/>
                <a:cs typeface="Open Sans" panose="020B0606030504020204" pitchFamily="34" charset="0"/>
              </a:rPr>
              <a:t>entajas</a:t>
            </a:r>
            <a:endParaRPr kumimoji="0" lang="en-US" sz="2400" b="1" i="0" u="none" strike="noStrike" kern="1200" cap="none" spc="0" normalizeH="0" baseline="0" noProof="0" dirty="0">
              <a:ln>
                <a:noFill/>
              </a:ln>
              <a:solidFill>
                <a:srgbClr val="FF0000"/>
              </a:solidFill>
              <a:effectLst/>
              <a:uLnTx/>
              <a:uFillTx/>
              <a:latin typeface="Lato Light"/>
              <a:ea typeface="Open Sans" panose="020B0606030504020204" pitchFamily="34" charset="0"/>
              <a:cs typeface="Open Sans" panose="020B0606030504020204" pitchFamily="34" charset="0"/>
            </a:endParaRPr>
          </a:p>
        </p:txBody>
      </p:sp>
      <p:sp>
        <p:nvSpPr>
          <p:cNvPr id="12" name="TextBox 26">
            <a:extLst>
              <a:ext uri="{FF2B5EF4-FFF2-40B4-BE49-F238E27FC236}">
                <a16:creationId xmlns:a16="http://schemas.microsoft.com/office/drawing/2014/main" id="{0F7FDD15-33A6-47DB-B2C7-FD93A21A2C8A}"/>
              </a:ext>
            </a:extLst>
          </p:cNvPr>
          <p:cNvSpPr txBox="1"/>
          <p:nvPr/>
        </p:nvSpPr>
        <p:spPr>
          <a:xfrm>
            <a:off x="791564" y="1227981"/>
            <a:ext cx="9666886" cy="1050929"/>
          </a:xfrm>
          <a:prstGeom prst="rect">
            <a:avLst/>
          </a:prstGeom>
          <a:noFill/>
        </p:spPr>
        <p:txBody>
          <a:bodyPr wrap="square">
            <a:spAutoFit/>
          </a:bodyPr>
          <a:lstStyle/>
          <a:p>
            <a:pPr marL="285750" marR="0" lvl="0" indent="-2857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r>
              <a:rPr kumimoji="0" lang="es-PE" sz="1400" b="0" i="0" u="none" strike="noStrike" kern="1200" cap="none" spc="0" normalizeH="0" baseline="0" noProof="0" dirty="0" smtClean="0">
                <a:ln>
                  <a:noFill/>
                </a:ln>
                <a:effectLst/>
                <a:uLnTx/>
                <a:uFillTx/>
                <a:latin typeface="Lato Light"/>
                <a:ea typeface="Open Sans" panose="020B0606030504020204" pitchFamily="34" charset="0"/>
                <a:cs typeface="Open Sans" panose="020B0606030504020204" pitchFamily="34" charset="0"/>
              </a:rPr>
              <a:t>Ayudaría</a:t>
            </a:r>
            <a:r>
              <a:rPr kumimoji="0" lang="es-PE" sz="1400" b="0" i="0" u="none" strike="noStrike" kern="1200" cap="none" spc="0" normalizeH="0" noProof="0" dirty="0" smtClean="0">
                <a:ln>
                  <a:noFill/>
                </a:ln>
                <a:effectLst/>
                <a:uLnTx/>
                <a:uFillTx/>
                <a:latin typeface="Lato Light"/>
                <a:ea typeface="Open Sans" panose="020B0606030504020204" pitchFamily="34" charset="0"/>
                <a:cs typeface="Open Sans" panose="020B0606030504020204" pitchFamily="34" charset="0"/>
              </a:rPr>
              <a:t> bastante tener una maestra de empresas registradas por mes, a fin de intentar hacer la estimación a nivel individual de cuanto van a </a:t>
            </a:r>
            <a:r>
              <a:rPr kumimoji="0" lang="es-PE" sz="1400" b="0" i="0" u="none" strike="noStrike" kern="1200" cap="none" spc="0" normalizeH="0" noProof="0" dirty="0" err="1" smtClean="0">
                <a:ln>
                  <a:noFill/>
                </a:ln>
                <a:effectLst/>
                <a:uLnTx/>
                <a:uFillTx/>
                <a:latin typeface="Lato Light"/>
                <a:ea typeface="Open Sans" panose="020B0606030504020204" pitchFamily="34" charset="0"/>
                <a:cs typeface="Open Sans" panose="020B0606030504020204" pitchFamily="34" charset="0"/>
              </a:rPr>
              <a:t>transaccionar</a:t>
            </a:r>
            <a:r>
              <a:rPr kumimoji="0" lang="es-PE" sz="1400" b="0" i="0" u="none" strike="noStrike" kern="1200" cap="none" spc="0" normalizeH="0" noProof="0" dirty="0" smtClean="0">
                <a:ln>
                  <a:noFill/>
                </a:ln>
                <a:effectLst/>
                <a:uLnTx/>
                <a:uFillTx/>
                <a:latin typeface="Lato Light"/>
                <a:ea typeface="Open Sans" panose="020B0606030504020204" pitchFamily="34" charset="0"/>
                <a:cs typeface="Open Sans" panose="020B0606030504020204" pitchFamily="34" charset="0"/>
              </a:rPr>
              <a:t> estas empresas, además de saber si el numero de clientes con lo que trabaja va en aumento y en que porcentaje</a:t>
            </a:r>
          </a:p>
          <a:p>
            <a:pPr marL="285750" marR="0" lvl="0" indent="-2857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r>
              <a:rPr lang="es-PE" sz="1400" noProof="0" dirty="0" smtClean="0">
                <a:latin typeface="Lato Light"/>
                <a:ea typeface="Open Sans" panose="020B0606030504020204" pitchFamily="34" charset="0"/>
                <a:cs typeface="Open Sans" panose="020B0606030504020204" pitchFamily="34" charset="0"/>
              </a:rPr>
              <a:t>Conocer a que meses corresponden las facturas pendientes, a fin de poder levantar este supuesto</a:t>
            </a:r>
            <a:endParaRPr lang="es-PE" sz="1400" dirty="0">
              <a:latin typeface="Lato Light"/>
              <a:ea typeface="Open Sans" panose="020B0606030504020204" pitchFamily="34" charset="0"/>
              <a:cs typeface="Open Sans" panose="020B0606030504020204" pitchFamily="34" charset="0"/>
            </a:endParaRPr>
          </a:p>
          <a:p>
            <a:pPr marL="285750" marR="0" lvl="0" indent="-285750" algn="l" defTabSz="914400" rtl="0" eaLnBrk="1" fontAlgn="auto" latinLnBrk="0" hangingPunct="1">
              <a:lnSpc>
                <a:spcPct val="89000"/>
              </a:lnSpc>
              <a:spcBef>
                <a:spcPts val="0"/>
              </a:spcBef>
              <a:spcAft>
                <a:spcPts val="0"/>
              </a:spcAft>
              <a:buClrTx/>
              <a:buSzTx/>
              <a:buFont typeface="Wingdings" panose="05000000000000000000" pitchFamily="2" charset="2"/>
              <a:buChar char="ü"/>
              <a:tabLst/>
              <a:defRPr/>
            </a:pPr>
            <a:r>
              <a:rPr lang="es-PE" sz="1400" noProof="0" dirty="0" smtClean="0">
                <a:latin typeface="Lato Light"/>
                <a:ea typeface="Open Sans" panose="020B0606030504020204" pitchFamily="34" charset="0"/>
                <a:cs typeface="Open Sans" panose="020B0606030504020204" pitchFamily="34" charset="0"/>
              </a:rPr>
              <a:t>Conocer el giro de negocio de las empresas, a fin de </a:t>
            </a:r>
            <a:r>
              <a:rPr lang="es-PE" sz="1400" noProof="0" dirty="0" err="1" smtClean="0">
                <a:latin typeface="Lato Light"/>
                <a:ea typeface="Open Sans" panose="020B0606030504020204" pitchFamily="34" charset="0"/>
                <a:cs typeface="Open Sans" panose="020B0606030504020204" pitchFamily="34" charset="0"/>
              </a:rPr>
              <a:t>enteder</a:t>
            </a:r>
            <a:r>
              <a:rPr lang="es-PE" sz="1400" noProof="0" dirty="0" smtClean="0">
                <a:latin typeface="Lato Light"/>
                <a:ea typeface="Open Sans" panose="020B0606030504020204" pitchFamily="34" charset="0"/>
                <a:cs typeface="Open Sans" panose="020B0606030504020204" pitchFamily="34" charset="0"/>
              </a:rPr>
              <a:t> su flujo de dinero y segmentar a la cartera</a:t>
            </a:r>
          </a:p>
        </p:txBody>
      </p:sp>
    </p:spTree>
    <p:extLst>
      <p:ext uri="{BB962C8B-B14F-4D97-AF65-F5344CB8AC3E}">
        <p14:creationId xmlns:p14="http://schemas.microsoft.com/office/powerpoint/2010/main" val="3773951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2"/>
          <a:stretch>
            <a:fillRect/>
          </a:stretch>
        </p:blipFill>
        <p:spPr>
          <a:xfrm>
            <a:off x="8905875" y="0"/>
            <a:ext cx="3286125" cy="1162050"/>
          </a:xfrm>
          <a:prstGeom prst="rect">
            <a:avLst/>
          </a:prstGeom>
        </p:spPr>
      </p:pic>
      <p:sp>
        <p:nvSpPr>
          <p:cNvPr id="9" name="Título 1"/>
          <p:cNvSpPr txBox="1">
            <a:spLocks/>
          </p:cNvSpPr>
          <p:nvPr/>
        </p:nvSpPr>
        <p:spPr>
          <a:xfrm>
            <a:off x="1404937" y="2398713"/>
            <a:ext cx="91440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PE" sz="4000" b="1" dirty="0" smtClean="0"/>
              <a:t>Gracias!</a:t>
            </a:r>
          </a:p>
          <a:p>
            <a:pPr algn="ctr"/>
            <a:r>
              <a:rPr lang="es-PE" sz="4000" b="1" dirty="0" smtClean="0">
                <a:sym typeface="Wingdings" panose="05000000000000000000" pitchFamily="2" charset="2"/>
              </a:rPr>
              <a:t></a:t>
            </a:r>
            <a:endParaRPr lang="en-US" sz="4000" b="1" dirty="0"/>
          </a:p>
        </p:txBody>
      </p:sp>
    </p:spTree>
    <p:extLst>
      <p:ext uri="{BB962C8B-B14F-4D97-AF65-F5344CB8AC3E}">
        <p14:creationId xmlns:p14="http://schemas.microsoft.com/office/powerpoint/2010/main" val="283642268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1005</TotalTime>
  <Words>816</Words>
  <Application>Microsoft Office PowerPoint</Application>
  <PresentationFormat>Panorámica</PresentationFormat>
  <Paragraphs>57</Paragraphs>
  <Slides>8</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8</vt:i4>
      </vt:variant>
    </vt:vector>
  </HeadingPairs>
  <TitlesOfParts>
    <vt:vector size="16" baseType="lpstr">
      <vt:lpstr>Arial</vt:lpstr>
      <vt:lpstr>Calibri</vt:lpstr>
      <vt:lpstr>Calibri Light</vt:lpstr>
      <vt:lpstr>Lato Light</vt:lpstr>
      <vt:lpstr>Lato Regular</vt:lpstr>
      <vt:lpstr>Open Sans</vt:lpstr>
      <vt:lpstr>Wingdings</vt:lpstr>
      <vt:lpstr>Tema de Office</vt:lpstr>
      <vt:lpstr>Solución caso Práctico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INTEL</dc:creator>
  <cp:lastModifiedBy>INTEL</cp:lastModifiedBy>
  <cp:revision>20</cp:revision>
  <dcterms:created xsi:type="dcterms:W3CDTF">2022-08-21T03:33:32Z</dcterms:created>
  <dcterms:modified xsi:type="dcterms:W3CDTF">2022-08-21T20:18:37Z</dcterms:modified>
</cp:coreProperties>
</file>