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9" r:id="rId7"/>
    <p:sldId id="262" r:id="rId8"/>
    <p:sldId id="270" r:id="rId9"/>
    <p:sldId id="263" r:id="rId10"/>
    <p:sldId id="268" r:id="rId11"/>
    <p:sldId id="271" r:id="rId12"/>
    <p:sldId id="272" r:id="rId13"/>
    <p:sldId id="264" r:id="rId14"/>
    <p:sldId id="265" r:id="rId15"/>
    <p:sldId id="267" r:id="rId16"/>
    <p:sldId id="266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E2FC"/>
    <a:srgbClr val="DEE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5" autoAdjust="0"/>
    <p:restoredTop sz="95097" autoAdjust="0"/>
  </p:normalViewPr>
  <p:slideViewPr>
    <p:cSldViewPr>
      <p:cViewPr varScale="1">
        <p:scale>
          <a:sx n="83" d="100"/>
          <a:sy n="83" d="100"/>
        </p:scale>
        <p:origin x="1747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015BCA8-4F01-4D86-9485-5DC1E35EBFDB}" type="datetimeFigureOut">
              <a:rPr lang="en-US"/>
              <a:pPr>
                <a:defRPr/>
              </a:pPr>
              <a:t>5/25/2024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D67AA3-719D-41D2-92E8-0058ADCE64B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164888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26" y="6188075"/>
            <a:ext cx="1546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69DE8-5E40-4F59-A536-4E3535E4BD0D}" type="datetimeFigureOut">
              <a:rPr lang="en-US"/>
              <a:pPr>
                <a:defRPr/>
              </a:pPr>
              <a:t>5/25/2024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81764-BCEA-4297-89EC-E9B9FA6D5FFE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1CAC81-6169-4629-9F80-B677A4FE70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21767" y="6120493"/>
            <a:ext cx="661307" cy="661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8A37A8-1FA0-72F1-11F6-E35F7D2573F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9550" y="258065"/>
            <a:ext cx="804669" cy="705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C47A62-F13E-9FCF-6DFA-331684058E3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3143" y="266532"/>
            <a:ext cx="661307" cy="696577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33659-CCDF-4DBB-A007-035A35EBFBAD}" type="datetimeFigureOut">
              <a:rPr lang="en-US"/>
              <a:pPr>
                <a:defRPr/>
              </a:pPr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E8BC2-DD62-47BB-8C21-C4F2D9E1D567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52A60-9143-45D9-9F8D-86CB2F603058}" type="datetimeFigureOut">
              <a:rPr lang="en-US"/>
              <a:pPr>
                <a:defRPr/>
              </a:pPr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5364C-50A9-4793-ADA7-A5D0D5526088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128DF-9211-42C1-924C-6ED55F92EB6B}" type="datetimeFigureOut">
              <a:rPr lang="en-US"/>
              <a:pPr>
                <a:defRPr/>
              </a:pPr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EDCD3-1747-44F3-96BA-E6130A3B6926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F4FB5-DA46-4B59-B072-6321920AEBB2}" type="datetimeFigureOut">
              <a:rPr lang="en-US"/>
              <a:pPr>
                <a:defRPr/>
              </a:pPr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EA4A9-FDDE-4124-B7ED-925DC65F175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E5E23-3A4D-4919-B13A-C7C659D9A4C5}" type="datetimeFigureOut">
              <a:rPr lang="en-US"/>
              <a:pPr>
                <a:defRPr/>
              </a:pPr>
              <a:t>5/25/2024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B2AB8-832B-49F2-B42A-94633B11C65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D576C-72AA-4F04-A8FA-E6F9A0A78EDE}" type="datetimeFigureOut">
              <a:rPr lang="en-US"/>
              <a:pPr>
                <a:defRPr/>
              </a:pPr>
              <a:t>5/25/2024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FF29A-FFB6-4DD6-A464-81F1AA41C051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F9FB2-5FC9-4031-A63F-55468B896A5A}" type="datetimeFigureOut">
              <a:rPr lang="en-US"/>
              <a:pPr>
                <a:defRPr/>
              </a:pPr>
              <a:t>5/25/2024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4738C-8B56-494D-BC41-2CE5AB556F81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7836D-3339-4785-8DFE-44A62EE29901}" type="datetimeFigureOut">
              <a:rPr lang="en-US"/>
              <a:pPr>
                <a:defRPr/>
              </a:pPr>
              <a:t>5/25/2024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8C1A-C322-4EB4-BA9F-19700BBFC068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DAE1D-11A1-49F4-93EC-7199E98355EC}" type="datetimeFigureOut">
              <a:rPr lang="en-US"/>
              <a:pPr>
                <a:defRPr/>
              </a:pPr>
              <a:t>5/25/2024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A1D1E-1E28-4485-AF5B-903820166ABD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AC4B3-5A3D-46FF-910E-76BD3CA27CF1}" type="datetimeFigureOut">
              <a:rPr lang="en-US"/>
              <a:pPr>
                <a:defRPr/>
              </a:pPr>
              <a:t>5/25/2024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FB3B8-2000-45D4-B347-7E71F8489649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77E9F4-9028-411F-A9B5-35B847CAD700}" type="datetimeFigureOut">
              <a:rPr lang="en-US"/>
              <a:pPr>
                <a:defRPr/>
              </a:pPr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A764CC5-BE13-4CD0-A152-5E42E1160D2F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>
    <p:pull dir="r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altLang="en-US" sz="2400" b="1" dirty="0" err="1">
                <a:latin typeface="Arial" charset="0"/>
                <a:cs typeface="Arial" charset="0"/>
              </a:rPr>
              <a:t>Proiect</a:t>
            </a:r>
            <a:r>
              <a:rPr lang="en-US" altLang="en-US" sz="2400" b="1">
                <a:latin typeface="Arial" charset="0"/>
                <a:cs typeface="Arial" charset="0"/>
              </a:rPr>
              <a:t> 1 – Dispozitive</a:t>
            </a:r>
            <a:r>
              <a:rPr lang="ro-RO" altLang="en-US" sz="2400" b="1">
                <a:latin typeface="Arial" charset="0"/>
                <a:cs typeface="Arial" charset="0"/>
              </a:rPr>
              <a:t> și circuite electronice</a:t>
            </a:r>
            <a:r>
              <a:rPr lang="en-US" altLang="en-US" sz="2400" b="1">
                <a:latin typeface="Arial" charset="0"/>
                <a:cs typeface="Arial" charset="0"/>
              </a:rPr>
              <a:t> (DCE)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0" y="5715000"/>
            <a:ext cx="441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o-RO" sz="2000" b="1" dirty="0">
                <a:ea typeface="+mj-ea"/>
              </a:rPr>
              <a:t>Student</a:t>
            </a:r>
            <a:r>
              <a:rPr lang="en-US" sz="2000" b="1" dirty="0">
                <a:ea typeface="+mj-ea"/>
              </a:rPr>
              <a:t>: </a:t>
            </a:r>
            <a:r>
              <a:rPr lang="en-US" sz="2000" b="1" dirty="0" err="1">
                <a:ea typeface="+mj-ea"/>
              </a:rPr>
              <a:t>Bobocea</a:t>
            </a:r>
            <a:r>
              <a:rPr lang="en-US" sz="2000" b="1" dirty="0">
                <a:ea typeface="+mj-ea"/>
              </a:rPr>
              <a:t> Iulia-Alina</a:t>
            </a:r>
          </a:p>
          <a:p>
            <a:pPr>
              <a:defRPr/>
            </a:pPr>
            <a:r>
              <a:rPr lang="en-US" sz="2000" b="1" dirty="0" err="1">
                <a:ea typeface="+mj-ea"/>
              </a:rPr>
              <a:t>Grupa</a:t>
            </a:r>
            <a:r>
              <a:rPr lang="en-US" sz="2000" b="1" dirty="0">
                <a:ea typeface="+mj-ea"/>
              </a:rPr>
              <a:t> 433E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09600" y="32004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ea typeface="+mj-ea"/>
              </a:rPr>
              <a:t>Tema: AMPLIFICATOR DE </a:t>
            </a:r>
            <a:r>
              <a:rPr lang="ro-RO" sz="2400" b="1" dirty="0">
                <a:ea typeface="+mj-ea"/>
              </a:rPr>
              <a:t>TENSIUNE</a:t>
            </a:r>
          </a:p>
          <a:p>
            <a:pPr algn="ctr">
              <a:defRPr/>
            </a:pPr>
            <a:r>
              <a:rPr lang="ro-RO" sz="2400" b="1" dirty="0">
                <a:ea typeface="+mj-ea"/>
              </a:rPr>
              <a:t>(JOASĂ FRECVENȚĂ)</a:t>
            </a:r>
            <a:r>
              <a:rPr lang="en-US" sz="2400" b="1" dirty="0">
                <a:ea typeface="+mj-ea"/>
              </a:rPr>
              <a:t>  </a:t>
            </a:r>
          </a:p>
        </p:txBody>
      </p:sp>
    </p:spTree>
  </p:cSld>
  <p:clrMapOvr>
    <a:masterClrMapping/>
  </p:clrMapOvr>
  <p:transition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Rezultate experimentale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9219" name="Title 1"/>
          <p:cNvSpPr txBox="1">
            <a:spLocks/>
          </p:cNvSpPr>
          <p:nvPr/>
        </p:nvSpPr>
        <p:spPr bwMode="auto">
          <a:xfrm>
            <a:off x="1524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ro-RO" altLang="ro-RO" dirty="0"/>
          </a:p>
        </p:txBody>
      </p:sp>
      <p:pic>
        <p:nvPicPr>
          <p:cNvPr id="3" name="Picture 2" descr="A green circuit board with wires connected to it&#10;&#10;Description automatically generated">
            <a:extLst>
              <a:ext uri="{FF2B5EF4-FFF2-40B4-BE49-F238E27FC236}">
                <a16:creationId xmlns:a16="http://schemas.microsoft.com/office/drawing/2014/main" id="{1CBC37C7-68C5-77D3-92E8-69B73C8CC2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91832"/>
            <a:ext cx="2571750" cy="3429000"/>
          </a:xfrm>
          <a:prstGeom prst="rect">
            <a:avLst/>
          </a:prstGeom>
        </p:spPr>
      </p:pic>
      <p:pic>
        <p:nvPicPr>
          <p:cNvPr id="6" name="Picture 5" descr="A close up of a digital oscilloscope&#10;&#10;Description automatically generated">
            <a:extLst>
              <a:ext uri="{FF2B5EF4-FFF2-40B4-BE49-F238E27FC236}">
                <a16:creationId xmlns:a16="http://schemas.microsoft.com/office/drawing/2014/main" id="{8E5893AE-9F41-EA52-063F-65C4AA9F59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96066"/>
            <a:ext cx="2819400" cy="3759200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Rezultate experimentale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9219" name="Title 1"/>
          <p:cNvSpPr txBox="1">
            <a:spLocks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ro-RO" altLang="ro-RO" dirty="0"/>
          </a:p>
        </p:txBody>
      </p:sp>
      <p:pic>
        <p:nvPicPr>
          <p:cNvPr id="5" name="Picture 4" descr="A desk with several monitors and a radio&#10;&#10;Description automatically generated">
            <a:extLst>
              <a:ext uri="{FF2B5EF4-FFF2-40B4-BE49-F238E27FC236}">
                <a16:creationId xmlns:a16="http://schemas.microsoft.com/office/drawing/2014/main" id="{8C0E88C3-5A96-14ED-6D1D-5AC2DF61C9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31532"/>
            <a:ext cx="4114800" cy="3086100"/>
          </a:xfrm>
          <a:prstGeom prst="rect">
            <a:avLst/>
          </a:prstGeom>
        </p:spPr>
      </p:pic>
      <p:pic>
        <p:nvPicPr>
          <p:cNvPr id="8" name="Picture 7" descr="A machine with buttons and dials&#10;&#10;Description automatically generated">
            <a:extLst>
              <a:ext uri="{FF2B5EF4-FFF2-40B4-BE49-F238E27FC236}">
                <a16:creationId xmlns:a16="http://schemas.microsoft.com/office/drawing/2014/main" id="{BEEFEB1E-D67D-9B34-C927-75E20F943D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84" y="2731532"/>
            <a:ext cx="3997643" cy="299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55102"/>
      </p:ext>
    </p:extLst>
  </p:cSld>
  <p:clrMapOvr>
    <a:masterClrMapping/>
  </p:clrMapOvr>
  <p:transition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Rezultate experimentale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9219" name="Title 1"/>
          <p:cNvSpPr txBox="1">
            <a:spLocks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ro-RO" dirty="0" err="1"/>
              <a:t>Prin</a:t>
            </a:r>
            <a:r>
              <a:rPr lang="en-US" altLang="ro-RO" dirty="0"/>
              <a:t> </a:t>
            </a:r>
            <a:r>
              <a:rPr lang="en-US" altLang="ro-RO" dirty="0" err="1"/>
              <a:t>aprinderea</a:t>
            </a:r>
            <a:r>
              <a:rPr lang="en-US" altLang="ro-RO" dirty="0"/>
              <a:t> </a:t>
            </a:r>
            <a:r>
              <a:rPr lang="en-US" altLang="ro-RO" dirty="0" err="1"/>
              <a:t>ledurilor</a:t>
            </a:r>
            <a:r>
              <a:rPr lang="en-US" altLang="ro-RO" dirty="0"/>
              <a:t> se </a:t>
            </a:r>
            <a:r>
              <a:rPr lang="en-US" altLang="ro-RO" dirty="0" err="1"/>
              <a:t>observa</a:t>
            </a:r>
            <a:r>
              <a:rPr lang="en-US" altLang="ro-RO" dirty="0"/>
              <a:t> </a:t>
            </a:r>
            <a:r>
              <a:rPr lang="en-US" altLang="ro-RO" dirty="0" err="1"/>
              <a:t>functionalitatea</a:t>
            </a:r>
            <a:r>
              <a:rPr lang="en-US" altLang="ro-RO" dirty="0"/>
              <a:t> </a:t>
            </a:r>
            <a:r>
              <a:rPr lang="en-US" altLang="ro-RO" dirty="0" err="1"/>
              <a:t>circuitului</a:t>
            </a:r>
            <a:r>
              <a:rPr lang="en-US" altLang="ro-RO" dirty="0"/>
              <a:t>. </a:t>
            </a:r>
            <a:r>
              <a:rPr lang="en-US" altLang="ro-RO" dirty="0" err="1"/>
              <a:t>Scopul</a:t>
            </a:r>
            <a:r>
              <a:rPr lang="en-US" altLang="ro-RO" dirty="0"/>
              <a:t> </a:t>
            </a:r>
            <a:r>
              <a:rPr lang="en-US" altLang="ro-RO" dirty="0" err="1"/>
              <a:t>acestor</a:t>
            </a:r>
            <a:r>
              <a:rPr lang="en-US" altLang="ro-RO" dirty="0"/>
              <a:t> </a:t>
            </a:r>
            <a:r>
              <a:rPr lang="en-US" altLang="ro-RO" dirty="0" err="1"/>
              <a:t>leduri</a:t>
            </a:r>
            <a:r>
              <a:rPr lang="en-US" altLang="ro-RO" dirty="0"/>
              <a:t> </a:t>
            </a:r>
            <a:r>
              <a:rPr lang="en-US" altLang="ro-RO" dirty="0" err="1"/>
              <a:t>este</a:t>
            </a:r>
            <a:r>
              <a:rPr lang="en-US" altLang="ro-RO" dirty="0"/>
              <a:t> de a </a:t>
            </a:r>
            <a:r>
              <a:rPr lang="en-US" altLang="ro-RO" dirty="0" err="1"/>
              <a:t>semnaliza</a:t>
            </a:r>
            <a:r>
              <a:rPr lang="en-US" altLang="ro-RO" dirty="0"/>
              <a:t> </a:t>
            </a:r>
            <a:r>
              <a:rPr lang="en-US" altLang="ro-RO" dirty="0" err="1"/>
              <a:t>prezenta</a:t>
            </a:r>
            <a:r>
              <a:rPr lang="en-US" altLang="ro-RO" dirty="0"/>
              <a:t> </a:t>
            </a:r>
            <a:r>
              <a:rPr lang="en-US" altLang="ro-RO" dirty="0" err="1"/>
              <a:t>curentului</a:t>
            </a:r>
            <a:r>
              <a:rPr lang="en-US" altLang="ro-RO" dirty="0"/>
              <a:t> in circuit.</a:t>
            </a:r>
          </a:p>
          <a:p>
            <a:r>
              <a:rPr lang="en-US" altLang="ro-RO" dirty="0"/>
              <a:t>In a </a:t>
            </a:r>
            <a:r>
              <a:rPr lang="en-US" altLang="ro-RO" dirty="0" err="1"/>
              <a:t>doua</a:t>
            </a:r>
            <a:r>
              <a:rPr lang="en-US" altLang="ro-RO" dirty="0"/>
              <a:t> </a:t>
            </a:r>
            <a:r>
              <a:rPr lang="en-US" altLang="ro-RO" dirty="0" err="1"/>
              <a:t>poza</a:t>
            </a:r>
            <a:r>
              <a:rPr lang="en-US" altLang="ro-RO" dirty="0"/>
              <a:t> , </a:t>
            </a:r>
            <a:r>
              <a:rPr lang="en-US" altLang="ro-RO" dirty="0" err="1"/>
              <a:t>cea</a:t>
            </a:r>
            <a:r>
              <a:rPr lang="en-US" altLang="ro-RO" dirty="0"/>
              <a:t> cu </a:t>
            </a:r>
            <a:r>
              <a:rPr lang="en-US" altLang="ro-RO" dirty="0" err="1"/>
              <a:t>osciloscopul</a:t>
            </a:r>
            <a:r>
              <a:rPr lang="en-US" altLang="ro-RO" dirty="0"/>
              <a:t>, se </a:t>
            </a:r>
            <a:r>
              <a:rPr lang="en-US" altLang="ro-RO" dirty="0" err="1"/>
              <a:t>poate</a:t>
            </a:r>
            <a:r>
              <a:rPr lang="en-US" altLang="ro-RO" dirty="0"/>
              <a:t> </a:t>
            </a:r>
            <a:r>
              <a:rPr lang="en-US" altLang="ro-RO" dirty="0" err="1"/>
              <a:t>vedea</a:t>
            </a:r>
            <a:r>
              <a:rPr lang="en-US" altLang="ro-RO" dirty="0"/>
              <a:t> </a:t>
            </a:r>
            <a:r>
              <a:rPr lang="en-US" altLang="ro-RO" dirty="0" err="1"/>
              <a:t>atat</a:t>
            </a:r>
            <a:r>
              <a:rPr lang="en-US" altLang="ro-RO" dirty="0"/>
              <a:t> </a:t>
            </a:r>
            <a:r>
              <a:rPr lang="en-US" altLang="ro-RO" dirty="0" err="1"/>
              <a:t>valoarea</a:t>
            </a:r>
            <a:r>
              <a:rPr lang="en-US" altLang="ro-RO" dirty="0"/>
              <a:t> la </a:t>
            </a:r>
            <a:r>
              <a:rPr lang="en-US" altLang="ro-RO" dirty="0" err="1"/>
              <a:t>intrare</a:t>
            </a:r>
            <a:r>
              <a:rPr lang="en-US" altLang="ro-RO" dirty="0"/>
              <a:t> cat </a:t>
            </a:r>
            <a:r>
              <a:rPr lang="en-US" altLang="ro-RO" dirty="0" err="1"/>
              <a:t>si</a:t>
            </a:r>
            <a:r>
              <a:rPr lang="en-US" altLang="ro-RO" dirty="0"/>
              <a:t> </a:t>
            </a:r>
            <a:r>
              <a:rPr lang="en-US" altLang="ro-RO" dirty="0" err="1"/>
              <a:t>valoarea</a:t>
            </a:r>
            <a:r>
              <a:rPr lang="en-US" altLang="ro-RO" dirty="0"/>
              <a:t> la </a:t>
            </a:r>
            <a:r>
              <a:rPr lang="en-US" altLang="ro-RO" dirty="0" err="1"/>
              <a:t>iesire</a:t>
            </a:r>
            <a:r>
              <a:rPr lang="en-US" altLang="ro-RO" dirty="0"/>
              <a:t> , </a:t>
            </a:r>
            <a:r>
              <a:rPr lang="en-US" altLang="ro-RO" dirty="0" err="1"/>
              <a:t>valoarea</a:t>
            </a:r>
            <a:r>
              <a:rPr lang="en-US" altLang="ro-RO" dirty="0"/>
              <a:t> </a:t>
            </a:r>
            <a:r>
              <a:rPr lang="en-US" altLang="ro-RO" dirty="0" err="1"/>
              <a:t>amplificarii</a:t>
            </a:r>
            <a:r>
              <a:rPr lang="en-US" altLang="ro-RO" dirty="0"/>
              <a:t> </a:t>
            </a:r>
            <a:r>
              <a:rPr lang="en-US" altLang="ro-RO" dirty="0" err="1"/>
              <a:t>fiind</a:t>
            </a:r>
            <a:r>
              <a:rPr lang="en-US" altLang="ro-RO" dirty="0"/>
              <a:t> </a:t>
            </a:r>
            <a:r>
              <a:rPr lang="en-US" altLang="ro-RO" dirty="0" err="1"/>
              <a:t>aproximativ</a:t>
            </a:r>
            <a:r>
              <a:rPr lang="en-US" altLang="ro-RO" dirty="0"/>
              <a:t> 10.06.</a:t>
            </a:r>
          </a:p>
        </p:txBody>
      </p:sp>
    </p:spTree>
    <p:extLst>
      <p:ext uri="{BB962C8B-B14F-4D97-AF65-F5344CB8AC3E}">
        <p14:creationId xmlns:p14="http://schemas.microsoft.com/office/powerpoint/2010/main" val="167679284"/>
      </p:ext>
    </p:extLst>
  </p:cSld>
  <p:clrMapOvr>
    <a:masterClrMapping/>
  </p:clrMapOvr>
  <p:transition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Rezultate experimentale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2400" y="16002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>
              <a:buFont typeface="Arial" pitchFamily="34" charset="0"/>
              <a:buChar char="•"/>
              <a:defRPr/>
            </a:pPr>
            <a:r>
              <a:rPr lang="ro-RO" dirty="0">
                <a:ea typeface="+mj-ea"/>
              </a:rPr>
              <a:t>Tabel comparativ </a:t>
            </a:r>
            <a:endParaRPr lang="en-US" dirty="0">
              <a:ea typeface="+mj-e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936375"/>
              </p:ext>
            </p:extLst>
          </p:nvPr>
        </p:nvGraphicFramePr>
        <p:xfrm>
          <a:off x="304800" y="2514600"/>
          <a:ext cx="8382000" cy="3771940"/>
        </p:xfrm>
        <a:graphic>
          <a:graphicData uri="http://schemas.openxmlformats.org/drawingml/2006/table">
            <a:tbl>
              <a:tblPr/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Cerințe impuse</a:t>
                      </a:r>
                      <a:endParaRPr kumimoji="0" lang="en-US" altLang="ro-RO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Rezultate simulări</a:t>
                      </a:r>
                      <a:endParaRPr kumimoji="0" lang="en-US" altLang="ro-RO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Rezultate măsurători</a:t>
                      </a:r>
                      <a:endParaRPr kumimoji="0" lang="en-US" altLang="ro-RO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o-RO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Amplificare</a:t>
                      </a: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in </a:t>
                      </a:r>
                      <a:r>
                        <a:rPr kumimoji="0" lang="en-US" altLang="ro-RO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tensiune</a:t>
                      </a: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Av=10</a:t>
                      </a: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o-RO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Amplificare</a:t>
                      </a: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in </a:t>
                      </a:r>
                      <a:r>
                        <a:rPr kumimoji="0" lang="en-US" altLang="ro-RO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tensiune</a:t>
                      </a:r>
                      <a:endParaRPr kumimoji="0" lang="en-US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Av=9.99</a:t>
                      </a: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o-RO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Amplificare</a:t>
                      </a: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in </a:t>
                      </a:r>
                      <a:r>
                        <a:rPr kumimoji="0" lang="en-US" altLang="ro-RO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tensiune</a:t>
                      </a: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Av=10.09</a:t>
                      </a: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o-RO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Sarcina</a:t>
                      </a: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la </a:t>
                      </a:r>
                      <a:r>
                        <a:rPr kumimoji="0" lang="en-US" altLang="ro-RO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iesire</a:t>
                      </a: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RL=10</a:t>
                      </a:r>
                      <a:r>
                        <a:rPr kumimoji="0" lang="el-GR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Ω</a:t>
                      </a: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o-RO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Sarcina</a:t>
                      </a: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la </a:t>
                      </a:r>
                      <a:r>
                        <a:rPr kumimoji="0" lang="en-US" altLang="ro-RO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iesire</a:t>
                      </a: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RL=10</a:t>
                      </a:r>
                      <a:r>
                        <a:rPr kumimoji="0" lang="el-GR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Ω</a:t>
                      </a: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o-RO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Sarcina</a:t>
                      </a: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la </a:t>
                      </a:r>
                      <a:r>
                        <a:rPr kumimoji="0" lang="en-US" altLang="ro-RO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iesire</a:t>
                      </a: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RL=10.06</a:t>
                      </a:r>
                      <a:r>
                        <a:rPr kumimoji="0" lang="el-GR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Ω</a:t>
                      </a: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o-RO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Rezistanta</a:t>
                      </a: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de </a:t>
                      </a:r>
                      <a:r>
                        <a:rPr kumimoji="0" lang="en-US" altLang="ro-RO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intrare</a:t>
                      </a: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Ri&gt;0.1[M</a:t>
                      </a:r>
                      <a:r>
                        <a:rPr kumimoji="0" lang="el-GR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Ω</a:t>
                      </a: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]</a:t>
                      </a: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o-RO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Rezistenta</a:t>
                      </a: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de </a:t>
                      </a:r>
                      <a:r>
                        <a:rPr kumimoji="0" lang="en-US" altLang="ro-RO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intrare</a:t>
                      </a:r>
                      <a:endParaRPr kumimoji="0" lang="en-US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Ri=11.89M</a:t>
                      </a:r>
                      <a:r>
                        <a:rPr kumimoji="0" lang="el-GR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Ω</a:t>
                      </a: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o-RO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Rezistenta</a:t>
                      </a: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de </a:t>
                      </a:r>
                      <a:r>
                        <a:rPr kumimoji="0" lang="en-US" altLang="ro-RO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intrare</a:t>
                      </a:r>
                      <a:endParaRPr kumimoji="0" lang="en-US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Ri=12.34M</a:t>
                      </a:r>
                      <a:r>
                        <a:rPr kumimoji="0" lang="el-GR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Ω</a:t>
                      </a: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o-RO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Rezistenta</a:t>
                      </a: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de </a:t>
                      </a:r>
                      <a:r>
                        <a:rPr kumimoji="0" lang="en-US" altLang="ro-RO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iesire</a:t>
                      </a: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Ro&lt;0.2</a:t>
                      </a:r>
                      <a:r>
                        <a:rPr kumimoji="0" lang="el-GR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Ω</a:t>
                      </a: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o-RO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Rezistenta</a:t>
                      </a: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de </a:t>
                      </a:r>
                      <a:r>
                        <a:rPr kumimoji="0" lang="en-US" altLang="ro-RO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iesire</a:t>
                      </a:r>
                      <a:endParaRPr kumimoji="0" lang="en-US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Ro=1.84m</a:t>
                      </a:r>
                      <a:r>
                        <a:rPr kumimoji="0" lang="el-GR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Ω</a:t>
                      </a: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o-RO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Rezistenta</a:t>
                      </a: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de </a:t>
                      </a:r>
                      <a:r>
                        <a:rPr kumimoji="0" lang="en-US" altLang="ro-RO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iesire</a:t>
                      </a:r>
                      <a:endParaRPr kumimoji="0" lang="en-US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Ro=2.13m</a:t>
                      </a:r>
                      <a:r>
                        <a:rPr kumimoji="0" lang="el-GR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Ω</a:t>
                      </a: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Concluzii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11267" name="Title 1"/>
          <p:cNvSpPr txBox="1">
            <a:spLocks/>
          </p:cNvSpPr>
          <p:nvPr/>
        </p:nvSpPr>
        <p:spPr bwMode="auto">
          <a:xfrm>
            <a:off x="1524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en-US" altLang="ro-RO" dirty="0"/>
              <a:t> </a:t>
            </a:r>
            <a:r>
              <a:rPr lang="en-US" altLang="ro-RO" dirty="0" err="1"/>
              <a:t>Rezultatele</a:t>
            </a:r>
            <a:r>
              <a:rPr lang="en-US" altLang="ro-RO" dirty="0"/>
              <a:t> </a:t>
            </a:r>
            <a:r>
              <a:rPr lang="en-US" altLang="ro-RO" dirty="0" err="1"/>
              <a:t>obtinute</a:t>
            </a:r>
            <a:r>
              <a:rPr lang="en-US" altLang="ro-RO" dirty="0"/>
              <a:t> in </a:t>
            </a:r>
            <a:r>
              <a:rPr lang="en-US" altLang="ro-RO" dirty="0" err="1"/>
              <a:t>urma</a:t>
            </a:r>
            <a:r>
              <a:rPr lang="en-US" altLang="ro-RO" dirty="0"/>
              <a:t> </a:t>
            </a:r>
            <a:r>
              <a:rPr lang="en-US" altLang="ro-RO" dirty="0" err="1"/>
              <a:t>testarii</a:t>
            </a:r>
            <a:r>
              <a:rPr lang="en-US" altLang="ro-RO" dirty="0"/>
              <a:t> sunt </a:t>
            </a:r>
            <a:r>
              <a:rPr lang="en-US" altLang="ro-RO" dirty="0" err="1"/>
              <a:t>aproximativ</a:t>
            </a:r>
            <a:r>
              <a:rPr lang="en-US" altLang="ro-RO" dirty="0"/>
              <a:t> </a:t>
            </a:r>
            <a:r>
              <a:rPr lang="en-US" altLang="ro-RO" dirty="0" err="1"/>
              <a:t>egale</a:t>
            </a:r>
            <a:r>
              <a:rPr lang="en-US" altLang="ro-RO" dirty="0"/>
              <a:t> cu </a:t>
            </a:r>
            <a:r>
              <a:rPr lang="en-US" altLang="ro-RO" dirty="0" err="1"/>
              <a:t>cele</a:t>
            </a:r>
            <a:r>
              <a:rPr lang="en-US" altLang="ro-RO" dirty="0"/>
              <a:t> </a:t>
            </a:r>
            <a:r>
              <a:rPr lang="en-US" altLang="ro-RO" dirty="0" err="1"/>
              <a:t>obtinute</a:t>
            </a:r>
            <a:r>
              <a:rPr lang="en-US" altLang="ro-RO" dirty="0"/>
              <a:t> in </a:t>
            </a:r>
            <a:r>
              <a:rPr lang="en-US" altLang="ro-RO" dirty="0" err="1"/>
              <a:t>urma</a:t>
            </a:r>
            <a:r>
              <a:rPr lang="en-US" altLang="ro-RO" dirty="0"/>
              <a:t> </a:t>
            </a:r>
            <a:r>
              <a:rPr lang="en-US" altLang="ro-RO" dirty="0" err="1"/>
              <a:t>simularilor</a:t>
            </a:r>
            <a:r>
              <a:rPr lang="en-US" altLang="ro-RO" dirty="0"/>
              <a:t> </a:t>
            </a:r>
            <a:r>
              <a:rPr lang="en-US" altLang="ro-RO" dirty="0" err="1"/>
              <a:t>realizate</a:t>
            </a:r>
            <a:r>
              <a:rPr lang="en-US" altLang="ro-RO" dirty="0"/>
              <a:t> in </a:t>
            </a:r>
            <a:r>
              <a:rPr lang="en-US" altLang="ro-RO" dirty="0" err="1"/>
              <a:t>Pspice</a:t>
            </a:r>
            <a:r>
              <a:rPr lang="en-US" altLang="ro-RO" dirty="0"/>
              <a:t>. </a:t>
            </a:r>
            <a:r>
              <a:rPr lang="en-US" altLang="ro-RO" dirty="0" err="1"/>
              <a:t>Astfel</a:t>
            </a:r>
            <a:r>
              <a:rPr lang="en-US" altLang="ro-RO" dirty="0"/>
              <a:t> </a:t>
            </a:r>
            <a:r>
              <a:rPr lang="en-US" altLang="ro-RO" dirty="0" err="1"/>
              <a:t>rezistenta</a:t>
            </a:r>
            <a:r>
              <a:rPr lang="en-US" altLang="ro-RO" dirty="0"/>
              <a:t> de </a:t>
            </a:r>
            <a:r>
              <a:rPr lang="en-US" altLang="ro-RO" dirty="0" err="1"/>
              <a:t>intrare</a:t>
            </a:r>
            <a:r>
              <a:rPr lang="en-US" altLang="ro-RO" dirty="0"/>
              <a:t>  11.89M</a:t>
            </a:r>
            <a:r>
              <a:rPr kumimoji="0" lang="el-GR" altLang="ro-R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charset="0"/>
              </a:rPr>
              <a:t>Ω</a:t>
            </a:r>
            <a:r>
              <a:rPr kumimoji="0" lang="en-US" altLang="ro-R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charset="0"/>
              </a:rPr>
              <a:t>, </a:t>
            </a:r>
            <a:r>
              <a:rPr kumimoji="0" lang="en-US" altLang="ro-R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charset="0"/>
              </a:rPr>
              <a:t>rezistenta</a:t>
            </a:r>
            <a:r>
              <a:rPr kumimoji="0" lang="en-US" altLang="ro-R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charset="0"/>
              </a:rPr>
              <a:t> de </a:t>
            </a:r>
            <a:r>
              <a:rPr kumimoji="0" lang="en-US" altLang="ro-R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charset="0"/>
              </a:rPr>
              <a:t>iesire</a:t>
            </a:r>
            <a:r>
              <a:rPr kumimoji="0" lang="en-US" altLang="ro-R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charset="0"/>
              </a:rPr>
              <a:t> 1.84m</a:t>
            </a:r>
            <a:r>
              <a:rPr kumimoji="0" lang="el-GR" altLang="ro-R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charset="0"/>
              </a:rPr>
              <a:t>Ω</a:t>
            </a:r>
            <a:r>
              <a:rPr kumimoji="0" lang="en-US" altLang="ro-R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charset="0"/>
              </a:rPr>
              <a:t>, </a:t>
            </a:r>
            <a:r>
              <a:rPr kumimoji="0" lang="en-US" altLang="ro-R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charset="0"/>
              </a:rPr>
              <a:t>rezistenta</a:t>
            </a:r>
            <a:r>
              <a:rPr kumimoji="0" lang="en-US" altLang="ro-R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charset="0"/>
              </a:rPr>
              <a:t> de </a:t>
            </a:r>
            <a:r>
              <a:rPr kumimoji="0" lang="en-US" altLang="ro-R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charset="0"/>
              </a:rPr>
              <a:t>sarcina</a:t>
            </a:r>
            <a:r>
              <a:rPr kumimoji="0" lang="en-US" altLang="ro-R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charset="0"/>
              </a:rPr>
              <a:t> 10.06</a:t>
            </a:r>
            <a:r>
              <a:rPr kumimoji="0" lang="el-GR" altLang="ro-R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charset="0"/>
              </a:rPr>
              <a:t>Ω</a:t>
            </a:r>
            <a:r>
              <a:rPr kumimoji="0" lang="en-US" altLang="ro-R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charset="0"/>
              </a:rPr>
              <a:t>  </a:t>
            </a:r>
            <a:r>
              <a:rPr kumimoji="0" lang="en-US" altLang="ro-R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charset="0"/>
              </a:rPr>
              <a:t>si</a:t>
            </a:r>
            <a:r>
              <a:rPr kumimoji="0" lang="en-US" altLang="ro-R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charset="0"/>
              </a:rPr>
              <a:t> </a:t>
            </a:r>
            <a:r>
              <a:rPr kumimoji="0" lang="en-US" altLang="ro-R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charset="0"/>
              </a:rPr>
              <a:t>amplificarea</a:t>
            </a:r>
            <a:r>
              <a:rPr kumimoji="0" lang="en-US" altLang="ro-R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charset="0"/>
              </a:rPr>
              <a:t> in </a:t>
            </a:r>
            <a:r>
              <a:rPr kumimoji="0" lang="en-US" altLang="ro-RO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charset="0"/>
              </a:rPr>
              <a:t>tensiune</a:t>
            </a:r>
            <a:r>
              <a:rPr kumimoji="0" lang="en-US" altLang="ro-R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charset="0"/>
              </a:rPr>
              <a:t> 10.06.</a:t>
            </a:r>
          </a:p>
          <a:p>
            <a:pPr>
              <a:buFont typeface="Arial" charset="0"/>
              <a:buChar char="•"/>
            </a:pPr>
            <a:r>
              <a:rPr lang="en-US" altLang="ro-RO" dirty="0">
                <a:solidFill>
                  <a:srgbClr val="000000"/>
                </a:solidFill>
                <a:latin typeface="Calibri" pitchFamily="34" charset="0"/>
              </a:rPr>
              <a:t>In </a:t>
            </a:r>
            <a:r>
              <a:rPr lang="en-US" altLang="ro-RO" dirty="0" err="1">
                <a:solidFill>
                  <a:srgbClr val="000000"/>
                </a:solidFill>
                <a:latin typeface="Calibri" pitchFamily="34" charset="0"/>
              </a:rPr>
              <a:t>timpul</a:t>
            </a:r>
            <a:r>
              <a:rPr lang="en-US" altLang="ro-RO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ro-RO" dirty="0" err="1">
                <a:solidFill>
                  <a:srgbClr val="000000"/>
                </a:solidFill>
                <a:latin typeface="Calibri" pitchFamily="34" charset="0"/>
              </a:rPr>
              <a:t>depanarii</a:t>
            </a:r>
            <a:r>
              <a:rPr lang="en-US" altLang="ro-RO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ro-RO" dirty="0" err="1">
                <a:solidFill>
                  <a:srgbClr val="000000"/>
                </a:solidFill>
                <a:latin typeface="Calibri" pitchFamily="34" charset="0"/>
              </a:rPr>
              <a:t>si</a:t>
            </a:r>
            <a:r>
              <a:rPr lang="en-US" altLang="ro-RO" dirty="0">
                <a:solidFill>
                  <a:srgbClr val="000000"/>
                </a:solidFill>
                <a:latin typeface="Calibri" pitchFamily="34" charset="0"/>
              </a:rPr>
              <a:t> a </a:t>
            </a:r>
            <a:r>
              <a:rPr lang="en-US" altLang="ro-RO" dirty="0" err="1">
                <a:solidFill>
                  <a:srgbClr val="000000"/>
                </a:solidFill>
                <a:latin typeface="Calibri" pitchFamily="34" charset="0"/>
              </a:rPr>
              <a:t>testarii</a:t>
            </a:r>
            <a:r>
              <a:rPr lang="en-US" altLang="ro-RO" dirty="0">
                <a:solidFill>
                  <a:srgbClr val="000000"/>
                </a:solidFill>
                <a:latin typeface="Calibri" pitchFamily="34" charset="0"/>
              </a:rPr>
              <a:t> am </a:t>
            </a:r>
            <a:r>
              <a:rPr lang="en-US" altLang="ro-RO" dirty="0" err="1">
                <a:solidFill>
                  <a:srgbClr val="000000"/>
                </a:solidFill>
                <a:latin typeface="Calibri" pitchFamily="34" charset="0"/>
              </a:rPr>
              <a:t>verificat</a:t>
            </a:r>
            <a:r>
              <a:rPr lang="en-US" altLang="ro-RO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ro-RO" dirty="0" err="1">
                <a:solidFill>
                  <a:srgbClr val="000000"/>
                </a:solidFill>
                <a:latin typeface="Calibri" pitchFamily="34" charset="0"/>
              </a:rPr>
              <a:t>jonctiunile</a:t>
            </a:r>
            <a:r>
              <a:rPr lang="en-US" altLang="ro-RO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ro-RO" dirty="0" err="1">
                <a:solidFill>
                  <a:srgbClr val="000000"/>
                </a:solidFill>
                <a:latin typeface="Calibri" pitchFamily="34" charset="0"/>
              </a:rPr>
              <a:t>tuturor</a:t>
            </a:r>
            <a:r>
              <a:rPr lang="en-US" altLang="ro-RO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ro-RO" dirty="0" err="1">
                <a:solidFill>
                  <a:srgbClr val="000000"/>
                </a:solidFill>
                <a:latin typeface="Calibri" pitchFamily="34" charset="0"/>
              </a:rPr>
              <a:t>tranzistoarelor</a:t>
            </a:r>
            <a:r>
              <a:rPr lang="en-US" altLang="ro-RO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ro-RO" dirty="0" err="1">
                <a:solidFill>
                  <a:srgbClr val="000000"/>
                </a:solidFill>
                <a:latin typeface="Calibri" pitchFamily="34" charset="0"/>
              </a:rPr>
              <a:t>observand</a:t>
            </a:r>
            <a:r>
              <a:rPr lang="en-US" altLang="ro-RO" dirty="0">
                <a:solidFill>
                  <a:srgbClr val="000000"/>
                </a:solidFill>
                <a:latin typeface="Calibri" pitchFamily="34" charset="0"/>
              </a:rPr>
              <a:t> ca </a:t>
            </a:r>
            <a:r>
              <a:rPr lang="en-US" altLang="ro-RO" dirty="0" err="1">
                <a:solidFill>
                  <a:srgbClr val="000000"/>
                </a:solidFill>
                <a:latin typeface="Calibri" pitchFamily="34" charset="0"/>
              </a:rPr>
              <a:t>acestea</a:t>
            </a:r>
            <a:r>
              <a:rPr lang="en-US" altLang="ro-RO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ro-RO" dirty="0" err="1">
                <a:solidFill>
                  <a:srgbClr val="000000"/>
                </a:solidFill>
                <a:latin typeface="Calibri" pitchFamily="34" charset="0"/>
              </a:rPr>
              <a:t>functioneaza</a:t>
            </a:r>
            <a:r>
              <a:rPr lang="en-US" altLang="ro-RO" dirty="0">
                <a:solidFill>
                  <a:srgbClr val="000000"/>
                </a:solidFill>
                <a:latin typeface="Calibri" pitchFamily="34" charset="0"/>
              </a:rPr>
              <a:t> in </a:t>
            </a:r>
            <a:r>
              <a:rPr lang="en-US" altLang="ro-RO" dirty="0" err="1">
                <a:solidFill>
                  <a:srgbClr val="000000"/>
                </a:solidFill>
                <a:latin typeface="Calibri" pitchFamily="34" charset="0"/>
              </a:rPr>
              <a:t>regim</a:t>
            </a:r>
            <a:r>
              <a:rPr lang="en-US" altLang="ro-RO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ro-RO" dirty="0" err="1">
                <a:solidFill>
                  <a:srgbClr val="000000"/>
                </a:solidFill>
                <a:latin typeface="Calibri" pitchFamily="34" charset="0"/>
              </a:rPr>
              <a:t>activ</a:t>
            </a:r>
            <a:r>
              <a:rPr lang="en-US" altLang="ro-RO" dirty="0">
                <a:solidFill>
                  <a:srgbClr val="000000"/>
                </a:solidFill>
                <a:latin typeface="Calibri" pitchFamily="34" charset="0"/>
              </a:rPr>
              <a:t> normal. Se </a:t>
            </a:r>
            <a:r>
              <a:rPr lang="en-US" altLang="ro-RO" dirty="0" err="1">
                <a:solidFill>
                  <a:srgbClr val="000000"/>
                </a:solidFill>
                <a:latin typeface="Calibri" pitchFamily="34" charset="0"/>
              </a:rPr>
              <a:t>observa</a:t>
            </a:r>
            <a:r>
              <a:rPr lang="en-US" altLang="ro-RO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ro-RO" dirty="0" err="1">
                <a:solidFill>
                  <a:srgbClr val="000000"/>
                </a:solidFill>
                <a:latin typeface="Calibri" pitchFamily="34" charset="0"/>
              </a:rPr>
              <a:t>aprinderea</a:t>
            </a:r>
            <a:r>
              <a:rPr lang="en-US" altLang="ro-RO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ro-RO" dirty="0" err="1">
                <a:solidFill>
                  <a:srgbClr val="000000"/>
                </a:solidFill>
                <a:latin typeface="Calibri" pitchFamily="34" charset="0"/>
              </a:rPr>
              <a:t>ledurilor</a:t>
            </a:r>
            <a:r>
              <a:rPr lang="en-US" altLang="ro-RO" dirty="0">
                <a:solidFill>
                  <a:srgbClr val="000000"/>
                </a:solidFill>
                <a:latin typeface="Calibri" pitchFamily="34" charset="0"/>
              </a:rPr>
              <a:t> la o </a:t>
            </a:r>
            <a:r>
              <a:rPr lang="en-US" altLang="ro-RO" dirty="0" err="1">
                <a:solidFill>
                  <a:srgbClr val="000000"/>
                </a:solidFill>
                <a:latin typeface="Calibri" pitchFamily="34" charset="0"/>
              </a:rPr>
              <a:t>tensiune</a:t>
            </a:r>
            <a:r>
              <a:rPr lang="en-US" altLang="ro-RO" dirty="0">
                <a:solidFill>
                  <a:srgbClr val="000000"/>
                </a:solidFill>
                <a:latin typeface="Calibri" pitchFamily="34" charset="0"/>
              </a:rPr>
              <a:t> de </a:t>
            </a:r>
            <a:r>
              <a:rPr lang="en-US" altLang="ro-RO" dirty="0" err="1">
                <a:solidFill>
                  <a:srgbClr val="000000"/>
                </a:solidFill>
                <a:latin typeface="Calibri" pitchFamily="34" charset="0"/>
              </a:rPr>
              <a:t>peste</a:t>
            </a:r>
            <a:r>
              <a:rPr lang="en-US" altLang="ro-RO" dirty="0">
                <a:solidFill>
                  <a:srgbClr val="000000"/>
                </a:solidFill>
                <a:latin typeface="Calibri" pitchFamily="34" charset="0"/>
              </a:rPr>
              <a:t> 2V.</a:t>
            </a:r>
            <a:endParaRPr lang="ro-RO" altLang="ro-RO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Concluzii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12291" name="Title 1"/>
          <p:cNvSpPr txBox="1">
            <a:spLocks/>
          </p:cNvSpPr>
          <p:nvPr/>
        </p:nvSpPr>
        <p:spPr bwMode="auto">
          <a:xfrm>
            <a:off x="152400" y="15240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31775" indent="-231775">
              <a:buFont typeface="Arial" charset="0"/>
              <a:buChar char="•"/>
            </a:pPr>
            <a:r>
              <a:rPr lang="en-US" altLang="ro-RO" dirty="0"/>
              <a:t>In </a:t>
            </a:r>
            <a:r>
              <a:rPr lang="en-US" altLang="ro-RO" dirty="0" err="1"/>
              <a:t>cadrul</a:t>
            </a:r>
            <a:r>
              <a:rPr lang="en-US" altLang="ro-RO" dirty="0"/>
              <a:t> </a:t>
            </a:r>
            <a:r>
              <a:rPr lang="en-US" altLang="ro-RO" dirty="0" err="1"/>
              <a:t>acestui</a:t>
            </a:r>
            <a:r>
              <a:rPr lang="en-US" altLang="ro-RO" dirty="0"/>
              <a:t> </a:t>
            </a:r>
            <a:r>
              <a:rPr lang="en-US" altLang="ro-RO" dirty="0" err="1"/>
              <a:t>proiect</a:t>
            </a:r>
            <a:r>
              <a:rPr lang="en-US" altLang="ro-RO" dirty="0"/>
              <a:t> am </a:t>
            </a:r>
            <a:r>
              <a:rPr lang="en-US" altLang="ro-RO" dirty="0" err="1"/>
              <a:t>dobandit</a:t>
            </a:r>
            <a:r>
              <a:rPr lang="en-US" altLang="ro-RO" dirty="0"/>
              <a:t> </a:t>
            </a:r>
            <a:r>
              <a:rPr lang="en-US" altLang="ro-RO" dirty="0" err="1"/>
              <a:t>mai</a:t>
            </a:r>
            <a:r>
              <a:rPr lang="en-US" altLang="ro-RO" dirty="0"/>
              <a:t> </a:t>
            </a:r>
            <a:r>
              <a:rPr lang="en-US" altLang="ro-RO" dirty="0" err="1"/>
              <a:t>multe</a:t>
            </a:r>
            <a:r>
              <a:rPr lang="en-US" altLang="ro-RO" dirty="0"/>
              <a:t> </a:t>
            </a:r>
            <a:r>
              <a:rPr lang="en-US" altLang="ro-RO" dirty="0" err="1"/>
              <a:t>cunostinte</a:t>
            </a:r>
            <a:r>
              <a:rPr lang="en-US" altLang="ro-RO" dirty="0"/>
              <a:t> legate de electronica, in special legate de </a:t>
            </a:r>
            <a:r>
              <a:rPr lang="en-US" altLang="ro-RO" dirty="0" err="1"/>
              <a:t>circuite</a:t>
            </a:r>
            <a:r>
              <a:rPr lang="en-US" altLang="ro-RO" dirty="0"/>
              <a:t> integrate </a:t>
            </a:r>
            <a:r>
              <a:rPr lang="en-US" altLang="ro-RO" dirty="0" err="1"/>
              <a:t>analogice</a:t>
            </a:r>
            <a:r>
              <a:rPr lang="en-US" altLang="ro-RO" dirty="0"/>
              <a:t>, </a:t>
            </a:r>
            <a:r>
              <a:rPr lang="en-US" altLang="ro-RO" dirty="0" err="1"/>
              <a:t>circuite</a:t>
            </a:r>
            <a:r>
              <a:rPr lang="en-US" altLang="ro-RO" dirty="0"/>
              <a:t> </a:t>
            </a:r>
            <a:r>
              <a:rPr lang="en-US" altLang="ro-RO" dirty="0" err="1"/>
              <a:t>electronice</a:t>
            </a:r>
            <a:r>
              <a:rPr lang="en-US" altLang="ro-RO" dirty="0"/>
              <a:t> </a:t>
            </a:r>
            <a:r>
              <a:rPr lang="en-US" altLang="ro-RO" dirty="0" err="1"/>
              <a:t>fundamentale</a:t>
            </a:r>
            <a:r>
              <a:rPr lang="en-US" altLang="ro-RO" dirty="0"/>
              <a:t> </a:t>
            </a:r>
            <a:r>
              <a:rPr lang="en-US" altLang="ro-RO" dirty="0" err="1"/>
              <a:t>dar</a:t>
            </a:r>
            <a:r>
              <a:rPr lang="en-US" altLang="ro-RO" dirty="0"/>
              <a:t> </a:t>
            </a:r>
            <a:r>
              <a:rPr lang="en-US" altLang="ro-RO" dirty="0" err="1"/>
              <a:t>si</a:t>
            </a:r>
            <a:r>
              <a:rPr lang="en-US" altLang="ro-RO" dirty="0"/>
              <a:t> </a:t>
            </a:r>
            <a:r>
              <a:rPr lang="en-US" altLang="ro-RO" dirty="0" err="1"/>
              <a:t>cunostinte</a:t>
            </a:r>
            <a:r>
              <a:rPr lang="en-US" altLang="ro-RO" dirty="0"/>
              <a:t> legate de </a:t>
            </a:r>
            <a:r>
              <a:rPr lang="en-US" altLang="ro-RO" dirty="0" err="1"/>
              <a:t>partea</a:t>
            </a:r>
            <a:r>
              <a:rPr lang="en-US" altLang="ro-RO" dirty="0"/>
              <a:t> de </a:t>
            </a:r>
            <a:r>
              <a:rPr lang="en-US" altLang="ro-RO" dirty="0" err="1"/>
              <a:t>proiectare</a:t>
            </a:r>
            <a:r>
              <a:rPr lang="en-US" altLang="ro-RO" dirty="0"/>
              <a:t> </a:t>
            </a:r>
            <a:r>
              <a:rPr lang="en-US" altLang="ro-RO" dirty="0" err="1"/>
              <a:t>si</a:t>
            </a:r>
            <a:r>
              <a:rPr lang="en-US" altLang="ro-RO" dirty="0"/>
              <a:t> de design </a:t>
            </a:r>
            <a:r>
              <a:rPr lang="en-US" altLang="ro-RO" dirty="0" err="1"/>
              <a:t>folosind</a:t>
            </a:r>
            <a:r>
              <a:rPr lang="en-US" altLang="ro-RO" dirty="0"/>
              <a:t> </a:t>
            </a:r>
            <a:r>
              <a:rPr lang="en-US" altLang="ro-RO" dirty="0" err="1"/>
              <a:t>programele</a:t>
            </a:r>
            <a:r>
              <a:rPr lang="en-US" altLang="ro-RO" dirty="0"/>
              <a:t> OrCAD </a:t>
            </a:r>
            <a:r>
              <a:rPr lang="en-US" altLang="ro-RO" dirty="0" err="1"/>
              <a:t>si</a:t>
            </a:r>
            <a:r>
              <a:rPr lang="en-US" altLang="ro-RO" dirty="0"/>
              <a:t> PCB Editor.</a:t>
            </a:r>
          </a:p>
          <a:p>
            <a:pPr marL="231775" indent="-231775">
              <a:buFont typeface="Arial" charset="0"/>
              <a:buChar char="•"/>
            </a:pPr>
            <a:r>
              <a:rPr lang="en-US" altLang="ro-RO" dirty="0" err="1"/>
              <a:t>Partile</a:t>
            </a:r>
            <a:r>
              <a:rPr lang="en-US" altLang="ro-RO" dirty="0"/>
              <a:t> </a:t>
            </a:r>
            <a:r>
              <a:rPr lang="en-US" altLang="ro-RO" dirty="0" err="1"/>
              <a:t>bune</a:t>
            </a:r>
            <a:r>
              <a:rPr lang="en-US" altLang="ro-RO" dirty="0"/>
              <a:t> ale </a:t>
            </a:r>
            <a:r>
              <a:rPr lang="en-US" altLang="ro-RO" dirty="0" err="1"/>
              <a:t>acestui</a:t>
            </a:r>
            <a:r>
              <a:rPr lang="en-US" altLang="ro-RO" dirty="0"/>
              <a:t> </a:t>
            </a:r>
            <a:r>
              <a:rPr lang="en-US" altLang="ro-RO" dirty="0" err="1"/>
              <a:t>proiect</a:t>
            </a:r>
            <a:r>
              <a:rPr lang="en-US" altLang="ro-RO" dirty="0"/>
              <a:t> au </a:t>
            </a:r>
            <a:r>
              <a:rPr lang="en-US" altLang="ro-RO" dirty="0" err="1"/>
              <a:t>fost</a:t>
            </a:r>
            <a:r>
              <a:rPr lang="en-US" altLang="ro-RO" dirty="0"/>
              <a:t> </a:t>
            </a:r>
            <a:r>
              <a:rPr lang="en-US" altLang="ro-RO" dirty="0" err="1"/>
              <a:t>pregatirea</a:t>
            </a:r>
            <a:r>
              <a:rPr lang="en-US" altLang="ro-RO" dirty="0"/>
              <a:t> </a:t>
            </a:r>
            <a:r>
              <a:rPr lang="en-US" altLang="ro-RO" dirty="0" err="1"/>
              <a:t>pentru</a:t>
            </a:r>
            <a:r>
              <a:rPr lang="en-US" altLang="ro-RO" dirty="0"/>
              <a:t> </a:t>
            </a:r>
            <a:r>
              <a:rPr lang="en-US" altLang="ro-RO" dirty="0" err="1"/>
              <a:t>viitoarele</a:t>
            </a:r>
            <a:r>
              <a:rPr lang="en-US" altLang="ro-RO" dirty="0"/>
              <a:t> </a:t>
            </a:r>
            <a:r>
              <a:rPr lang="en-US" altLang="ro-RO" dirty="0" err="1"/>
              <a:t>activitati</a:t>
            </a:r>
            <a:r>
              <a:rPr lang="en-US" altLang="ro-RO" dirty="0"/>
              <a:t> practice </a:t>
            </a:r>
            <a:r>
              <a:rPr lang="en-US" altLang="ro-RO" dirty="0" err="1"/>
              <a:t>atat</a:t>
            </a:r>
            <a:r>
              <a:rPr lang="en-US" altLang="ro-RO" dirty="0"/>
              <a:t> in </a:t>
            </a:r>
            <a:r>
              <a:rPr lang="en-US" altLang="ro-RO" dirty="0" err="1"/>
              <a:t>cadrul</a:t>
            </a:r>
            <a:r>
              <a:rPr lang="en-US" altLang="ro-RO" dirty="0"/>
              <a:t> </a:t>
            </a:r>
            <a:r>
              <a:rPr lang="en-US" altLang="ro-RO" dirty="0" err="1"/>
              <a:t>facultatii</a:t>
            </a:r>
            <a:r>
              <a:rPr lang="en-US" altLang="ro-RO" dirty="0"/>
              <a:t> cat </a:t>
            </a:r>
            <a:r>
              <a:rPr lang="en-US" altLang="ro-RO" dirty="0" err="1"/>
              <a:t>si</a:t>
            </a:r>
            <a:r>
              <a:rPr lang="en-US" altLang="ro-RO" dirty="0"/>
              <a:t> la </a:t>
            </a:r>
            <a:r>
              <a:rPr lang="en-US" altLang="ro-RO" dirty="0" err="1"/>
              <a:t>locul</a:t>
            </a:r>
            <a:r>
              <a:rPr lang="en-US" altLang="ro-RO" dirty="0"/>
              <a:t> de </a:t>
            </a:r>
            <a:r>
              <a:rPr lang="en-US" altLang="ro-RO" dirty="0" err="1"/>
              <a:t>munca</a:t>
            </a:r>
            <a:r>
              <a:rPr lang="en-US" altLang="ro-RO" dirty="0"/>
              <a:t>. </a:t>
            </a:r>
            <a:r>
              <a:rPr lang="en-US" altLang="ro-RO" dirty="0" err="1"/>
              <a:t>Prin</a:t>
            </a:r>
            <a:r>
              <a:rPr lang="en-US" altLang="ro-RO" dirty="0"/>
              <a:t> </a:t>
            </a:r>
            <a:r>
              <a:rPr lang="en-US" altLang="ro-RO" dirty="0" err="1"/>
              <a:t>prisma</a:t>
            </a:r>
            <a:r>
              <a:rPr lang="en-US" altLang="ro-RO" dirty="0"/>
              <a:t> </a:t>
            </a:r>
            <a:r>
              <a:rPr lang="en-US" altLang="ro-RO" dirty="0" err="1"/>
              <a:t>impartirii</a:t>
            </a:r>
            <a:r>
              <a:rPr lang="en-US" altLang="ro-RO" dirty="0"/>
              <a:t> pe </a:t>
            </a:r>
            <a:r>
              <a:rPr lang="en-US" altLang="ro-RO" dirty="0" err="1"/>
              <a:t>etape</a:t>
            </a:r>
            <a:r>
              <a:rPr lang="en-US" altLang="ro-RO" dirty="0"/>
              <a:t>, s-a </a:t>
            </a:r>
            <a:r>
              <a:rPr lang="en-US" altLang="ro-RO" dirty="0" err="1"/>
              <a:t>realizat</a:t>
            </a:r>
            <a:r>
              <a:rPr lang="en-US" altLang="ro-RO" dirty="0"/>
              <a:t> o </a:t>
            </a:r>
            <a:r>
              <a:rPr lang="en-US" altLang="ro-RO" dirty="0" err="1"/>
              <a:t>desfasurare</a:t>
            </a:r>
            <a:r>
              <a:rPr lang="en-US" altLang="ro-RO" dirty="0"/>
              <a:t> </a:t>
            </a:r>
            <a:r>
              <a:rPr lang="en-US" altLang="ro-RO" dirty="0" err="1"/>
              <a:t>mai</a:t>
            </a:r>
            <a:r>
              <a:rPr lang="en-US" altLang="ro-RO" dirty="0"/>
              <a:t> buna a </a:t>
            </a:r>
            <a:r>
              <a:rPr lang="en-US" altLang="ro-RO" dirty="0" err="1"/>
              <a:t>realizarea</a:t>
            </a:r>
            <a:r>
              <a:rPr lang="en-US" altLang="ro-RO" dirty="0"/>
              <a:t> </a:t>
            </a:r>
            <a:r>
              <a:rPr lang="en-US" altLang="ro-RO" dirty="0" err="1"/>
              <a:t>acestui</a:t>
            </a:r>
            <a:r>
              <a:rPr lang="en-US" altLang="ro-RO" dirty="0"/>
              <a:t> </a:t>
            </a:r>
            <a:r>
              <a:rPr lang="en-US" altLang="ro-RO" dirty="0" err="1"/>
              <a:t>proiect</a:t>
            </a:r>
            <a:r>
              <a:rPr lang="en-US" altLang="ro-RO" dirty="0"/>
              <a:t>.</a:t>
            </a:r>
          </a:p>
          <a:p>
            <a:pPr marL="231775" indent="-231775">
              <a:buFont typeface="Arial" charset="0"/>
              <a:buChar char="•"/>
            </a:pPr>
            <a:r>
              <a:rPr lang="en-US" altLang="ro-RO" dirty="0"/>
              <a:t>De </a:t>
            </a:r>
            <a:r>
              <a:rPr lang="en-US" altLang="ro-RO" dirty="0" err="1"/>
              <a:t>asemenea</a:t>
            </a:r>
            <a:r>
              <a:rPr lang="en-US" altLang="ro-RO" dirty="0"/>
              <a:t>, </a:t>
            </a:r>
            <a:r>
              <a:rPr lang="en-US" altLang="ro-RO" dirty="0" err="1"/>
              <a:t>accesul</a:t>
            </a:r>
            <a:r>
              <a:rPr lang="en-US" altLang="ro-RO" dirty="0"/>
              <a:t> </a:t>
            </a:r>
            <a:r>
              <a:rPr lang="en-US" altLang="ro-RO" dirty="0" err="1"/>
              <a:t>nelimitat</a:t>
            </a:r>
            <a:r>
              <a:rPr lang="en-US" altLang="ro-RO" dirty="0"/>
              <a:t> la </a:t>
            </a:r>
            <a:r>
              <a:rPr lang="en-US" altLang="ro-RO" dirty="0" err="1"/>
              <a:t>aparaturile</a:t>
            </a:r>
            <a:r>
              <a:rPr lang="en-US" altLang="ro-RO" dirty="0"/>
              <a:t> </a:t>
            </a:r>
            <a:r>
              <a:rPr lang="en-US" altLang="ro-RO" dirty="0" err="1"/>
              <a:t>necesare</a:t>
            </a:r>
            <a:r>
              <a:rPr lang="en-US" altLang="ro-RO" dirty="0"/>
              <a:t> din </a:t>
            </a:r>
            <a:r>
              <a:rPr lang="en-US" altLang="ro-RO" dirty="0" err="1"/>
              <a:t>facultate</a:t>
            </a:r>
            <a:r>
              <a:rPr lang="en-US" altLang="ro-RO" dirty="0"/>
              <a:t> </a:t>
            </a:r>
            <a:r>
              <a:rPr lang="en-US" altLang="ro-RO" dirty="0" err="1"/>
              <a:t>pentru</a:t>
            </a:r>
            <a:r>
              <a:rPr lang="en-US" altLang="ro-RO" dirty="0"/>
              <a:t> </a:t>
            </a:r>
            <a:r>
              <a:rPr lang="en-US" altLang="ro-RO" dirty="0" err="1"/>
              <a:t>testarea</a:t>
            </a:r>
            <a:r>
              <a:rPr lang="en-US" altLang="ro-RO" dirty="0"/>
              <a:t> </a:t>
            </a:r>
            <a:r>
              <a:rPr lang="en-US" altLang="ro-RO" dirty="0" err="1"/>
              <a:t>si</a:t>
            </a:r>
            <a:r>
              <a:rPr lang="en-US" altLang="ro-RO" dirty="0"/>
              <a:t> </a:t>
            </a:r>
            <a:r>
              <a:rPr lang="en-US" altLang="ro-RO" dirty="0" err="1"/>
              <a:t>depanarea</a:t>
            </a:r>
            <a:r>
              <a:rPr lang="en-US" altLang="ro-RO" dirty="0"/>
              <a:t> </a:t>
            </a:r>
            <a:r>
              <a:rPr lang="en-US" altLang="ro-RO" dirty="0" err="1"/>
              <a:t>proiectului</a:t>
            </a:r>
            <a:r>
              <a:rPr lang="en-US" altLang="ro-RO" dirty="0"/>
              <a:t> a </a:t>
            </a:r>
            <a:r>
              <a:rPr lang="en-US" altLang="ro-RO" dirty="0" err="1"/>
              <a:t>fost</a:t>
            </a:r>
            <a:r>
              <a:rPr lang="en-US" altLang="ro-RO" dirty="0"/>
              <a:t> </a:t>
            </a:r>
            <a:r>
              <a:rPr lang="en-US" altLang="ro-RO" dirty="0" err="1"/>
              <a:t>iar</a:t>
            </a:r>
            <a:r>
              <a:rPr lang="en-US" altLang="ro-RO" dirty="0"/>
              <a:t> o </a:t>
            </a:r>
            <a:r>
              <a:rPr lang="en-US" altLang="ro-RO" dirty="0" err="1"/>
              <a:t>parte</a:t>
            </a:r>
            <a:r>
              <a:rPr lang="en-US" altLang="ro-RO" dirty="0"/>
              <a:t> </a:t>
            </a:r>
            <a:r>
              <a:rPr lang="en-US" altLang="ro-RO" dirty="0" err="1"/>
              <a:t>benefica</a:t>
            </a:r>
            <a:r>
              <a:rPr lang="en-US" altLang="ro-RO" dirty="0"/>
              <a:t> </a:t>
            </a:r>
            <a:r>
              <a:rPr lang="en-US" altLang="ro-RO" dirty="0" err="1"/>
              <a:t>pentru</a:t>
            </a:r>
            <a:r>
              <a:rPr lang="en-US" altLang="ro-RO" dirty="0"/>
              <a:t> </a:t>
            </a:r>
            <a:r>
              <a:rPr lang="en-US" altLang="ro-RO" dirty="0" err="1"/>
              <a:t>noi</a:t>
            </a:r>
            <a:r>
              <a:rPr lang="en-US" altLang="ro-RO" dirty="0"/>
              <a:t>.</a:t>
            </a:r>
          </a:p>
          <a:p>
            <a:endParaRPr lang="ro-RO" altLang="ro-RO" dirty="0"/>
          </a:p>
        </p:txBody>
      </p:sp>
    </p:spTree>
  </p:cSld>
  <p:clrMapOvr>
    <a:masterClrMapping/>
  </p:clrMapOvr>
  <p:transition>
    <p:pull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Discipline studiate utile în realizarea proiectului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77800" indent="-177800">
              <a:buFont typeface="Arial" pitchFamily="34" charset="0"/>
              <a:buChar char="•"/>
              <a:defRPr/>
            </a:pP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Principalele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discipline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necesare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pentru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realizarea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acestui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proiect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au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fost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dispositive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electronice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circuite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electronice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fundamentale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circuite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integrale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analogice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, TCAD, IRPSE, SPICE.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Consider ca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ar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fi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trebuit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sa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studiem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in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avans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materiile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circuite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integrate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analogice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si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TCAD,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deoarece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acestea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au o mare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importanta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in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realizarea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proiectului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.</a:t>
            </a:r>
            <a:endParaRPr lang="en-US" dirty="0">
              <a:ea typeface="+mj-ea"/>
            </a:endParaRPr>
          </a:p>
          <a:p>
            <a:pPr>
              <a:buFont typeface="Arial" pitchFamily="34" charset="0"/>
              <a:buChar char="•"/>
              <a:defRPr/>
            </a:pPr>
            <a:endParaRPr lang="ro-RO" dirty="0">
              <a:solidFill>
                <a:srgbClr val="FF0000"/>
              </a:solidFill>
              <a:ea typeface="+mj-ea"/>
            </a:endParaRPr>
          </a:p>
        </p:txBody>
      </p:sp>
    </p:spTree>
  </p:cSld>
  <p:clrMapOvr>
    <a:masterClrMapping/>
  </p:clrMapOvr>
  <p:transition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en-US" altLang="en-US" sz="2400" b="1" dirty="0">
                <a:latin typeface="Arial" charset="0"/>
                <a:cs typeface="Arial" charset="0"/>
              </a:rPr>
              <a:t>Date de </a:t>
            </a:r>
            <a:r>
              <a:rPr lang="en-US" altLang="en-US" sz="2400" b="1" dirty="0" err="1">
                <a:latin typeface="Arial" charset="0"/>
                <a:cs typeface="Arial" charset="0"/>
              </a:rPr>
              <a:t>proiectare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4099" name="Title 1"/>
          <p:cNvSpPr txBox="1">
            <a:spLocks/>
          </p:cNvSpPr>
          <p:nvPr/>
        </p:nvSpPr>
        <p:spPr bwMode="auto">
          <a:xfrm>
            <a:off x="381000" y="16002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en-US" altLang="ro-RO" dirty="0"/>
              <a:t> N=2</a:t>
            </a:r>
          </a:p>
          <a:p>
            <a:pPr>
              <a:buFont typeface="Arial" charset="0"/>
              <a:buChar char="•"/>
            </a:pPr>
            <a:r>
              <a:rPr lang="en-US" altLang="ro-RO" dirty="0"/>
              <a:t>S</a:t>
            </a:r>
            <a:r>
              <a:rPr lang="ro-RO" altLang="ro-RO" dirty="0"/>
              <a:t>ă</a:t>
            </a:r>
            <a:r>
              <a:rPr lang="en-US" altLang="ro-RO" dirty="0"/>
              <a:t> se </a:t>
            </a:r>
            <a:r>
              <a:rPr lang="en-US" altLang="ro-RO" dirty="0" err="1"/>
              <a:t>proiecteze</a:t>
            </a:r>
            <a:r>
              <a:rPr lang="en-US" altLang="ro-RO" dirty="0"/>
              <a:t> </a:t>
            </a:r>
            <a:r>
              <a:rPr lang="ro-RO" altLang="ro-RO" dirty="0"/>
              <a:t>ș</a:t>
            </a:r>
            <a:r>
              <a:rPr lang="en-US" altLang="ro-RO" dirty="0" err="1"/>
              <a:t>i</a:t>
            </a:r>
            <a:r>
              <a:rPr lang="en-US" altLang="ro-RO" dirty="0"/>
              <a:t> s</a:t>
            </a:r>
            <a:r>
              <a:rPr lang="ro-RO" altLang="ro-RO" dirty="0"/>
              <a:t>ă</a:t>
            </a:r>
            <a:r>
              <a:rPr lang="en-US" altLang="ro-RO" dirty="0"/>
              <a:t> se </a:t>
            </a:r>
            <a:r>
              <a:rPr lang="en-US" altLang="ro-RO" dirty="0" err="1"/>
              <a:t>realizeze</a:t>
            </a:r>
            <a:r>
              <a:rPr lang="en-US" altLang="ro-RO" dirty="0"/>
              <a:t> un </a:t>
            </a:r>
            <a:r>
              <a:rPr lang="en-US" altLang="ro-RO" dirty="0" err="1"/>
              <a:t>amplificator</a:t>
            </a:r>
            <a:r>
              <a:rPr lang="en-US" altLang="ro-RO" dirty="0"/>
              <a:t> de </a:t>
            </a:r>
            <a:r>
              <a:rPr lang="en-US" altLang="ro-RO" dirty="0" err="1"/>
              <a:t>tensiune</a:t>
            </a:r>
            <a:r>
              <a:rPr lang="en-US" altLang="ro-RO" dirty="0"/>
              <a:t> (</a:t>
            </a:r>
            <a:r>
              <a:rPr lang="en-US" altLang="ro-RO" dirty="0" err="1"/>
              <a:t>joas</a:t>
            </a:r>
            <a:r>
              <a:rPr lang="ro-RO" altLang="ro-RO" dirty="0"/>
              <a:t>ă</a:t>
            </a:r>
            <a:r>
              <a:rPr lang="en-US" altLang="ro-RO" dirty="0"/>
              <a:t> </a:t>
            </a:r>
            <a:r>
              <a:rPr lang="en-US" altLang="ro-RO" dirty="0" err="1"/>
              <a:t>frecven</a:t>
            </a:r>
            <a:r>
              <a:rPr lang="ro-RO" altLang="ro-RO" dirty="0"/>
              <a:t>ță</a:t>
            </a:r>
            <a:r>
              <a:rPr lang="en-US" altLang="ro-RO" dirty="0"/>
              <a:t>) av</a:t>
            </a:r>
            <a:r>
              <a:rPr lang="ro-RO" altLang="ro-RO" dirty="0"/>
              <a:t>â</a:t>
            </a:r>
            <a:r>
              <a:rPr lang="en-US" altLang="ro-RO" dirty="0" err="1"/>
              <a:t>nd</a:t>
            </a:r>
            <a:r>
              <a:rPr lang="en-US" altLang="ro-RO" dirty="0"/>
              <a:t> </a:t>
            </a:r>
            <a:r>
              <a:rPr lang="en-US" altLang="ro-RO" dirty="0" err="1"/>
              <a:t>urm</a:t>
            </a:r>
            <a:r>
              <a:rPr lang="ro-RO" altLang="ro-RO" dirty="0"/>
              <a:t>ă</a:t>
            </a:r>
            <a:r>
              <a:rPr lang="en-US" altLang="ro-RO" dirty="0" err="1"/>
              <a:t>toarele</a:t>
            </a:r>
            <a:r>
              <a:rPr lang="en-US" altLang="ro-RO" dirty="0"/>
              <a:t> </a:t>
            </a:r>
            <a:r>
              <a:rPr lang="en-US" altLang="ro-RO" dirty="0" err="1"/>
              <a:t>caracteristici</a:t>
            </a:r>
            <a:r>
              <a:rPr lang="en-US" altLang="ro-RO" dirty="0"/>
              <a:t>:</a:t>
            </a:r>
          </a:p>
          <a:p>
            <a:pPr>
              <a:buFont typeface="Arial" charset="0"/>
              <a:buChar char="•"/>
            </a:pPr>
            <a:r>
              <a:rPr lang="en-US" altLang="ro-RO" dirty="0" err="1"/>
              <a:t>Semnal</a:t>
            </a:r>
            <a:r>
              <a:rPr lang="en-US" altLang="ro-RO" dirty="0"/>
              <a:t> de </a:t>
            </a:r>
            <a:r>
              <a:rPr lang="en-US" altLang="ro-RO" dirty="0" err="1"/>
              <a:t>intrare</a:t>
            </a:r>
            <a:r>
              <a:rPr lang="en-US" altLang="ro-RO" dirty="0"/>
              <a:t>, </a:t>
            </a:r>
            <a:r>
              <a:rPr lang="en-US" altLang="ro-RO" dirty="0" err="1"/>
              <a:t>u</a:t>
            </a:r>
            <a:r>
              <a:rPr lang="en-US" altLang="ro-RO" sz="1600" dirty="0" err="1"/>
              <a:t>i</a:t>
            </a:r>
            <a:r>
              <a:rPr lang="en-US" altLang="ro-RO" dirty="0"/>
              <a:t> </a:t>
            </a:r>
            <a:r>
              <a:rPr lang="ro-RO" altLang="ro-RO" dirty="0"/>
              <a:t>î</a:t>
            </a:r>
            <a:r>
              <a:rPr lang="en-US" altLang="ro-RO" dirty="0"/>
              <a:t>n </a:t>
            </a:r>
            <a:r>
              <a:rPr lang="en-US" altLang="ro-RO" dirty="0" err="1"/>
              <a:t>gama</a:t>
            </a:r>
            <a:r>
              <a:rPr lang="en-US" altLang="ro-RO" dirty="0"/>
              <a:t>: 100 [mV];</a:t>
            </a:r>
          </a:p>
          <a:p>
            <a:pPr>
              <a:buFont typeface="Arial" charset="0"/>
              <a:buChar char="•"/>
            </a:pPr>
            <a:r>
              <a:rPr lang="en-US" altLang="ro-RO" dirty="0" err="1"/>
              <a:t>Sarcina</a:t>
            </a:r>
            <a:r>
              <a:rPr lang="en-US" altLang="ro-RO" dirty="0"/>
              <a:t> la </a:t>
            </a:r>
            <a:r>
              <a:rPr lang="en-US" altLang="ro-RO" dirty="0" err="1"/>
              <a:t>ie</a:t>
            </a:r>
            <a:r>
              <a:rPr lang="ro-RO" altLang="ro-RO" dirty="0"/>
              <a:t>ș</a:t>
            </a:r>
            <a:r>
              <a:rPr lang="en-US" altLang="ro-RO" dirty="0"/>
              <a:t>ire, RL: 10 [Ω];</a:t>
            </a:r>
          </a:p>
          <a:p>
            <a:pPr>
              <a:buFont typeface="Arial" charset="0"/>
              <a:buChar char="•"/>
            </a:pPr>
            <a:r>
              <a:rPr lang="en-US" altLang="ro-RO" dirty="0" err="1"/>
              <a:t>Rezisten</a:t>
            </a:r>
            <a:r>
              <a:rPr lang="ro-RO" altLang="ro-RO" dirty="0"/>
              <a:t>ț</a:t>
            </a:r>
            <a:r>
              <a:rPr lang="en-US" altLang="ro-RO" dirty="0"/>
              <a:t>a de </a:t>
            </a:r>
            <a:r>
              <a:rPr lang="en-US" altLang="ro-RO" dirty="0" err="1"/>
              <a:t>intrare</a:t>
            </a:r>
            <a:r>
              <a:rPr lang="en-US" altLang="ro-RO" dirty="0"/>
              <a:t>, Ri &gt; 0.1 [MΩ];</a:t>
            </a:r>
          </a:p>
          <a:p>
            <a:pPr>
              <a:buFont typeface="Arial" charset="0"/>
              <a:buChar char="•"/>
            </a:pPr>
            <a:r>
              <a:rPr lang="en-US" altLang="ro-RO" dirty="0" err="1"/>
              <a:t>Rezisten</a:t>
            </a:r>
            <a:r>
              <a:rPr lang="ro-RO" altLang="ro-RO" dirty="0"/>
              <a:t>ț</a:t>
            </a:r>
            <a:r>
              <a:rPr lang="en-US" altLang="ro-RO" dirty="0"/>
              <a:t>a de </a:t>
            </a:r>
            <a:r>
              <a:rPr lang="en-US" altLang="ro-RO" dirty="0" err="1"/>
              <a:t>ie</a:t>
            </a:r>
            <a:r>
              <a:rPr lang="ro-RO" altLang="ro-RO" dirty="0"/>
              <a:t>ș</a:t>
            </a:r>
            <a:r>
              <a:rPr lang="en-US" altLang="ro-RO" dirty="0"/>
              <a:t>ire, Ro &lt; 0.</a:t>
            </a:r>
            <a:r>
              <a:rPr lang="ro-RO" altLang="ro-RO" dirty="0"/>
              <a:t>2</a:t>
            </a:r>
            <a:r>
              <a:rPr lang="en-US" altLang="ro-RO" dirty="0"/>
              <a:t> [</a:t>
            </a:r>
            <a:r>
              <a:rPr lang="el-GR" altLang="ro-RO" dirty="0"/>
              <a:t>Ω</a:t>
            </a:r>
            <a:r>
              <a:rPr lang="en-US" altLang="ro-RO" dirty="0"/>
              <a:t>];</a:t>
            </a:r>
          </a:p>
          <a:p>
            <a:pPr>
              <a:buFont typeface="Arial" charset="0"/>
              <a:buChar char="•"/>
            </a:pPr>
            <a:r>
              <a:rPr lang="en-US" altLang="ro-RO" dirty="0" err="1"/>
              <a:t>Amplificare</a:t>
            </a:r>
            <a:r>
              <a:rPr lang="en-US" altLang="ro-RO" dirty="0"/>
              <a:t> </a:t>
            </a:r>
            <a:r>
              <a:rPr lang="ro-RO" altLang="ro-RO" dirty="0"/>
              <a:t>î</a:t>
            </a:r>
            <a:r>
              <a:rPr lang="en-US" altLang="ro-RO" dirty="0"/>
              <a:t>n </a:t>
            </a:r>
            <a:r>
              <a:rPr lang="en-US" altLang="ro-RO" dirty="0" err="1"/>
              <a:t>tensiun</a:t>
            </a:r>
            <a:r>
              <a:rPr lang="ro-RO" altLang="ro-RO" dirty="0"/>
              <a:t>e</a:t>
            </a:r>
            <a:r>
              <a:rPr lang="en-US" altLang="ro-RO" dirty="0"/>
              <a:t> Av:10</a:t>
            </a:r>
          </a:p>
          <a:p>
            <a:pPr>
              <a:buFont typeface="Arial" charset="0"/>
              <a:buChar char="•"/>
            </a:pPr>
            <a:r>
              <a:rPr lang="en-US" altLang="ro-RO" dirty="0" err="1"/>
              <a:t>Domeniul</a:t>
            </a:r>
            <a:r>
              <a:rPr lang="en-US" altLang="ro-RO" dirty="0"/>
              <a:t> </a:t>
            </a:r>
            <a:r>
              <a:rPr lang="en-US" altLang="ro-RO" dirty="0" err="1"/>
              <a:t>temperaturilor</a:t>
            </a:r>
            <a:r>
              <a:rPr lang="en-US" altLang="ro-RO" dirty="0"/>
              <a:t> de </a:t>
            </a:r>
            <a:r>
              <a:rPr lang="en-US" altLang="ro-RO" dirty="0" err="1"/>
              <a:t>func</a:t>
            </a:r>
            <a:r>
              <a:rPr lang="ro-RO" altLang="ro-RO" dirty="0"/>
              <a:t>ț</a:t>
            </a:r>
            <a:r>
              <a:rPr lang="en-US" altLang="ro-RO" dirty="0" err="1"/>
              <a:t>ionare</a:t>
            </a:r>
            <a:r>
              <a:rPr lang="en-US" altLang="ro-RO" dirty="0"/>
              <a:t>: 0˚-70˚C (</a:t>
            </a:r>
            <a:r>
              <a:rPr lang="en-US" altLang="ro-RO" dirty="0" err="1"/>
              <a:t>verificabil</a:t>
            </a:r>
            <a:r>
              <a:rPr lang="en-US" altLang="ro-RO" dirty="0"/>
              <a:t> </a:t>
            </a:r>
            <a:r>
              <a:rPr lang="en-US" altLang="ro-RO" dirty="0" err="1"/>
              <a:t>prin</a:t>
            </a:r>
            <a:r>
              <a:rPr lang="en-US" altLang="ro-RO" dirty="0"/>
              <a:t> </a:t>
            </a:r>
            <a:r>
              <a:rPr lang="en-US" altLang="ro-RO" dirty="0" err="1"/>
              <a:t>testare</a:t>
            </a:r>
            <a:r>
              <a:rPr lang="en-US" altLang="ro-RO" dirty="0"/>
              <a:t> </a:t>
            </a:r>
            <a:r>
              <a:rPr lang="ro-RO" altLang="ro-RO" dirty="0"/>
              <a:t>î</a:t>
            </a:r>
            <a:r>
              <a:rPr lang="en-US" altLang="ro-RO" dirty="0"/>
              <a:t>n </a:t>
            </a:r>
            <a:r>
              <a:rPr lang="en-US" altLang="ro-RO" dirty="0" err="1"/>
              <a:t>temperatur</a:t>
            </a:r>
            <a:r>
              <a:rPr lang="ro-RO" altLang="ro-RO" dirty="0"/>
              <a:t>ă</a:t>
            </a:r>
            <a:r>
              <a:rPr lang="en-US" altLang="ro-RO" dirty="0"/>
              <a:t>);</a:t>
            </a:r>
          </a:p>
          <a:p>
            <a:pPr>
              <a:buFont typeface="Arial" charset="0"/>
              <a:buChar char="•"/>
            </a:pPr>
            <a:r>
              <a:rPr lang="en-US" altLang="ro-RO" dirty="0" err="1"/>
              <a:t>Semnalizarea</a:t>
            </a:r>
            <a:r>
              <a:rPr lang="en-US" altLang="ro-RO" dirty="0"/>
              <a:t> </a:t>
            </a:r>
            <a:r>
              <a:rPr lang="en-US" altLang="ro-RO" dirty="0" err="1"/>
              <a:t>prezen</a:t>
            </a:r>
            <a:r>
              <a:rPr lang="ro-RO" altLang="ro-RO" dirty="0"/>
              <a:t>ț</a:t>
            </a:r>
            <a:r>
              <a:rPr lang="en-US" altLang="ro-RO" dirty="0" err="1"/>
              <a:t>ei</a:t>
            </a:r>
            <a:r>
              <a:rPr lang="en-US" altLang="ro-RO" dirty="0"/>
              <a:t> </a:t>
            </a:r>
            <a:r>
              <a:rPr lang="en-US" altLang="ro-RO" dirty="0" err="1"/>
              <a:t>tensiunilor</a:t>
            </a:r>
            <a:r>
              <a:rPr lang="en-US" altLang="ro-RO" dirty="0"/>
              <a:t> de </a:t>
            </a:r>
            <a:r>
              <a:rPr lang="en-US" altLang="ro-RO" dirty="0" err="1"/>
              <a:t>alimentare</a:t>
            </a:r>
            <a:r>
              <a:rPr lang="en-US" altLang="ro-RO" dirty="0"/>
              <a:t> cu diode de tip LED;</a:t>
            </a:r>
            <a:endParaRPr lang="ro-RO" altLang="ro-RO" dirty="0"/>
          </a:p>
          <a:p>
            <a:pPr>
              <a:buFont typeface="Arial" charset="0"/>
              <a:buChar char="•"/>
            </a:pPr>
            <a:r>
              <a:rPr lang="ro-RO" altLang="ro-RO" dirty="0"/>
              <a:t>Dimensiunile PCB</a:t>
            </a:r>
            <a:r>
              <a:rPr lang="en-US" altLang="ro-RO" dirty="0"/>
              <a:t>:40mm x 40mm;</a:t>
            </a:r>
          </a:p>
          <a:p>
            <a:pPr>
              <a:buFont typeface="Arial" charset="0"/>
              <a:buChar char="•"/>
            </a:pPr>
            <a:r>
              <a:rPr lang="en-US" altLang="ro-RO" dirty="0" err="1"/>
              <a:t>Componente</a:t>
            </a:r>
            <a:r>
              <a:rPr lang="en-US" altLang="ro-RO" dirty="0"/>
              <a:t> </a:t>
            </a:r>
            <a:r>
              <a:rPr lang="en-US" altLang="ro-RO" dirty="0" err="1"/>
              <a:t>pasive</a:t>
            </a:r>
            <a:r>
              <a:rPr lang="en-US" altLang="ro-RO" dirty="0"/>
              <a:t> SMD chip 0805;</a:t>
            </a:r>
          </a:p>
          <a:p>
            <a:pPr>
              <a:buFont typeface="Arial" charset="0"/>
              <a:buChar char="•"/>
            </a:pPr>
            <a:r>
              <a:rPr lang="en-US" altLang="ro-RO" dirty="0"/>
              <a:t>Maxim 4 </a:t>
            </a:r>
            <a:r>
              <a:rPr lang="en-US" altLang="ro-RO" dirty="0" err="1"/>
              <a:t>puncte</a:t>
            </a:r>
            <a:r>
              <a:rPr lang="en-US" altLang="ro-RO" dirty="0"/>
              <a:t> de </a:t>
            </a:r>
            <a:r>
              <a:rPr lang="en-US" altLang="ro-RO" dirty="0" err="1"/>
              <a:t>testare</a:t>
            </a:r>
            <a:r>
              <a:rPr lang="en-US" altLang="ro-RO" dirty="0"/>
              <a:t> </a:t>
            </a:r>
            <a:r>
              <a:rPr lang="en-US" altLang="ro-RO" dirty="0" err="1"/>
              <a:t>circulare</a:t>
            </a:r>
            <a:r>
              <a:rPr lang="en-US" altLang="ro-RO"/>
              <a:t>;</a:t>
            </a:r>
            <a:endParaRPr lang="en-US" altLang="ro-RO" dirty="0"/>
          </a:p>
          <a:p>
            <a:endParaRPr lang="en-US" altLang="ro-RO" dirty="0"/>
          </a:p>
          <a:p>
            <a:pPr>
              <a:buFont typeface="Arial" charset="0"/>
              <a:buChar char="•"/>
            </a:pPr>
            <a:endParaRPr lang="ro-RO" altLang="ro-RO" dirty="0"/>
          </a:p>
        </p:txBody>
      </p:sp>
    </p:spTree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Schema bloc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5123" name="Title 1"/>
          <p:cNvSpPr txBox="1">
            <a:spLocks/>
          </p:cNvSpPr>
          <p:nvPr/>
        </p:nvSpPr>
        <p:spPr bwMode="auto">
          <a:xfrm>
            <a:off x="3048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en-US" altLang="ro-RO" dirty="0"/>
              <a:t> </a:t>
            </a:r>
            <a:r>
              <a:rPr lang="en-US" dirty="0" err="1"/>
              <a:t>Etajul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 are ca </a:t>
            </a:r>
            <a:r>
              <a:rPr lang="en-US" dirty="0" err="1"/>
              <a:t>rol</a:t>
            </a:r>
            <a:r>
              <a:rPr lang="en-US" dirty="0"/>
              <a:t> principal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adapt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ntre</a:t>
            </a:r>
            <a:r>
              <a:rPr lang="en-US" dirty="0"/>
              <a:t> </a:t>
            </a:r>
            <a:r>
              <a:rPr lang="en-US" dirty="0" err="1"/>
              <a:t>sursa</a:t>
            </a:r>
            <a:r>
              <a:rPr lang="en-US" dirty="0"/>
              <a:t> de </a:t>
            </a:r>
            <a:r>
              <a:rPr lang="en-US" dirty="0" err="1"/>
              <a:t>semnal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amplificator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acela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principalul</a:t>
            </a:r>
            <a:r>
              <a:rPr lang="en-US" dirty="0"/>
              <a:t> </a:t>
            </a:r>
            <a:r>
              <a:rPr lang="en-US" dirty="0" err="1"/>
              <a:t>etaj</a:t>
            </a:r>
            <a:r>
              <a:rPr lang="en-US" dirty="0"/>
              <a:t> </a:t>
            </a:r>
            <a:r>
              <a:rPr lang="en-US" dirty="0" err="1"/>
              <a:t>responsabil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rejectarea</a:t>
            </a:r>
            <a:r>
              <a:rPr lang="en-US" dirty="0"/>
              <a:t> </a:t>
            </a:r>
            <a:r>
              <a:rPr lang="en-US" dirty="0" err="1"/>
              <a:t>riplului</a:t>
            </a:r>
            <a:r>
              <a:rPr lang="en-US" dirty="0"/>
              <a:t> </a:t>
            </a:r>
            <a:r>
              <a:rPr lang="en-US" dirty="0" err="1"/>
              <a:t>sursei</a:t>
            </a:r>
            <a:r>
              <a:rPr lang="en-US" dirty="0"/>
              <a:t> de </a:t>
            </a:r>
            <a:r>
              <a:rPr lang="en-US" dirty="0" err="1"/>
              <a:t>alimentare</a:t>
            </a:r>
            <a:r>
              <a:rPr lang="en-US" dirty="0"/>
              <a:t>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care stabile</a:t>
            </a:r>
            <a:r>
              <a:rPr lang="ro-RO" dirty="0"/>
              <a:t>ș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raportul</a:t>
            </a:r>
            <a:r>
              <a:rPr lang="en-US" dirty="0"/>
              <a:t> </a:t>
            </a:r>
            <a:r>
              <a:rPr lang="en-US" dirty="0" err="1"/>
              <a:t>semnal-zgomot</a:t>
            </a:r>
            <a:r>
              <a:rPr lang="en-US" dirty="0"/>
              <a:t>.</a:t>
            </a:r>
          </a:p>
          <a:p>
            <a:pPr>
              <a:buFont typeface="Arial" charset="0"/>
              <a:buChar char="•"/>
            </a:pPr>
            <a:r>
              <a:rPr lang="en-US" altLang="ro-RO" dirty="0" err="1"/>
              <a:t>Etajul</a:t>
            </a:r>
            <a:r>
              <a:rPr lang="en-US" altLang="ro-RO" dirty="0"/>
              <a:t> pilot are </a:t>
            </a:r>
            <a:r>
              <a:rPr lang="en-US" altLang="ro-RO" dirty="0" err="1"/>
              <a:t>rolul</a:t>
            </a:r>
            <a:r>
              <a:rPr lang="en-US" altLang="ro-RO" dirty="0"/>
              <a:t> de a </a:t>
            </a:r>
            <a:r>
              <a:rPr lang="en-US" altLang="ro-RO" dirty="0" err="1"/>
              <a:t>oferi</a:t>
            </a:r>
            <a:r>
              <a:rPr lang="en-US" altLang="ro-RO" dirty="0"/>
              <a:t> o </a:t>
            </a:r>
            <a:r>
              <a:rPr lang="en-US" altLang="ro-RO" dirty="0" err="1"/>
              <a:t>amplificare</a:t>
            </a:r>
            <a:r>
              <a:rPr lang="en-US" altLang="ro-RO" dirty="0"/>
              <a:t> c</a:t>
            </a:r>
            <a:r>
              <a:rPr lang="ro-RO" altLang="ro-RO" dirty="0"/>
              <a:t>â</a:t>
            </a:r>
            <a:r>
              <a:rPr lang="en-US" altLang="ro-RO" dirty="0"/>
              <a:t>t </a:t>
            </a:r>
            <a:r>
              <a:rPr lang="en-US" altLang="ro-RO" dirty="0" err="1"/>
              <a:t>mai</a:t>
            </a:r>
            <a:r>
              <a:rPr lang="en-US" altLang="ro-RO" dirty="0"/>
              <a:t> precis</a:t>
            </a:r>
            <a:r>
              <a:rPr lang="ro-RO" altLang="ro-RO" dirty="0"/>
              <a:t>ă</a:t>
            </a:r>
            <a:r>
              <a:rPr lang="en-US" altLang="ro-RO" dirty="0"/>
              <a:t> </a:t>
            </a:r>
            <a:r>
              <a:rPr lang="ro-RO" altLang="ro-RO" dirty="0"/>
              <a:t>ș</a:t>
            </a:r>
            <a:r>
              <a:rPr lang="en-US" altLang="ro-RO" dirty="0" err="1"/>
              <a:t>i</a:t>
            </a:r>
            <a:r>
              <a:rPr lang="en-US" altLang="ro-RO" dirty="0"/>
              <a:t> </a:t>
            </a:r>
            <a:r>
              <a:rPr lang="en-US" altLang="ro-RO" dirty="0" err="1"/>
              <a:t>stabil</a:t>
            </a:r>
            <a:r>
              <a:rPr lang="ro-RO" altLang="ro-RO" dirty="0"/>
              <a:t>ă</a:t>
            </a:r>
            <a:r>
              <a:rPr lang="en-US" altLang="ro-RO" dirty="0"/>
              <a:t> a </a:t>
            </a:r>
            <a:r>
              <a:rPr lang="en-US" altLang="ro-RO" dirty="0" err="1"/>
              <a:t>semnalului</a:t>
            </a:r>
            <a:r>
              <a:rPr lang="en-US" altLang="ro-RO" dirty="0"/>
              <a:t> de </a:t>
            </a:r>
            <a:r>
              <a:rPr lang="en-US" altLang="ro-RO" dirty="0" err="1"/>
              <a:t>intrare</a:t>
            </a:r>
            <a:r>
              <a:rPr lang="en-US" altLang="ro-RO" dirty="0"/>
              <a:t>.</a:t>
            </a:r>
          </a:p>
          <a:p>
            <a:pPr>
              <a:buFont typeface="Arial" charset="0"/>
              <a:buChar char="•"/>
            </a:pPr>
            <a:r>
              <a:rPr lang="en-US" altLang="ro-RO" dirty="0" err="1"/>
              <a:t>Etajul</a:t>
            </a:r>
            <a:r>
              <a:rPr lang="en-US" altLang="ro-RO" dirty="0"/>
              <a:t> final </a:t>
            </a:r>
            <a:r>
              <a:rPr lang="pt-BR" dirty="0"/>
              <a:t>are rolul de a realiza o adaptare </a:t>
            </a:r>
            <a:r>
              <a:rPr lang="ro-RO" dirty="0"/>
              <a:t>î</a:t>
            </a:r>
            <a:r>
              <a:rPr lang="pt-BR" dirty="0"/>
              <a:t>ntre etajele de curent mic </a:t>
            </a:r>
            <a:r>
              <a:rPr lang="ro-RO" dirty="0"/>
              <a:t>ș</a:t>
            </a:r>
            <a:r>
              <a:rPr lang="pt-BR" dirty="0"/>
              <a:t>i impedan</a:t>
            </a:r>
            <a:r>
              <a:rPr lang="ro-RO" dirty="0"/>
              <a:t>ț</a:t>
            </a:r>
            <a:r>
              <a:rPr lang="pt-BR" dirty="0"/>
              <a:t>a redus</a:t>
            </a:r>
            <a:r>
              <a:rPr lang="ro-RO" dirty="0"/>
              <a:t>ă</a:t>
            </a:r>
            <a:r>
              <a:rPr lang="pt-BR" dirty="0"/>
              <a:t> a sarcinii.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altLang="ro-RO" dirty="0"/>
              <a:t>Re</a:t>
            </a:r>
            <a:r>
              <a:rPr lang="ro-RO" altLang="ro-RO" dirty="0"/>
              <a:t>ț</a:t>
            </a:r>
            <a:r>
              <a:rPr lang="en-US" altLang="ro-RO" dirty="0" err="1"/>
              <a:t>eaua</a:t>
            </a:r>
            <a:r>
              <a:rPr lang="en-US" altLang="ro-RO" dirty="0"/>
              <a:t> de </a:t>
            </a:r>
            <a:r>
              <a:rPr lang="en-US" altLang="ro-RO" dirty="0" err="1"/>
              <a:t>reac</a:t>
            </a:r>
            <a:r>
              <a:rPr lang="ro-RO" altLang="ro-RO" dirty="0"/>
              <a:t>ț</a:t>
            </a:r>
            <a:r>
              <a:rPr lang="en-US" altLang="ro-RO" dirty="0" err="1"/>
              <a:t>ie</a:t>
            </a:r>
            <a:r>
              <a:rPr lang="en-US" altLang="ro-RO" dirty="0"/>
              <a:t> </a:t>
            </a:r>
            <a:r>
              <a:rPr lang="it-IT" dirty="0"/>
              <a:t>negativ</a:t>
            </a:r>
            <a:r>
              <a:rPr lang="ro-RO" dirty="0"/>
              <a:t>ă</a:t>
            </a:r>
            <a:r>
              <a:rPr lang="it-IT" dirty="0"/>
              <a:t> redu</a:t>
            </a:r>
            <a:r>
              <a:rPr lang="ro-RO" dirty="0"/>
              <a:t>ce</a:t>
            </a:r>
            <a:r>
              <a:rPr lang="it-IT" dirty="0"/>
              <a:t> amplificarea la o valoare utilizabil</a:t>
            </a:r>
            <a:r>
              <a:rPr lang="ro-RO" dirty="0"/>
              <a:t>ă</a:t>
            </a:r>
            <a:r>
              <a:rPr lang="it-IT" dirty="0"/>
              <a:t> dar </a:t>
            </a:r>
            <a:r>
              <a:rPr lang="ro-RO" dirty="0"/>
              <a:t>î</a:t>
            </a:r>
            <a:r>
              <a:rPr lang="it-IT" dirty="0"/>
              <a:t>n acela</a:t>
            </a:r>
            <a:r>
              <a:rPr lang="ro-RO" dirty="0"/>
              <a:t>ș</a:t>
            </a:r>
            <a:r>
              <a:rPr lang="it-IT" dirty="0"/>
              <a:t>i timp are </a:t>
            </a:r>
            <a:r>
              <a:rPr lang="ro-RO" dirty="0"/>
              <a:t>ș</a:t>
            </a:r>
            <a:r>
              <a:rPr lang="it-IT" dirty="0"/>
              <a:t>i un rol important </a:t>
            </a:r>
            <a:r>
              <a:rPr lang="ro-RO" dirty="0"/>
              <a:t>î</a:t>
            </a:r>
            <a:r>
              <a:rPr lang="it-IT" dirty="0"/>
              <a:t>n ceea ce prive</a:t>
            </a:r>
            <a:r>
              <a:rPr lang="ro-RO" dirty="0"/>
              <a:t>ș</a:t>
            </a:r>
            <a:r>
              <a:rPr lang="it-IT" dirty="0"/>
              <a:t>te stabilitatea amplificatorului </a:t>
            </a:r>
            <a:r>
              <a:rPr lang="ro-RO" dirty="0"/>
              <a:t>ș</a:t>
            </a:r>
            <a:r>
              <a:rPr lang="it-IT" dirty="0"/>
              <a:t>i imunitatea sa la oscila</a:t>
            </a:r>
            <a:r>
              <a:rPr lang="ro-RO" dirty="0"/>
              <a:t>ț</a:t>
            </a:r>
            <a:r>
              <a:rPr lang="it-IT" dirty="0"/>
              <a:t>ii.</a:t>
            </a:r>
            <a:endParaRPr lang="ro-RO" altLang="ro-R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73BA79-94DE-7C61-5532-6C85574C6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393" y="914400"/>
            <a:ext cx="3444538" cy="1379340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Schema electrică 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147" name="Title 1"/>
          <p:cNvSpPr txBox="1">
            <a:spLocks/>
          </p:cNvSpPr>
          <p:nvPr/>
        </p:nvSpPr>
        <p:spPr bwMode="auto">
          <a:xfrm>
            <a:off x="3048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err="1"/>
              <a:t>Etajul</a:t>
            </a:r>
            <a:r>
              <a:rPr lang="en-US" dirty="0"/>
              <a:t> </a:t>
            </a:r>
            <a:r>
              <a:rPr lang="en-US" dirty="0" err="1"/>
              <a:t>amplificator</a:t>
            </a:r>
            <a:r>
              <a:rPr lang="en-US" dirty="0"/>
              <a:t> </a:t>
            </a:r>
            <a:r>
              <a:rPr lang="en-US" dirty="0" err="1"/>
              <a:t>diferen</a:t>
            </a:r>
            <a:r>
              <a:rPr lang="ro-RO" dirty="0"/>
              <a:t>ț</a:t>
            </a:r>
            <a:r>
              <a:rPr lang="en-US" dirty="0" err="1"/>
              <a:t>ial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principal cu </a:t>
            </a:r>
            <a:r>
              <a:rPr lang="en-US" dirty="0" err="1"/>
              <a:t>tranzistoarele</a:t>
            </a:r>
            <a:r>
              <a:rPr lang="en-US" dirty="0"/>
              <a:t> Q3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Q4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are ca </a:t>
            </a:r>
            <a:r>
              <a:rPr lang="en-US" dirty="0" err="1"/>
              <a:t>rol</a:t>
            </a:r>
            <a:r>
              <a:rPr lang="en-US" dirty="0"/>
              <a:t> principal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adapt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ntre</a:t>
            </a:r>
            <a:r>
              <a:rPr lang="en-US" dirty="0"/>
              <a:t> </a:t>
            </a:r>
            <a:r>
              <a:rPr lang="en-US" dirty="0" err="1"/>
              <a:t>sursa</a:t>
            </a:r>
            <a:r>
              <a:rPr lang="en-US" dirty="0"/>
              <a:t> de </a:t>
            </a:r>
            <a:r>
              <a:rPr lang="en-US" dirty="0" err="1"/>
              <a:t>semnal</a:t>
            </a:r>
            <a:r>
              <a:rPr lang="en-US" dirty="0"/>
              <a:t>, </a:t>
            </a:r>
            <a:r>
              <a:rPr lang="en-US" dirty="0" err="1"/>
              <a:t>urm</a:t>
            </a:r>
            <a:r>
              <a:rPr lang="ro-RO" dirty="0"/>
              <a:t>ă</a:t>
            </a:r>
            <a:r>
              <a:rPr lang="en-US" dirty="0" err="1"/>
              <a:t>torul</a:t>
            </a:r>
            <a:r>
              <a:rPr lang="en-US" dirty="0"/>
              <a:t> </a:t>
            </a:r>
            <a:r>
              <a:rPr lang="en-US" dirty="0" err="1"/>
              <a:t>etaj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re</a:t>
            </a:r>
            <a:r>
              <a:rPr lang="ro-RO" dirty="0"/>
              <a:t>ț</a:t>
            </a:r>
            <a:r>
              <a:rPr lang="en-US" dirty="0" err="1"/>
              <a:t>eaua</a:t>
            </a:r>
            <a:r>
              <a:rPr lang="en-US" dirty="0"/>
              <a:t> de </a:t>
            </a:r>
            <a:r>
              <a:rPr lang="en-US" dirty="0" err="1"/>
              <a:t>reac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negativ</a:t>
            </a:r>
            <a:r>
              <a:rPr lang="ro-RO" dirty="0"/>
              <a:t>ă</a:t>
            </a:r>
            <a:r>
              <a:rPr lang="en-US" dirty="0"/>
              <a:t>.</a:t>
            </a:r>
          </a:p>
          <a:p>
            <a:pPr>
              <a:buFont typeface="Arial" charset="0"/>
              <a:buChar char="•"/>
            </a:pPr>
            <a:r>
              <a:rPr lang="en-US" altLang="ro-RO" dirty="0" err="1"/>
              <a:t>Oglinda</a:t>
            </a:r>
            <a:r>
              <a:rPr lang="en-US" altLang="ro-RO" dirty="0"/>
              <a:t> de </a:t>
            </a:r>
            <a:r>
              <a:rPr lang="en-US" altLang="ro-RO" dirty="0" err="1"/>
              <a:t>curent</a:t>
            </a:r>
            <a:r>
              <a:rPr lang="en-US" altLang="ro-RO" dirty="0"/>
              <a:t> format</a:t>
            </a:r>
            <a:r>
              <a:rPr lang="ro-RO" altLang="ro-RO" dirty="0"/>
              <a:t>ă</a:t>
            </a:r>
            <a:r>
              <a:rPr lang="en-US" altLang="ro-RO" dirty="0"/>
              <a:t> din Q8 </a:t>
            </a:r>
            <a:r>
              <a:rPr lang="ro-RO" altLang="ro-RO" dirty="0"/>
              <a:t>ș</a:t>
            </a:r>
            <a:r>
              <a:rPr lang="en-US" altLang="ro-RO" dirty="0" err="1"/>
              <a:t>i</a:t>
            </a:r>
            <a:r>
              <a:rPr lang="en-US" altLang="ro-RO" dirty="0"/>
              <a:t> Q9 </a:t>
            </a:r>
            <a:r>
              <a:rPr lang="en-US" altLang="ro-RO" dirty="0" err="1"/>
              <a:t>realizeaz</a:t>
            </a:r>
            <a:r>
              <a:rPr lang="ro-RO" altLang="ro-RO" dirty="0"/>
              <a:t>ă</a:t>
            </a:r>
            <a:r>
              <a:rPr lang="en-US" altLang="ro-RO" dirty="0"/>
              <a:t> o </a:t>
            </a:r>
            <a:r>
              <a:rPr lang="ro-RO" altLang="ro-RO" dirty="0"/>
              <a:t>î</a:t>
            </a:r>
            <a:r>
              <a:rPr lang="en-US" altLang="ro-RO" dirty="0" err="1"/>
              <a:t>mp</a:t>
            </a:r>
            <a:r>
              <a:rPr lang="ro-RO" altLang="ro-RO" dirty="0"/>
              <a:t>ă</a:t>
            </a:r>
            <a:r>
              <a:rPr lang="en-US" altLang="ro-RO" dirty="0"/>
              <a:t>r</a:t>
            </a:r>
            <a:r>
              <a:rPr lang="ro-RO" altLang="ro-RO" dirty="0"/>
              <a:t>ț</a:t>
            </a:r>
            <a:r>
              <a:rPr lang="en-US" altLang="ro-RO" dirty="0"/>
              <a:t>ire egal</a:t>
            </a:r>
            <a:r>
              <a:rPr lang="ro-RO" altLang="ro-RO" dirty="0"/>
              <a:t>ă</a:t>
            </a:r>
            <a:r>
              <a:rPr lang="en-US" altLang="ro-RO" dirty="0"/>
              <a:t> a </a:t>
            </a:r>
            <a:r>
              <a:rPr lang="en-US" altLang="ro-RO" dirty="0" err="1"/>
              <a:t>curentului</a:t>
            </a:r>
            <a:r>
              <a:rPr lang="en-US" altLang="ro-RO" dirty="0"/>
              <a:t> </a:t>
            </a:r>
            <a:r>
              <a:rPr lang="en-US" altLang="ro-RO" dirty="0" err="1"/>
              <a:t>dat</a:t>
            </a:r>
            <a:r>
              <a:rPr lang="en-US" altLang="ro-RO" dirty="0"/>
              <a:t> de </a:t>
            </a:r>
            <a:r>
              <a:rPr lang="en-US" altLang="ro-RO" dirty="0" err="1"/>
              <a:t>sursa</a:t>
            </a:r>
            <a:r>
              <a:rPr lang="en-US" altLang="ro-RO" dirty="0"/>
              <a:t> de </a:t>
            </a:r>
            <a:r>
              <a:rPr lang="en-US" altLang="ro-RO" dirty="0" err="1"/>
              <a:t>curent</a:t>
            </a:r>
            <a:r>
              <a:rPr lang="en-US" altLang="ro-RO" dirty="0"/>
              <a:t> constant </a:t>
            </a:r>
            <a:r>
              <a:rPr lang="en-US" altLang="ro-RO" dirty="0" err="1"/>
              <a:t>prin</a:t>
            </a:r>
            <a:r>
              <a:rPr lang="en-US" altLang="ro-RO" dirty="0"/>
              <a:t> </a:t>
            </a:r>
            <a:r>
              <a:rPr lang="en-US" altLang="ro-RO" dirty="0" err="1"/>
              <a:t>cei</a:t>
            </a:r>
            <a:r>
              <a:rPr lang="en-US" altLang="ro-RO" dirty="0"/>
              <a:t> </a:t>
            </a:r>
            <a:r>
              <a:rPr lang="en-US" altLang="ro-RO" dirty="0" err="1"/>
              <a:t>doi</a:t>
            </a:r>
            <a:r>
              <a:rPr lang="en-US" altLang="ro-RO" dirty="0"/>
              <a:t> </a:t>
            </a:r>
            <a:r>
              <a:rPr lang="en-US" altLang="ro-RO" dirty="0" err="1"/>
              <a:t>tranzistori</a:t>
            </a:r>
            <a:r>
              <a:rPr lang="en-US" altLang="ro-RO" dirty="0"/>
              <a:t> ai </a:t>
            </a:r>
            <a:r>
              <a:rPr lang="en-US" altLang="ro-RO" dirty="0" err="1"/>
              <a:t>etajului</a:t>
            </a:r>
            <a:r>
              <a:rPr lang="en-US" altLang="ro-RO" dirty="0"/>
              <a:t> </a:t>
            </a:r>
            <a:r>
              <a:rPr lang="en-US" altLang="ro-RO" dirty="0" err="1"/>
              <a:t>diferen</a:t>
            </a:r>
            <a:r>
              <a:rPr lang="ro-RO" altLang="ro-RO" dirty="0"/>
              <a:t>ț</a:t>
            </a:r>
            <a:r>
              <a:rPr lang="en-US" altLang="ro-RO" dirty="0" err="1"/>
              <a:t>ial</a:t>
            </a:r>
            <a:r>
              <a:rPr lang="en-US" altLang="ro-RO" dirty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 err="1"/>
              <a:t>Etajul</a:t>
            </a:r>
            <a:r>
              <a:rPr lang="en-US" dirty="0"/>
              <a:t> pilot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amplificator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tensiune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 cu </a:t>
            </a:r>
            <a:r>
              <a:rPr lang="en-US" dirty="0" err="1"/>
              <a:t>tranzistorul</a:t>
            </a:r>
            <a:r>
              <a:rPr lang="en-US" dirty="0"/>
              <a:t> Q5,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alcătuiește</a:t>
            </a:r>
            <a:r>
              <a:rPr lang="en-US" dirty="0"/>
              <a:t> un </a:t>
            </a:r>
            <a:r>
              <a:rPr lang="en-US" dirty="0" err="1"/>
              <a:t>etaj</a:t>
            </a:r>
            <a:r>
              <a:rPr lang="en-US" dirty="0"/>
              <a:t> de tip </a:t>
            </a:r>
            <a:r>
              <a:rPr lang="en-US" dirty="0" err="1"/>
              <a:t>emitor</a:t>
            </a:r>
            <a:r>
              <a:rPr lang="en-US" dirty="0"/>
              <a:t> </a:t>
            </a:r>
            <a:r>
              <a:rPr lang="en-US" dirty="0" err="1"/>
              <a:t>comun</a:t>
            </a:r>
            <a:r>
              <a:rPr lang="en-US" dirty="0"/>
              <a:t> cu o </a:t>
            </a:r>
            <a:r>
              <a:rPr lang="en-US" dirty="0" err="1"/>
              <a:t>amplificare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mare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tensiune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are ca </a:t>
            </a:r>
            <a:r>
              <a:rPr lang="en-US" dirty="0" err="1"/>
              <a:t>sarcin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tranzistoarele</a:t>
            </a:r>
            <a:r>
              <a:rPr lang="en-US" dirty="0"/>
              <a:t> Q6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Q7, Q13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Q15 ,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rezistorul</a:t>
            </a:r>
            <a:r>
              <a:rPr lang="en-US" dirty="0"/>
              <a:t> R20.</a:t>
            </a:r>
          </a:p>
          <a:p>
            <a:pPr>
              <a:buFont typeface="Arial" charset="0"/>
              <a:buChar char="•"/>
            </a:pPr>
            <a:r>
              <a:rPr lang="en-US" dirty="0" err="1"/>
              <a:t>Etajul</a:t>
            </a:r>
            <a:r>
              <a:rPr lang="en-US" dirty="0"/>
              <a:t> </a:t>
            </a:r>
            <a:r>
              <a:rPr lang="en-US" dirty="0" err="1"/>
              <a:t>amplificator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curent</a:t>
            </a:r>
            <a:r>
              <a:rPr lang="en-US" dirty="0"/>
              <a:t> (Q6+Q7), </a:t>
            </a:r>
            <a:r>
              <a:rPr lang="en-US" dirty="0" err="1"/>
              <a:t>numit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adesea</a:t>
            </a:r>
            <a:r>
              <a:rPr lang="en-US" dirty="0"/>
              <a:t> </a:t>
            </a:r>
            <a:r>
              <a:rPr lang="en-US" dirty="0" err="1"/>
              <a:t>etaj</a:t>
            </a:r>
            <a:r>
              <a:rPr lang="en-US" dirty="0"/>
              <a:t> final, are </a:t>
            </a:r>
            <a:r>
              <a:rPr lang="en-US" dirty="0" err="1"/>
              <a:t>rolul</a:t>
            </a:r>
            <a:r>
              <a:rPr lang="en-US" dirty="0"/>
              <a:t> de a </a:t>
            </a:r>
            <a:r>
              <a:rPr lang="en-US" dirty="0" err="1"/>
              <a:t>realiza</a:t>
            </a:r>
            <a:r>
              <a:rPr lang="en-US" dirty="0"/>
              <a:t> o </a:t>
            </a:r>
            <a:r>
              <a:rPr lang="en-US" dirty="0" err="1"/>
              <a:t>adaptare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ntre</a:t>
            </a:r>
            <a:r>
              <a:rPr lang="en-US" dirty="0"/>
              <a:t> </a:t>
            </a:r>
            <a:r>
              <a:rPr lang="en-US" dirty="0" err="1"/>
              <a:t>etajele</a:t>
            </a:r>
            <a:r>
              <a:rPr lang="en-US" dirty="0"/>
              <a:t> de </a:t>
            </a:r>
            <a:r>
              <a:rPr lang="en-US" dirty="0" err="1"/>
              <a:t>curent</a:t>
            </a:r>
            <a:r>
              <a:rPr lang="en-US" dirty="0"/>
              <a:t> mic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impedan</a:t>
            </a:r>
            <a:r>
              <a:rPr lang="ro-RO" dirty="0"/>
              <a:t>ț</a:t>
            </a:r>
            <a:r>
              <a:rPr lang="en-US" dirty="0"/>
              <a:t>a </a:t>
            </a:r>
            <a:r>
              <a:rPr lang="en-US" dirty="0" err="1"/>
              <a:t>redus</a:t>
            </a:r>
            <a:r>
              <a:rPr lang="ro-RO" dirty="0"/>
              <a:t>ă</a:t>
            </a:r>
            <a:r>
              <a:rPr lang="en-US" dirty="0"/>
              <a:t> a </a:t>
            </a:r>
            <a:r>
              <a:rPr lang="en-US" dirty="0" err="1"/>
              <a:t>sarcinii</a:t>
            </a:r>
            <a:r>
              <a:rPr lang="en-US" dirty="0"/>
              <a:t>.</a:t>
            </a:r>
            <a:endParaRPr lang="ro-RO" altLang="ro-R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8486E1-C03A-5A84-60AE-B519E5225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93574"/>
            <a:ext cx="4126482" cy="2660851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Simulări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ro-RO" dirty="0"/>
              <a:t>CUREN</a:t>
            </a:r>
            <a:r>
              <a:rPr lang="ro-RO" altLang="ro-RO" dirty="0"/>
              <a:t>Ț</a:t>
            </a:r>
            <a:r>
              <a:rPr lang="en-US" altLang="ro-RO" dirty="0"/>
              <a:t>I </a:t>
            </a:r>
            <a:r>
              <a:rPr lang="ro-RO" altLang="ro-RO" dirty="0"/>
              <a:t>Î</a:t>
            </a:r>
            <a:r>
              <a:rPr lang="en-US" altLang="ro-RO" dirty="0"/>
              <a:t>N DC                                                                                         </a:t>
            </a:r>
          </a:p>
          <a:p>
            <a:endParaRPr lang="en-US" altLang="ro-RO" dirty="0"/>
          </a:p>
          <a:p>
            <a:endParaRPr lang="en-US" altLang="ro-RO" dirty="0"/>
          </a:p>
          <a:p>
            <a:endParaRPr lang="en-US" altLang="ro-RO" dirty="0"/>
          </a:p>
          <a:p>
            <a:endParaRPr lang="en-US" altLang="ro-RO" dirty="0"/>
          </a:p>
          <a:p>
            <a:endParaRPr lang="en-US" altLang="ro-RO" dirty="0"/>
          </a:p>
          <a:p>
            <a:endParaRPr lang="en-US" altLang="ro-RO" dirty="0"/>
          </a:p>
          <a:p>
            <a:endParaRPr lang="en-US" altLang="ro-RO" dirty="0"/>
          </a:p>
          <a:p>
            <a:endParaRPr lang="en-US" altLang="ro-RO" dirty="0"/>
          </a:p>
          <a:p>
            <a:r>
              <a:rPr lang="en-US" altLang="ro-RO" dirty="0"/>
              <a:t>TENSIUNI </a:t>
            </a:r>
            <a:r>
              <a:rPr lang="ro-RO" altLang="ro-RO" dirty="0"/>
              <a:t>Î</a:t>
            </a:r>
            <a:r>
              <a:rPr lang="en-US" altLang="ro-RO" dirty="0"/>
              <a:t>N DC</a:t>
            </a:r>
          </a:p>
          <a:p>
            <a:endParaRPr lang="en-US" altLang="ro-RO" dirty="0"/>
          </a:p>
          <a:p>
            <a:endParaRPr lang="en-US" altLang="ro-RO" dirty="0"/>
          </a:p>
          <a:p>
            <a:endParaRPr lang="en-US" altLang="ro-RO" dirty="0"/>
          </a:p>
          <a:p>
            <a:endParaRPr lang="en-US" altLang="ro-RO" dirty="0"/>
          </a:p>
          <a:p>
            <a:endParaRPr lang="en-US" alt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1F87C-5FAD-69C9-76F3-0842D0B8A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416648"/>
            <a:ext cx="5220722" cy="2081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E7C2BF-E19F-0D9B-8BF6-3C8236493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010565"/>
            <a:ext cx="5220722" cy="2046265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Simulări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ro-RO" dirty="0"/>
              <a:t>TRANSIENT</a:t>
            </a:r>
          </a:p>
          <a:p>
            <a:endParaRPr lang="en-US" altLang="ro-RO" dirty="0"/>
          </a:p>
          <a:p>
            <a:endParaRPr lang="en-US" altLang="ro-RO" dirty="0"/>
          </a:p>
          <a:p>
            <a:endParaRPr lang="en-US" altLang="ro-RO" dirty="0"/>
          </a:p>
          <a:p>
            <a:endParaRPr lang="en-US" altLang="ro-RO" dirty="0"/>
          </a:p>
          <a:p>
            <a:endParaRPr lang="en-US" altLang="ro-RO" dirty="0"/>
          </a:p>
          <a:p>
            <a:endParaRPr lang="en-US" altLang="ro-RO" dirty="0"/>
          </a:p>
          <a:p>
            <a:endParaRPr lang="en-US" altLang="ro-RO" dirty="0"/>
          </a:p>
          <a:p>
            <a:endParaRPr lang="en-US" altLang="ro-RO" dirty="0"/>
          </a:p>
          <a:p>
            <a:r>
              <a:rPr lang="en-US" altLang="ro-RO" dirty="0"/>
              <a:t>REPREZENTARE </a:t>
            </a:r>
          </a:p>
          <a:p>
            <a:r>
              <a:rPr lang="en-US" altLang="ro-RO" dirty="0"/>
              <a:t>BODE</a:t>
            </a:r>
          </a:p>
          <a:p>
            <a:endParaRPr lang="en-US" altLang="ro-RO" dirty="0"/>
          </a:p>
          <a:p>
            <a:endParaRPr lang="en-US" altLang="ro-RO" dirty="0"/>
          </a:p>
          <a:p>
            <a:endParaRPr lang="en-US" altLang="ro-R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21BCE-60AD-34F1-2F0A-63AA6E57D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1951182"/>
            <a:ext cx="5799111" cy="1775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9046BC-C157-A813-2747-34D29D45A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599" y="4343400"/>
            <a:ext cx="5799111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17756"/>
      </p:ext>
    </p:extLst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Layout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14478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dirty="0">
                <a:ea typeface="+mj-ea"/>
              </a:rPr>
              <a:t>            Vedere TOP                                                        Vedere BOTTOM</a:t>
            </a: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DC9AC7-6938-FFBE-67DB-1CA418AAB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06" y="2140504"/>
            <a:ext cx="2813494" cy="2806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5CF643-446A-B44D-82E2-CBDFBD1D4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140483"/>
            <a:ext cx="2813494" cy="2806022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Layout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14478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dirty="0">
                <a:ea typeface="+mj-ea"/>
              </a:rPr>
              <a:t>            </a:t>
            </a:r>
            <a:endParaRPr lang="ro-RO" dirty="0">
              <a:ea typeface="+mj-ea"/>
            </a:endParaRPr>
          </a:p>
          <a:p>
            <a:pPr>
              <a:defRPr/>
            </a:pPr>
            <a:endParaRPr lang="ro-RO" dirty="0"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+mj-ea"/>
              </a:rPr>
              <a:t>V</a:t>
            </a:r>
            <a:r>
              <a:rPr lang="ro-RO" dirty="0">
                <a:ea typeface="+mj-ea"/>
              </a:rPr>
              <a:t>edere a întregului Layout</a:t>
            </a: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+mj-ea"/>
              </a:rPr>
              <a:t>L</a:t>
            </a:r>
            <a:r>
              <a:rPr lang="ro-RO" dirty="0">
                <a:ea typeface="+mj-ea"/>
              </a:rPr>
              <a:t>ăț</a:t>
            </a:r>
            <a:r>
              <a:rPr lang="en-US" dirty="0" err="1">
                <a:ea typeface="+mj-ea"/>
              </a:rPr>
              <a:t>imea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traseelor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semnalului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este</a:t>
            </a:r>
            <a:r>
              <a:rPr lang="en-US" dirty="0">
                <a:ea typeface="+mj-ea"/>
              </a:rPr>
              <a:t> de 16 mils, </a:t>
            </a:r>
            <a:r>
              <a:rPr lang="en-US" dirty="0" err="1">
                <a:ea typeface="+mj-ea"/>
              </a:rPr>
              <a:t>deoarece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circul</a:t>
            </a:r>
            <a:r>
              <a:rPr lang="ro-RO" dirty="0">
                <a:ea typeface="+mj-ea"/>
              </a:rPr>
              <a:t>ă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curen</a:t>
            </a:r>
            <a:r>
              <a:rPr lang="ro-RO" dirty="0">
                <a:ea typeface="+mj-ea"/>
              </a:rPr>
              <a:t>ț</a:t>
            </a:r>
            <a:r>
              <a:rPr lang="en-US" dirty="0" err="1">
                <a:ea typeface="+mj-ea"/>
              </a:rPr>
              <a:t>i</a:t>
            </a:r>
            <a:r>
              <a:rPr lang="en-US" dirty="0">
                <a:ea typeface="+mj-ea"/>
              </a:rPr>
              <a:t> care au </a:t>
            </a:r>
            <a:r>
              <a:rPr lang="en-US" dirty="0" err="1">
                <a:ea typeface="+mj-ea"/>
              </a:rPr>
              <a:t>valori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mici</a:t>
            </a:r>
            <a:r>
              <a:rPr lang="en-US" dirty="0">
                <a:ea typeface="+mj-ea"/>
              </a:rPr>
              <a:t>, </a:t>
            </a:r>
            <a:r>
              <a:rPr lang="en-US" dirty="0" err="1">
                <a:ea typeface="+mj-ea"/>
              </a:rPr>
              <a:t>iar</a:t>
            </a:r>
            <a:r>
              <a:rPr lang="en-US" dirty="0">
                <a:ea typeface="+mj-ea"/>
              </a:rPr>
              <a:t> l</a:t>
            </a:r>
            <a:r>
              <a:rPr lang="ro-RO" dirty="0">
                <a:ea typeface="+mj-ea"/>
              </a:rPr>
              <a:t>ăț</a:t>
            </a:r>
            <a:r>
              <a:rPr lang="en-US" dirty="0" err="1">
                <a:ea typeface="+mj-ea"/>
              </a:rPr>
              <a:t>imea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pentru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traseul</a:t>
            </a:r>
            <a:r>
              <a:rPr lang="en-US" dirty="0">
                <a:ea typeface="+mj-ea"/>
              </a:rPr>
              <a:t> de mas</a:t>
            </a:r>
            <a:r>
              <a:rPr lang="ro-RO" dirty="0">
                <a:ea typeface="+mj-ea"/>
              </a:rPr>
              <a:t>ă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este</a:t>
            </a:r>
            <a:r>
              <a:rPr lang="en-US" dirty="0">
                <a:ea typeface="+mj-ea"/>
              </a:rPr>
              <a:t> de 20 mils </a:t>
            </a:r>
            <a:r>
              <a:rPr lang="en-US" dirty="0" err="1">
                <a:ea typeface="+mj-ea"/>
              </a:rPr>
              <a:t>pentru</a:t>
            </a:r>
            <a:r>
              <a:rPr lang="en-US" dirty="0">
                <a:ea typeface="+mj-ea"/>
              </a:rPr>
              <a:t> c</a:t>
            </a:r>
            <a:r>
              <a:rPr lang="ro-RO" dirty="0">
                <a:ea typeface="+mj-ea"/>
              </a:rPr>
              <a:t>ă</a:t>
            </a:r>
            <a:r>
              <a:rPr lang="en-US" dirty="0">
                <a:ea typeface="+mj-ea"/>
              </a:rPr>
              <a:t> se </a:t>
            </a:r>
            <a:r>
              <a:rPr lang="en-US" dirty="0" err="1">
                <a:ea typeface="+mj-ea"/>
              </a:rPr>
              <a:t>adun</a:t>
            </a:r>
            <a:r>
              <a:rPr lang="ro-RO" dirty="0">
                <a:ea typeface="+mj-ea"/>
              </a:rPr>
              <a:t>ă</a:t>
            </a:r>
            <a:r>
              <a:rPr lang="en-US" dirty="0">
                <a:ea typeface="+mj-ea"/>
              </a:rPr>
              <a:t> tot </a:t>
            </a:r>
            <a:r>
              <a:rPr lang="en-US" dirty="0" err="1">
                <a:ea typeface="+mj-ea"/>
              </a:rPr>
              <a:t>curentul</a:t>
            </a:r>
            <a:r>
              <a:rPr lang="en-US" dirty="0">
                <a:ea typeface="+mj-ea"/>
              </a:rPr>
              <a:t> </a:t>
            </a:r>
            <a:r>
              <a:rPr lang="ro-RO" dirty="0">
                <a:ea typeface="+mj-ea"/>
              </a:rPr>
              <a:t>î</a:t>
            </a:r>
            <a:r>
              <a:rPr lang="en-US" dirty="0">
                <a:ea typeface="+mj-ea"/>
              </a:rPr>
              <a:t>n </a:t>
            </a:r>
            <a:r>
              <a:rPr lang="en-US" dirty="0" err="1">
                <a:ea typeface="+mj-ea"/>
              </a:rPr>
              <a:t>acel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punct</a:t>
            </a:r>
            <a:r>
              <a:rPr lang="ro-RO" dirty="0">
                <a:ea typeface="+mj-ea"/>
              </a:rPr>
              <a:t>.</a:t>
            </a:r>
            <a:endParaRPr lang="en-US" dirty="0"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+mj-ea"/>
              </a:rPr>
              <a:t>Am </a:t>
            </a:r>
            <a:r>
              <a:rPr lang="en-US" dirty="0" err="1">
                <a:ea typeface="+mj-ea"/>
              </a:rPr>
              <a:t>plasat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jumperii</a:t>
            </a:r>
            <a:r>
              <a:rPr lang="en-US" dirty="0">
                <a:ea typeface="+mj-ea"/>
              </a:rPr>
              <a:t> c</a:t>
            </a:r>
            <a:r>
              <a:rPr lang="ro-RO" dirty="0">
                <a:ea typeface="+mj-ea"/>
              </a:rPr>
              <a:t>â</a:t>
            </a:r>
            <a:r>
              <a:rPr lang="en-US" dirty="0">
                <a:ea typeface="+mj-ea"/>
              </a:rPr>
              <a:t>t </a:t>
            </a:r>
            <a:r>
              <a:rPr lang="en-US" dirty="0" err="1">
                <a:ea typeface="+mj-ea"/>
              </a:rPr>
              <a:t>mai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aproape</a:t>
            </a:r>
            <a:r>
              <a:rPr lang="en-US" dirty="0">
                <a:ea typeface="+mj-ea"/>
              </a:rPr>
              <a:t> de </a:t>
            </a:r>
            <a:r>
              <a:rPr lang="en-US" dirty="0" err="1">
                <a:ea typeface="+mj-ea"/>
              </a:rPr>
              <a:t>marginea</a:t>
            </a:r>
            <a:r>
              <a:rPr lang="en-US" dirty="0">
                <a:ea typeface="+mj-ea"/>
              </a:rPr>
              <a:t> pl</a:t>
            </a:r>
            <a:r>
              <a:rPr lang="ro-RO" dirty="0">
                <a:ea typeface="+mj-ea"/>
              </a:rPr>
              <a:t>ă</a:t>
            </a:r>
            <a:r>
              <a:rPr lang="en-US" dirty="0">
                <a:ea typeface="+mj-ea"/>
              </a:rPr>
              <a:t>cii </a:t>
            </a:r>
            <a:r>
              <a:rPr lang="en-US" dirty="0" err="1">
                <a:ea typeface="+mj-ea"/>
              </a:rPr>
              <a:t>pentru</a:t>
            </a:r>
            <a:r>
              <a:rPr lang="en-US" dirty="0">
                <a:ea typeface="+mj-ea"/>
              </a:rPr>
              <a:t> a face loc </a:t>
            </a:r>
            <a:r>
              <a:rPr lang="en-US" dirty="0" err="1">
                <a:ea typeface="+mj-ea"/>
              </a:rPr>
              <a:t>celorlalte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componente</a:t>
            </a:r>
            <a:r>
              <a:rPr lang="en-US" dirty="0">
                <a:ea typeface="+mj-ea"/>
              </a:rPr>
              <a:t>, </a:t>
            </a:r>
            <a:r>
              <a:rPr lang="en-US" dirty="0" err="1">
                <a:ea typeface="+mj-ea"/>
              </a:rPr>
              <a:t>iar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alimentarea</a:t>
            </a:r>
            <a:r>
              <a:rPr lang="en-US" dirty="0">
                <a:ea typeface="+mj-ea"/>
              </a:rPr>
              <a:t> am </a:t>
            </a:r>
            <a:r>
              <a:rPr lang="en-US" dirty="0" err="1">
                <a:ea typeface="+mj-ea"/>
              </a:rPr>
              <a:t>pozi</a:t>
            </a:r>
            <a:r>
              <a:rPr lang="ro-RO" dirty="0">
                <a:ea typeface="+mj-ea"/>
              </a:rPr>
              <a:t>ț</a:t>
            </a:r>
            <a:r>
              <a:rPr lang="en-US" dirty="0" err="1">
                <a:ea typeface="+mj-ea"/>
              </a:rPr>
              <a:t>ionat</a:t>
            </a:r>
            <a:r>
              <a:rPr lang="en-US" dirty="0">
                <a:ea typeface="+mj-ea"/>
              </a:rPr>
              <a:t>-o </a:t>
            </a:r>
            <a:r>
              <a:rPr lang="ro-RO" dirty="0">
                <a:ea typeface="+mj-ea"/>
              </a:rPr>
              <a:t>î</a:t>
            </a:r>
            <a:r>
              <a:rPr lang="en-US" dirty="0" err="1">
                <a:ea typeface="+mj-ea"/>
              </a:rPr>
              <a:t>ntr</a:t>
            </a:r>
            <a:r>
              <a:rPr lang="en-US" dirty="0">
                <a:ea typeface="+mj-ea"/>
              </a:rPr>
              <a:t>-un loc c</a:t>
            </a:r>
            <a:r>
              <a:rPr lang="ro-RO" dirty="0">
                <a:ea typeface="+mj-ea"/>
              </a:rPr>
              <a:t>â</a:t>
            </a:r>
            <a:r>
              <a:rPr lang="en-US" dirty="0">
                <a:ea typeface="+mj-ea"/>
              </a:rPr>
              <a:t>t </a:t>
            </a:r>
            <a:r>
              <a:rPr lang="en-US" dirty="0" err="1">
                <a:ea typeface="+mj-ea"/>
              </a:rPr>
              <a:t>mai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accesibil</a:t>
            </a:r>
            <a:r>
              <a:rPr lang="en-US" dirty="0">
                <a:ea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ea typeface="+mj-ea"/>
              </a:rPr>
              <a:t>Componentele</a:t>
            </a:r>
            <a:r>
              <a:rPr lang="en-US" dirty="0">
                <a:ea typeface="+mj-ea"/>
              </a:rPr>
              <a:t> au </a:t>
            </a:r>
            <a:r>
              <a:rPr lang="en-US" dirty="0" err="1">
                <a:ea typeface="+mj-ea"/>
              </a:rPr>
              <a:t>fost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plasate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astfel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pentru</a:t>
            </a:r>
            <a:r>
              <a:rPr lang="en-US" dirty="0">
                <a:ea typeface="+mj-ea"/>
              </a:rPr>
              <a:t> a se </a:t>
            </a:r>
            <a:r>
              <a:rPr lang="en-US" dirty="0" err="1">
                <a:ea typeface="+mj-ea"/>
              </a:rPr>
              <a:t>evita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dezordinea</a:t>
            </a:r>
            <a:r>
              <a:rPr lang="en-US" dirty="0">
                <a:ea typeface="+mj-ea"/>
              </a:rPr>
              <a:t> </a:t>
            </a:r>
            <a:r>
              <a:rPr lang="ro-RO" dirty="0">
                <a:ea typeface="+mj-ea"/>
              </a:rPr>
              <a:t>ș</a:t>
            </a:r>
            <a:r>
              <a:rPr lang="en-US" dirty="0" err="1">
                <a:ea typeface="+mj-ea"/>
              </a:rPr>
              <a:t>i</a:t>
            </a:r>
            <a:r>
              <a:rPr lang="en-US" dirty="0">
                <a:ea typeface="+mj-ea"/>
              </a:rPr>
              <a:t> </a:t>
            </a:r>
            <a:r>
              <a:rPr lang="en-US" dirty="0" err="1">
                <a:ea typeface="+mj-ea"/>
              </a:rPr>
              <a:t>pentru</a:t>
            </a:r>
            <a:r>
              <a:rPr lang="en-US" dirty="0">
                <a:ea typeface="+mj-ea"/>
              </a:rPr>
              <a:t> a </a:t>
            </a:r>
            <a:r>
              <a:rPr lang="en-US" dirty="0" err="1">
                <a:ea typeface="+mj-ea"/>
              </a:rPr>
              <a:t>imita</a:t>
            </a:r>
            <a:r>
              <a:rPr lang="en-US" dirty="0">
                <a:ea typeface="+mj-ea"/>
              </a:rPr>
              <a:t> schema electric</a:t>
            </a:r>
            <a:r>
              <a:rPr lang="ro-RO" dirty="0">
                <a:ea typeface="+mj-ea"/>
              </a:rPr>
              <a:t>ă</a:t>
            </a:r>
            <a:r>
              <a:rPr lang="en-US" dirty="0">
                <a:ea typeface="+mj-ea"/>
              </a:rPr>
              <a:t>.</a:t>
            </a:r>
            <a:endParaRPr lang="ro-RO" dirty="0"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  <a:p>
            <a:pPr>
              <a:defRPr/>
            </a:pPr>
            <a:endParaRPr lang="en-US" dirty="0">
              <a:ea typeface="+mj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DDBA3F-1FCA-124C-04F0-6E1C42402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480291"/>
            <a:ext cx="2749850" cy="271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62546"/>
      </p:ext>
    </p:extLst>
  </p:cSld>
  <p:clrMapOvr>
    <a:masterClrMapping/>
  </p:clrMapOvr>
  <p:transition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04800" y="685800"/>
            <a:ext cx="8610600" cy="914400"/>
          </a:xfrm>
        </p:spPr>
        <p:txBody>
          <a:bodyPr/>
          <a:lstStyle/>
          <a:p>
            <a:pPr algn="l"/>
            <a:r>
              <a:rPr lang="en-GB" altLang="en-US" sz="2400" b="1" dirty="0" err="1">
                <a:latin typeface="Arial" charset="0"/>
                <a:cs typeface="Arial" charset="0"/>
              </a:rPr>
              <a:t>Fotografii</a:t>
            </a:r>
            <a:r>
              <a:rPr lang="en-GB" altLang="en-US" sz="2400" b="1" dirty="0">
                <a:latin typeface="Arial" charset="0"/>
                <a:cs typeface="Arial" charset="0"/>
              </a:rPr>
              <a:t> din </a:t>
            </a:r>
            <a:r>
              <a:rPr lang="en-GB" altLang="en-US" sz="2400" b="1" dirty="0" err="1">
                <a:latin typeface="Arial" charset="0"/>
                <a:cs typeface="Arial" charset="0"/>
              </a:rPr>
              <a:t>etapa</a:t>
            </a:r>
            <a:r>
              <a:rPr lang="en-GB" altLang="en-US" sz="2400" b="1" dirty="0">
                <a:latin typeface="Arial" charset="0"/>
                <a:cs typeface="Arial" charset="0"/>
              </a:rPr>
              <a:t> de </a:t>
            </a:r>
            <a:r>
              <a:rPr lang="en-GB" altLang="en-US" sz="2400" b="1" dirty="0" err="1">
                <a:latin typeface="Arial" charset="0"/>
                <a:cs typeface="Arial" charset="0"/>
              </a:rPr>
              <a:t>echipare</a:t>
            </a:r>
            <a:r>
              <a:rPr lang="en-GB" altLang="en-US" sz="2400" b="1" dirty="0">
                <a:latin typeface="Arial" charset="0"/>
                <a:cs typeface="Arial" charset="0"/>
              </a:rPr>
              <a:t> a </a:t>
            </a:r>
            <a:r>
              <a:rPr lang="en-GB" altLang="en-US" sz="2400" b="1" dirty="0" err="1">
                <a:latin typeface="Arial" charset="0"/>
                <a:cs typeface="Arial" charset="0"/>
              </a:rPr>
              <a:t>modulului</a:t>
            </a:r>
            <a:r>
              <a:rPr lang="en-GB" altLang="en-US" sz="2400" b="1" dirty="0">
                <a:latin typeface="Arial" charset="0"/>
                <a:cs typeface="Arial" charset="0"/>
              </a:rPr>
              <a:t> electronic</a:t>
            </a:r>
            <a:endParaRPr lang="en-US" altLang="en-US" sz="24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9219" name="Title 1"/>
          <p:cNvSpPr txBox="1">
            <a:spLocks/>
          </p:cNvSpPr>
          <p:nvPr/>
        </p:nvSpPr>
        <p:spPr bwMode="auto">
          <a:xfrm>
            <a:off x="76199" y="1637269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ro-RO" altLang="ro-RO" dirty="0"/>
          </a:p>
        </p:txBody>
      </p:sp>
      <p:pic>
        <p:nvPicPr>
          <p:cNvPr id="3" name="Picture 2" descr="A green circuit board on a marbled surface&#10;&#10;Description automatically generated">
            <a:extLst>
              <a:ext uri="{FF2B5EF4-FFF2-40B4-BE49-F238E27FC236}">
                <a16:creationId xmlns:a16="http://schemas.microsoft.com/office/drawing/2014/main" id="{744A051F-FD8F-A182-1B39-47DD8B222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4846" y="1980168"/>
            <a:ext cx="2114550" cy="2819400"/>
          </a:xfrm>
          <a:prstGeom prst="rect">
            <a:avLst/>
          </a:prstGeom>
        </p:spPr>
      </p:pic>
      <p:pic>
        <p:nvPicPr>
          <p:cNvPr id="6" name="Picture 5" descr="A hand holding a green circuit board&#10;&#10;Description automatically generated">
            <a:extLst>
              <a:ext uri="{FF2B5EF4-FFF2-40B4-BE49-F238E27FC236}">
                <a16:creationId xmlns:a16="http://schemas.microsoft.com/office/drawing/2014/main" id="{2EB55127-D8C4-9787-905D-D27CC0689F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53" y="2332593"/>
            <a:ext cx="1450955" cy="1934607"/>
          </a:xfrm>
          <a:prstGeom prst="rect">
            <a:avLst/>
          </a:prstGeom>
        </p:spPr>
      </p:pic>
      <p:pic>
        <p:nvPicPr>
          <p:cNvPr id="8" name="Picture 7" descr="A hand holding a green circuit board&#10;&#10;Description automatically generated">
            <a:extLst>
              <a:ext uri="{FF2B5EF4-FFF2-40B4-BE49-F238E27FC236}">
                <a16:creationId xmlns:a16="http://schemas.microsoft.com/office/drawing/2014/main" id="{3686CF38-B2ED-042A-8C4C-16C1F873BD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95168" y="1891145"/>
            <a:ext cx="1849591" cy="2466121"/>
          </a:xfrm>
          <a:prstGeom prst="rect">
            <a:avLst/>
          </a:prstGeom>
        </p:spPr>
      </p:pic>
      <p:pic>
        <p:nvPicPr>
          <p:cNvPr id="10" name="Picture 9" descr="A microscope with a green square on a piece of paper&#10;&#10;Description automatically generated">
            <a:extLst>
              <a:ext uri="{FF2B5EF4-FFF2-40B4-BE49-F238E27FC236}">
                <a16:creationId xmlns:a16="http://schemas.microsoft.com/office/drawing/2014/main" id="{D6982B26-8224-4094-9B9B-DF7E83187A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496" y="4583669"/>
            <a:ext cx="1504950" cy="2006600"/>
          </a:xfrm>
          <a:prstGeom prst="rect">
            <a:avLst/>
          </a:prstGeom>
        </p:spPr>
      </p:pic>
      <p:pic>
        <p:nvPicPr>
          <p:cNvPr id="12" name="Picture 11" descr="A green circuit board on a marbled surface&#10;&#10;Description automatically generated">
            <a:extLst>
              <a:ext uri="{FF2B5EF4-FFF2-40B4-BE49-F238E27FC236}">
                <a16:creationId xmlns:a16="http://schemas.microsoft.com/office/drawing/2014/main" id="{B4A05F04-62FD-3A75-0290-C0B25EB77A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59805" y="3850794"/>
            <a:ext cx="2498436" cy="3331247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2795</TotalTime>
  <Words>1029</Words>
  <Application>Microsoft Office PowerPoint</Application>
  <PresentationFormat>On-screen Show (4:3)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Proiect 1 – Dispozitive și circuite electronice (DCE) </vt:lpstr>
      <vt:lpstr>Date de proiectare</vt:lpstr>
      <vt:lpstr>Schema bloc</vt:lpstr>
      <vt:lpstr>Schema electrică </vt:lpstr>
      <vt:lpstr>Simulări</vt:lpstr>
      <vt:lpstr>Simulări</vt:lpstr>
      <vt:lpstr>Layout</vt:lpstr>
      <vt:lpstr>Layout</vt:lpstr>
      <vt:lpstr>Fotografii din etapa de echipare a modulului electronic</vt:lpstr>
      <vt:lpstr>Rezultate experimentale</vt:lpstr>
      <vt:lpstr>Rezultate experimentale</vt:lpstr>
      <vt:lpstr>Rezultate experimentale</vt:lpstr>
      <vt:lpstr>Rezultate experimentale</vt:lpstr>
      <vt:lpstr>Concluzii</vt:lpstr>
      <vt:lpstr>Concluzii</vt:lpstr>
      <vt:lpstr>Discipline studiate utile în realizarea proiectului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</dc:creator>
  <cp:lastModifiedBy>Iulia-Alina BOBOCEA (124996)</cp:lastModifiedBy>
  <cp:revision>251</cp:revision>
  <dcterms:created xsi:type="dcterms:W3CDTF">2014-01-15T22:07:17Z</dcterms:created>
  <dcterms:modified xsi:type="dcterms:W3CDTF">2024-05-25T18:53:32Z</dcterms:modified>
</cp:coreProperties>
</file>