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7" r:id="rId3"/>
    <p:sldId id="258" r:id="rId4"/>
    <p:sldId id="262" r:id="rId5"/>
    <p:sldId id="263" r:id="rId6"/>
    <p:sldId id="264" r:id="rId7"/>
    <p:sldId id="259" r:id="rId8"/>
    <p:sldId id="261" r:id="rId9"/>
    <p:sldId id="260" r:id="rId1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7867" autoAdjust="0"/>
  </p:normalViewPr>
  <p:slideViewPr>
    <p:cSldViewPr snapToGrid="0">
      <p:cViewPr varScale="1">
        <p:scale>
          <a:sx n="91" d="100"/>
          <a:sy n="91" d="100"/>
        </p:scale>
        <p:origin x="11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F7561-7E27-4374-8564-208328CCF58F}" type="datetimeFigureOut">
              <a:rPr lang="ro-RO" smtClean="0"/>
              <a:t>09.02.2020</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B43A2-67F7-4CDE-8774-8EC7A86874A1}" type="slidenum">
              <a:rPr lang="ro-RO" smtClean="0"/>
              <a:t>‹#›</a:t>
            </a:fld>
            <a:endParaRPr lang="ro-RO"/>
          </a:p>
        </p:txBody>
      </p:sp>
    </p:spTree>
    <p:extLst>
      <p:ext uri="{BB962C8B-B14F-4D97-AF65-F5344CB8AC3E}">
        <p14:creationId xmlns:p14="http://schemas.microsoft.com/office/powerpoint/2010/main" val="13333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o-RO" dirty="0" smtClean="0"/>
              <a:t>Aproape</a:t>
            </a:r>
            <a:r>
              <a:rPr lang="ro-RO" baseline="0" dirty="0" smtClean="0"/>
              <a:t> mereu cand luam masina dintr-un service vom gasi cel putin un lucru de care nu suntem multumiti, asta se intampla deoarece in momentul in care alegem un service nu stim care sunt toate optiunile disponibile, de asemenea nu stim nici calitatea serviciilor oferite.</a:t>
            </a:r>
          </a:p>
          <a:p>
            <a:pPr marL="228600" indent="-228600">
              <a:buAutoNum type="arabicParenR"/>
            </a:pPr>
            <a:r>
              <a:rPr lang="ro-RO" dirty="0" smtClean="0"/>
              <a:t>Un</a:t>
            </a:r>
            <a:r>
              <a:rPr lang="ro-RO" baseline="0" dirty="0" smtClean="0"/>
              <a:t> alt motiv ar fi nevoia de a gasi un service intr-o zona necunoscuta. De exemplu, in timpul unei vacante sau calatorii se poate strica masina si sa fim intr-o zona complet necunoscuta, iar in aceste momente avem mare nevoie de un service cat mai apropiat.</a:t>
            </a:r>
          </a:p>
          <a:p>
            <a:pPr marL="228600" indent="-228600">
              <a:buAutoNum type="arabicParenR"/>
            </a:pPr>
            <a:r>
              <a:rPr lang="ro-RO" baseline="0" dirty="0" smtClean="0"/>
              <a:t>Al treilea motiv ar fi necesitatea de a simplifica lucrurile. In general cand vine momentul sa schimbam anvelopele sau trebuie sa facem revizia masini fie mergem personal la un service si ne programam fie dam o gramada de telefoane pentru a ne programa la data dorita de noi. Cu ajutorul functiilor de programare si cere de ofertă din aplicatie, utilizatorul se poate programa sau poate cere o oferta foarte simplu si rapid, fara a mai pierde timp pe vizite la service-uri sau pe apeluri telefonice. </a:t>
            </a:r>
          </a:p>
          <a:p>
            <a:pPr marL="0" indent="0">
              <a:buNone/>
            </a:pPr>
            <a:r>
              <a:rPr lang="ro-RO" baseline="0" dirty="0" smtClean="0"/>
              <a:t>-poate vrei sa te programezi la un service la o anumita ora, nu vei sti daca e liber pana nu suni, in app vei vedea direct </a:t>
            </a:r>
          </a:p>
          <a:p>
            <a:pPr marL="228600" indent="-228600">
              <a:buAutoNum type="arabicParenR"/>
            </a:pPr>
            <a:endParaRPr lang="ro-RO" baseline="0" dirty="0" smtClean="0"/>
          </a:p>
          <a:p>
            <a:pPr marL="228600" indent="-228600">
              <a:buAutoNum type="arabicParenR"/>
            </a:pPr>
            <a:endParaRPr lang="ro-RO" dirty="0"/>
          </a:p>
        </p:txBody>
      </p:sp>
      <p:sp>
        <p:nvSpPr>
          <p:cNvPr id="4" name="Slide Number Placeholder 3"/>
          <p:cNvSpPr>
            <a:spLocks noGrp="1"/>
          </p:cNvSpPr>
          <p:nvPr>
            <p:ph type="sldNum" sz="quarter" idx="10"/>
          </p:nvPr>
        </p:nvSpPr>
        <p:spPr/>
        <p:txBody>
          <a:bodyPr/>
          <a:lstStyle/>
          <a:p>
            <a:fld id="{3DAB43A2-67F7-4CDE-8774-8EC7A86874A1}" type="slidenum">
              <a:rPr lang="ro-RO" smtClean="0"/>
              <a:t>3</a:t>
            </a:fld>
            <a:endParaRPr lang="ro-RO"/>
          </a:p>
        </p:txBody>
      </p:sp>
    </p:spTree>
    <p:extLst>
      <p:ext uri="{BB962C8B-B14F-4D97-AF65-F5344CB8AC3E}">
        <p14:creationId xmlns:p14="http://schemas.microsoft.com/office/powerpoint/2010/main" val="286741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Doua exemple de aplicatii ce </a:t>
            </a:r>
            <a:r>
              <a:rPr lang="ro-RO" dirty="0" smtClean="0"/>
              <a:t>oferă servicii similare cu ServiceFinder.</a:t>
            </a:r>
          </a:p>
          <a:p>
            <a:pPr marL="0" indent="0">
              <a:buNone/>
            </a:pPr>
            <a:r>
              <a:rPr lang="ro-RO" baseline="0" dirty="0" smtClean="0"/>
              <a:t>1) Cylex este un site web:</a:t>
            </a:r>
          </a:p>
          <a:p>
            <a:pPr marL="0" indent="0">
              <a:buNone/>
            </a:pPr>
            <a:r>
              <a:rPr lang="ro-RO" baseline="0" dirty="0" smtClean="0"/>
              <a:t>-ofera o lista de firme printre care si service-uri auto.</a:t>
            </a:r>
          </a:p>
          <a:p>
            <a:pPr marL="0" indent="0">
              <a:buNone/>
            </a:pPr>
            <a:r>
              <a:rPr lang="ro-RO" baseline="0" dirty="0" smtClean="0"/>
              <a:t>-poti afla detalii despre acea firma</a:t>
            </a:r>
          </a:p>
          <a:p>
            <a:pPr marL="0" indent="0">
              <a:buNone/>
            </a:pPr>
            <a:r>
              <a:rPr lang="ro-RO" baseline="0" dirty="0" smtClean="0"/>
              <a:t>-poti da un comentariu</a:t>
            </a:r>
          </a:p>
          <a:p>
            <a:pPr marL="0" indent="0">
              <a:buNone/>
            </a:pPr>
            <a:r>
              <a:rPr lang="ro-RO" baseline="0" dirty="0" smtClean="0"/>
              <a:t>2) Auto.ro este un site web:</a:t>
            </a:r>
          </a:p>
          <a:p>
            <a:pPr marL="0" indent="0">
              <a:buNone/>
            </a:pPr>
            <a:r>
              <a:rPr lang="ro-RO" baseline="0" dirty="0" smtClean="0"/>
              <a:t>-ofera lista de service-uri auto</a:t>
            </a:r>
          </a:p>
          <a:p>
            <a:pPr marL="0" indent="0">
              <a:buNone/>
            </a:pPr>
            <a:r>
              <a:rPr lang="ro-RO" baseline="0" dirty="0" smtClean="0"/>
              <a:t>-poti vedea detalii</a:t>
            </a:r>
          </a:p>
          <a:p>
            <a:pPr marL="0" indent="0">
              <a:buNone/>
            </a:pPr>
            <a:r>
              <a:rPr lang="ro-RO" baseline="0" dirty="0" smtClean="0"/>
              <a:t>-diferite parcuri auto de unde utilizatorii pot sa-si cumpere o masina</a:t>
            </a:r>
          </a:p>
          <a:p>
            <a:pPr marL="0" indent="0">
              <a:buNone/>
            </a:pPr>
            <a:r>
              <a:rPr lang="ro-RO" baseline="0" dirty="0" smtClean="0"/>
              <a:t>-diferite magazine de unde isi pot cumpara piese auto si anvelope</a:t>
            </a:r>
          </a:p>
          <a:p>
            <a:pPr marL="0" indent="0">
              <a:buNone/>
            </a:pPr>
            <a:r>
              <a:rPr lang="ro-RO" baseline="0" dirty="0" smtClean="0"/>
              <a:t>-se pot da comentarii</a:t>
            </a:r>
            <a:endParaRPr lang="ro-RO" dirty="0"/>
          </a:p>
        </p:txBody>
      </p:sp>
      <p:sp>
        <p:nvSpPr>
          <p:cNvPr id="4" name="Slide Number Placeholder 3"/>
          <p:cNvSpPr>
            <a:spLocks noGrp="1"/>
          </p:cNvSpPr>
          <p:nvPr>
            <p:ph type="sldNum" sz="quarter" idx="10"/>
          </p:nvPr>
        </p:nvSpPr>
        <p:spPr/>
        <p:txBody>
          <a:bodyPr/>
          <a:lstStyle/>
          <a:p>
            <a:fld id="{3DAB43A2-67F7-4CDE-8774-8EC7A86874A1}" type="slidenum">
              <a:rPr lang="ro-RO" smtClean="0"/>
              <a:t>4</a:t>
            </a:fld>
            <a:endParaRPr lang="ro-RO"/>
          </a:p>
        </p:txBody>
      </p:sp>
    </p:spTree>
    <p:extLst>
      <p:ext uri="{BB962C8B-B14F-4D97-AF65-F5344CB8AC3E}">
        <p14:creationId xmlns:p14="http://schemas.microsoft.com/office/powerpoint/2010/main" val="23470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4) Atat utilizatorul cat si service-ul</a:t>
            </a:r>
            <a:r>
              <a:rPr lang="ro-RO" baseline="0" dirty="0" smtClean="0"/>
              <a:t> vor putea vedea cererile si programarile.</a:t>
            </a:r>
            <a:endParaRPr lang="ro-RO" dirty="0"/>
          </a:p>
        </p:txBody>
      </p:sp>
      <p:sp>
        <p:nvSpPr>
          <p:cNvPr id="4" name="Slide Number Placeholder 3"/>
          <p:cNvSpPr>
            <a:spLocks noGrp="1"/>
          </p:cNvSpPr>
          <p:nvPr>
            <p:ph type="sldNum" sz="quarter" idx="10"/>
          </p:nvPr>
        </p:nvSpPr>
        <p:spPr/>
        <p:txBody>
          <a:bodyPr/>
          <a:lstStyle/>
          <a:p>
            <a:fld id="{3DAB43A2-67F7-4CDE-8774-8EC7A86874A1}" type="slidenum">
              <a:rPr lang="ro-RO" smtClean="0"/>
              <a:t>5</a:t>
            </a:fld>
            <a:endParaRPr lang="ro-RO"/>
          </a:p>
        </p:txBody>
      </p:sp>
    </p:spTree>
    <p:extLst>
      <p:ext uri="{BB962C8B-B14F-4D97-AF65-F5344CB8AC3E}">
        <p14:creationId xmlns:p14="http://schemas.microsoft.com/office/powerpoint/2010/main" val="418372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1) Multe persoane detin o masina, poate chiar mai</a:t>
            </a:r>
            <a:r>
              <a:rPr lang="ro-RO" baseline="0" dirty="0" smtClean="0"/>
              <a:t> multe; masin vechi in romania, mai mult de o vizita pe an la un service=&gt; multi soferi cauta un service auto =&gt; multi utilizatori ai aplicatiei</a:t>
            </a:r>
            <a:endParaRPr lang="ro-RO" dirty="0" smtClean="0"/>
          </a:p>
          <a:p>
            <a:r>
              <a:rPr lang="ro-RO" dirty="0" smtClean="0"/>
              <a:t>2) Cat mai multe service-uri intr-un loc =&gt;</a:t>
            </a:r>
            <a:r>
              <a:rPr lang="ro-RO" baseline="0" dirty="0" smtClean="0"/>
              <a:t> realizare unei comparatii intre 2 service-uri mai usoara</a:t>
            </a:r>
          </a:p>
          <a:p>
            <a:r>
              <a:rPr lang="ro-RO" baseline="0" dirty="0" smtClean="0"/>
              <a:t>3) Prin intermediul parerilor date de alti utilizatori</a:t>
            </a:r>
          </a:p>
          <a:p>
            <a:r>
              <a:rPr lang="ro-RO" baseline="0" dirty="0" smtClean="0"/>
              <a:t>4) Este foarte simplu sa te programezi sau sa ceri o oferta dupa cum s-a vazut in demo</a:t>
            </a:r>
            <a:endParaRPr lang="ro-RO" dirty="0"/>
          </a:p>
        </p:txBody>
      </p:sp>
      <p:sp>
        <p:nvSpPr>
          <p:cNvPr id="4" name="Slide Number Placeholder 3"/>
          <p:cNvSpPr>
            <a:spLocks noGrp="1"/>
          </p:cNvSpPr>
          <p:nvPr>
            <p:ph type="sldNum" sz="quarter" idx="10"/>
          </p:nvPr>
        </p:nvSpPr>
        <p:spPr/>
        <p:txBody>
          <a:bodyPr/>
          <a:lstStyle/>
          <a:p>
            <a:fld id="{3DAB43A2-67F7-4CDE-8774-8EC7A86874A1}" type="slidenum">
              <a:rPr lang="ro-RO" smtClean="0"/>
              <a:t>8</a:t>
            </a:fld>
            <a:endParaRPr lang="ro-RO"/>
          </a:p>
        </p:txBody>
      </p:sp>
    </p:spTree>
    <p:extLst>
      <p:ext uri="{BB962C8B-B14F-4D97-AF65-F5344CB8AC3E}">
        <p14:creationId xmlns:p14="http://schemas.microsoft.com/office/powerpoint/2010/main" val="231011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a:xfrm>
            <a:off x="5332412" y="5883275"/>
            <a:ext cx="4324044" cy="365125"/>
          </a:xfrm>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10815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CDAA21-5CB3-4329-AFD7-682FAFA3C740}" type="datetimeFigureOut">
              <a:rPr lang="ro-RO" smtClean="0"/>
              <a:t>09.02.2020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63591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79239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48360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274250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770827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8664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746966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53002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a:xfrm>
            <a:off x="10951856" y="5867131"/>
            <a:ext cx="551167" cy="365125"/>
          </a:xfrm>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61666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DAA21-5CB3-4329-AFD7-682FAFA3C740}" type="datetimeFigureOut">
              <a:rPr lang="ro-RO" smtClean="0"/>
              <a:t>09.02.2020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43110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CDAA21-5CB3-4329-AFD7-682FAFA3C740}" type="datetimeFigureOut">
              <a:rPr lang="ro-RO" smtClean="0"/>
              <a:t>09.02.2020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54488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CDAA21-5CB3-4329-AFD7-682FAFA3C740}" type="datetimeFigureOut">
              <a:rPr lang="ro-RO" smtClean="0"/>
              <a:t>09.02.2020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192470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CDAA21-5CB3-4329-AFD7-682FAFA3C740}" type="datetimeFigureOut">
              <a:rPr lang="ro-RO" smtClean="0"/>
              <a:t>09.02.2020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90848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DAA21-5CB3-4329-AFD7-682FAFA3C740}" type="datetimeFigureOut">
              <a:rPr lang="ro-RO" smtClean="0"/>
              <a:t>09.02.2020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66892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CDAA21-5CB3-4329-AFD7-682FAFA3C740}" type="datetimeFigureOut">
              <a:rPr lang="ro-RO" smtClean="0"/>
              <a:t>09.02.2020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87279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CDAA21-5CB3-4329-AFD7-682FAFA3C740}" type="datetimeFigureOut">
              <a:rPr lang="ro-RO" smtClean="0"/>
              <a:t>09.02.2020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C9C9D6-B157-419C-9384-617E29551F54}" type="slidenum">
              <a:rPr lang="ro-RO" smtClean="0"/>
              <a:t>‹#›</a:t>
            </a:fld>
            <a:endParaRPr lang="ro-RO"/>
          </a:p>
        </p:txBody>
      </p:sp>
    </p:spTree>
    <p:extLst>
      <p:ext uri="{BB962C8B-B14F-4D97-AF65-F5344CB8AC3E}">
        <p14:creationId xmlns:p14="http://schemas.microsoft.com/office/powerpoint/2010/main" val="26578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CDAA21-5CB3-4329-AFD7-682FAFA3C740}" type="datetimeFigureOut">
              <a:rPr lang="ro-RO" smtClean="0"/>
              <a:t>09.02.2020</a:t>
            </a:fld>
            <a:endParaRPr lang="ro-R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o-R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C9C9D6-B157-419C-9384-617E29551F54}" type="slidenum">
              <a:rPr lang="ro-RO" smtClean="0"/>
              <a:t>‹#›</a:t>
            </a:fld>
            <a:endParaRPr lang="ro-RO"/>
          </a:p>
        </p:txBody>
      </p:sp>
    </p:spTree>
    <p:extLst>
      <p:ext uri="{BB962C8B-B14F-4D97-AF65-F5344CB8AC3E}">
        <p14:creationId xmlns:p14="http://schemas.microsoft.com/office/powerpoint/2010/main" val="207860172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5966"/>
            <a:ext cx="12192000" cy="1519885"/>
          </a:xfrm>
        </p:spPr>
        <p:txBody>
          <a:bodyPr/>
          <a:lstStyle/>
          <a:p>
            <a:pPr algn="ctr"/>
            <a:r>
              <a:rPr lang="ro-RO" dirty="0" smtClean="0">
                <a:latin typeface="+mn-lt"/>
                <a:cs typeface="Times New Roman" panose="02020603050405020304" pitchFamily="18" charset="0"/>
              </a:rPr>
              <a:t>ServiceFinder</a:t>
            </a:r>
            <a:endParaRPr lang="ro-RO" dirty="0">
              <a:latin typeface="+mn-lt"/>
              <a:cs typeface="Times New Roman" panose="02020603050405020304" pitchFamily="18" charset="0"/>
            </a:endParaRPr>
          </a:p>
        </p:txBody>
      </p:sp>
      <p:sp>
        <p:nvSpPr>
          <p:cNvPr id="3" name="Subtitle 2"/>
          <p:cNvSpPr>
            <a:spLocks noGrp="1"/>
          </p:cNvSpPr>
          <p:nvPr>
            <p:ph type="subTitle" idx="1"/>
          </p:nvPr>
        </p:nvSpPr>
        <p:spPr>
          <a:xfrm>
            <a:off x="3888360" y="3839514"/>
            <a:ext cx="6987645" cy="1388534"/>
          </a:xfrm>
        </p:spPr>
        <p:txBody>
          <a:bodyPr/>
          <a:lstStyle/>
          <a:p>
            <a:r>
              <a:rPr lang="ro-RO" dirty="0" smtClean="0"/>
              <a:t>Olaru Constantin-Iulian</a:t>
            </a:r>
          </a:p>
          <a:p>
            <a:endParaRPr lang="ro-RO" dirty="0"/>
          </a:p>
          <a:p>
            <a:r>
              <a:rPr lang="ro-RO" dirty="0" smtClean="0"/>
              <a:t>Prof. Colab. Florin Olariu</a:t>
            </a:r>
            <a:endParaRPr lang="ro-RO" dirty="0"/>
          </a:p>
        </p:txBody>
      </p:sp>
    </p:spTree>
    <p:extLst>
      <p:ext uri="{BB962C8B-B14F-4D97-AF65-F5344CB8AC3E}">
        <p14:creationId xmlns:p14="http://schemas.microsoft.com/office/powerpoint/2010/main" val="2976657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a:t>
            </a:r>
            <a:endParaRPr lang="ro-RO"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ü"/>
            </a:pPr>
            <a:r>
              <a:rPr lang="ro-RO" dirty="0" smtClean="0"/>
              <a:t>Motivație</a:t>
            </a:r>
          </a:p>
          <a:p>
            <a:pPr>
              <a:buFont typeface="Wingdings" panose="05000000000000000000" pitchFamily="2" charset="2"/>
              <a:buChar char="ü"/>
            </a:pPr>
            <a:r>
              <a:rPr lang="ro-RO" dirty="0" smtClean="0"/>
              <a:t>Aplicații existente</a:t>
            </a:r>
          </a:p>
          <a:p>
            <a:pPr>
              <a:buFont typeface="Wingdings" panose="05000000000000000000" pitchFamily="2" charset="2"/>
              <a:buChar char="ü"/>
            </a:pPr>
            <a:r>
              <a:rPr lang="ro-RO" dirty="0"/>
              <a:t>Funcționalitățile </a:t>
            </a:r>
            <a:r>
              <a:rPr lang="ro-RO" dirty="0" smtClean="0"/>
              <a:t>aplicației</a:t>
            </a:r>
          </a:p>
          <a:p>
            <a:pPr>
              <a:buFont typeface="Wingdings" panose="05000000000000000000" pitchFamily="2" charset="2"/>
              <a:buChar char="ü"/>
            </a:pPr>
            <a:r>
              <a:rPr lang="ro-RO" dirty="0" smtClean="0"/>
              <a:t>Arhitectura aplicației</a:t>
            </a:r>
          </a:p>
          <a:p>
            <a:pPr>
              <a:buFont typeface="Wingdings" panose="05000000000000000000" pitchFamily="2" charset="2"/>
              <a:buChar char="ü"/>
            </a:pPr>
            <a:r>
              <a:rPr lang="ro-RO" dirty="0" smtClean="0"/>
              <a:t>Scenarii de utilizare</a:t>
            </a:r>
          </a:p>
          <a:p>
            <a:pPr>
              <a:buFont typeface="Wingdings" panose="05000000000000000000" pitchFamily="2" charset="2"/>
              <a:buChar char="ü"/>
            </a:pPr>
            <a:r>
              <a:rPr lang="ro-RO" dirty="0" smtClean="0"/>
              <a:t>Concluzii</a:t>
            </a:r>
            <a:endParaRPr lang="ro-RO" dirty="0" smtClean="0"/>
          </a:p>
          <a:p>
            <a:pPr>
              <a:buFont typeface="Wingdings" panose="05000000000000000000" pitchFamily="2" charset="2"/>
              <a:buChar char="ü"/>
            </a:pPr>
            <a:r>
              <a:rPr lang="ro-RO" dirty="0" smtClean="0"/>
              <a:t>Întrebări</a:t>
            </a:r>
            <a:endParaRPr lang="ro-RO" dirty="0"/>
          </a:p>
        </p:txBody>
      </p:sp>
    </p:spTree>
    <p:extLst>
      <p:ext uri="{BB962C8B-B14F-4D97-AF65-F5344CB8AC3E}">
        <p14:creationId xmlns:p14="http://schemas.microsoft.com/office/powerpoint/2010/main" val="123734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Motivație</a:t>
            </a:r>
            <a:endParaRPr lang="ro-RO" dirty="0"/>
          </a:p>
        </p:txBody>
      </p:sp>
      <p:sp>
        <p:nvSpPr>
          <p:cNvPr id="3" name="Content Placeholder 2"/>
          <p:cNvSpPr>
            <a:spLocks noGrp="1"/>
          </p:cNvSpPr>
          <p:nvPr>
            <p:ph idx="1"/>
          </p:nvPr>
        </p:nvSpPr>
        <p:spPr>
          <a:xfrm>
            <a:off x="1397224" y="2161902"/>
            <a:ext cx="10018713" cy="3986350"/>
          </a:xfrm>
        </p:spPr>
        <p:txBody>
          <a:bodyPr/>
          <a:lstStyle/>
          <a:p>
            <a:pPr>
              <a:spcBef>
                <a:spcPts val="1200"/>
              </a:spcBef>
            </a:pPr>
            <a:r>
              <a:rPr lang="ro-RO" dirty="0"/>
              <a:t>Serviciile oferite de slabă </a:t>
            </a:r>
            <a:r>
              <a:rPr lang="ro-RO" dirty="0" smtClean="0"/>
              <a:t>calitate (lipsa de informare despre calitatea serviciilor)</a:t>
            </a:r>
          </a:p>
          <a:p>
            <a:pPr>
              <a:spcBef>
                <a:spcPts val="1200"/>
              </a:spcBef>
            </a:pPr>
            <a:r>
              <a:rPr lang="ro-RO" dirty="0" smtClean="0"/>
              <a:t>Nevoiea de a găsi un service într-o zonă necunoscută</a:t>
            </a:r>
          </a:p>
          <a:p>
            <a:pPr>
              <a:spcBef>
                <a:spcPts val="1200"/>
              </a:spcBef>
            </a:pPr>
            <a:r>
              <a:rPr lang="ro-RO" dirty="0" smtClean="0"/>
              <a:t>Timp foarte prețios</a:t>
            </a:r>
            <a:r>
              <a:rPr lang="ro-RO" dirty="0"/>
              <a:t>,</a:t>
            </a:r>
            <a:r>
              <a:rPr lang="ro-RO" dirty="0" smtClean="0"/>
              <a:t> necesitatea de a simplifica cât mai mult lucrurile</a:t>
            </a:r>
          </a:p>
        </p:txBody>
      </p:sp>
    </p:spTree>
    <p:extLst>
      <p:ext uri="{BB962C8B-B14F-4D97-AF65-F5344CB8AC3E}">
        <p14:creationId xmlns:p14="http://schemas.microsoft.com/office/powerpoint/2010/main" val="2936995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38086"/>
          </a:xfrm>
        </p:spPr>
        <p:txBody>
          <a:bodyPr/>
          <a:lstStyle/>
          <a:p>
            <a:r>
              <a:rPr lang="ro-RO" dirty="0" smtClean="0"/>
              <a:t>Aplicații existente</a:t>
            </a:r>
            <a:endParaRPr lang="ro-RO" dirty="0"/>
          </a:p>
        </p:txBody>
      </p:sp>
      <p:sp>
        <p:nvSpPr>
          <p:cNvPr id="3" name="Content Placeholder 2"/>
          <p:cNvSpPr>
            <a:spLocks noGrp="1"/>
          </p:cNvSpPr>
          <p:nvPr>
            <p:ph idx="1"/>
          </p:nvPr>
        </p:nvSpPr>
        <p:spPr>
          <a:xfrm>
            <a:off x="0" y="828261"/>
            <a:ext cx="6361043" cy="991466"/>
          </a:xfrm>
        </p:spPr>
        <p:txBody>
          <a:bodyPr/>
          <a:lstStyle/>
          <a:p>
            <a:pPr algn="ctr"/>
            <a:r>
              <a:rPr lang="ro-RO" dirty="0" smtClean="0"/>
              <a:t>Cylex</a:t>
            </a:r>
            <a:endParaRPr lang="ro-RO" dirty="0"/>
          </a:p>
        </p:txBody>
      </p:sp>
      <p:pic>
        <p:nvPicPr>
          <p:cNvPr id="4" name="Picture 3"/>
          <p:cNvPicPr/>
          <p:nvPr/>
        </p:nvPicPr>
        <p:blipFill>
          <a:blip r:embed="rId3"/>
          <a:stretch>
            <a:fillRect/>
          </a:stretch>
        </p:blipFill>
        <p:spPr>
          <a:xfrm>
            <a:off x="59634" y="1883521"/>
            <a:ext cx="6241774" cy="4891653"/>
          </a:xfrm>
          <a:prstGeom prst="rect">
            <a:avLst/>
          </a:prstGeom>
          <a:effectLst>
            <a:outerShdw blurRad="50800" dist="38100" dir="8100000" algn="tr" rotWithShape="0">
              <a:prstClr val="black">
                <a:alpha val="40000"/>
              </a:prstClr>
            </a:outerShdw>
          </a:effectLst>
        </p:spPr>
      </p:pic>
      <p:pic>
        <p:nvPicPr>
          <p:cNvPr id="5" name="Picture 4"/>
          <p:cNvPicPr/>
          <p:nvPr/>
        </p:nvPicPr>
        <p:blipFill>
          <a:blip r:embed="rId4"/>
          <a:stretch>
            <a:fillRect/>
          </a:stretch>
        </p:blipFill>
        <p:spPr>
          <a:xfrm>
            <a:off x="6361043" y="1864489"/>
            <a:ext cx="5757970" cy="1735162"/>
          </a:xfrm>
          <a:prstGeom prst="rect">
            <a:avLst/>
          </a:prstGeom>
          <a:effectLst>
            <a:outerShdw blurRad="50800" dist="38100" dir="8100000" algn="tr" rotWithShape="0">
              <a:prstClr val="black">
                <a:alpha val="40000"/>
              </a:prstClr>
            </a:outerShdw>
          </a:effectLst>
        </p:spPr>
      </p:pic>
      <p:pic>
        <p:nvPicPr>
          <p:cNvPr id="7" name="Picture 6"/>
          <p:cNvPicPr/>
          <p:nvPr/>
        </p:nvPicPr>
        <p:blipFill>
          <a:blip r:embed="rId5"/>
          <a:stretch>
            <a:fillRect/>
          </a:stretch>
        </p:blipFill>
        <p:spPr>
          <a:xfrm>
            <a:off x="6361043" y="3599651"/>
            <a:ext cx="5757970" cy="3175523"/>
          </a:xfrm>
          <a:prstGeom prst="rect">
            <a:avLst/>
          </a:prstGeom>
          <a:effectLst>
            <a:outerShdw blurRad="50800" dist="38100" dir="8100000" algn="tr" rotWithShape="0">
              <a:prstClr val="black">
                <a:alpha val="40000"/>
              </a:prstClr>
            </a:outerShdw>
          </a:effectLst>
        </p:spPr>
      </p:pic>
      <p:sp>
        <p:nvSpPr>
          <p:cNvPr id="8" name="Content Placeholder 2"/>
          <p:cNvSpPr txBox="1">
            <a:spLocks/>
          </p:cNvSpPr>
          <p:nvPr/>
        </p:nvSpPr>
        <p:spPr>
          <a:xfrm>
            <a:off x="6434031" y="849005"/>
            <a:ext cx="5757970" cy="9914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ctr"/>
            <a:r>
              <a:rPr lang="ro-RO" dirty="0" smtClean="0"/>
              <a:t>Auto.ro</a:t>
            </a:r>
            <a:endParaRPr lang="ro-RO" dirty="0"/>
          </a:p>
        </p:txBody>
      </p:sp>
    </p:spTree>
    <p:extLst>
      <p:ext uri="{BB962C8B-B14F-4D97-AF65-F5344CB8AC3E}">
        <p14:creationId xmlns:p14="http://schemas.microsoft.com/office/powerpoint/2010/main" val="128137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par>
                                <p:cTn id="25" presetID="3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par>
                                <p:cTn id="31" presetID="3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style.rotation</p:attrName>
                                        </p:attrNameLst>
                                      </p:cBhvr>
                                      <p:tavLst>
                                        <p:tav tm="0">
                                          <p:val>
                                            <p:fltVal val="90"/>
                                          </p:val>
                                        </p:tav>
                                        <p:tav tm="100000">
                                          <p:val>
                                            <p:fltVal val="0"/>
                                          </p:val>
                                        </p:tav>
                                      </p:tavLst>
                                    </p:anim>
                                    <p:animEffect transition="in" filter="fade">
                                      <p:cBhvr>
                                        <p:cTn id="3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Funcționalitățile aplicației</a:t>
            </a:r>
            <a:endParaRPr lang="ro-RO" dirty="0"/>
          </a:p>
        </p:txBody>
      </p:sp>
      <p:sp>
        <p:nvSpPr>
          <p:cNvPr id="3" name="Content Placeholder 2"/>
          <p:cNvSpPr>
            <a:spLocks noGrp="1"/>
          </p:cNvSpPr>
          <p:nvPr>
            <p:ph idx="1"/>
          </p:nvPr>
        </p:nvSpPr>
        <p:spPr/>
        <p:txBody>
          <a:bodyPr/>
          <a:lstStyle/>
          <a:p>
            <a:pPr>
              <a:spcBef>
                <a:spcPts val="1200"/>
              </a:spcBef>
              <a:spcAft>
                <a:spcPts val="1200"/>
              </a:spcAft>
            </a:pPr>
            <a:r>
              <a:rPr lang="ro-RO" dirty="0" smtClean="0"/>
              <a:t>Afișarea unei liste de service-uri </a:t>
            </a:r>
          </a:p>
          <a:p>
            <a:r>
              <a:rPr lang="ro-RO" dirty="0" smtClean="0"/>
              <a:t>Vizualizarea detaliilor despre un service</a:t>
            </a:r>
          </a:p>
          <a:p>
            <a:r>
              <a:rPr lang="ro-RO" dirty="0" smtClean="0"/>
              <a:t>Apelarea, trimiterea unui email și calcularea unei rute către service</a:t>
            </a:r>
          </a:p>
          <a:p>
            <a:r>
              <a:rPr lang="ro-RO" dirty="0" smtClean="0"/>
              <a:t>Cererea unei oferte, programarea si scrierea unui comentariu</a:t>
            </a:r>
          </a:p>
          <a:p>
            <a:r>
              <a:rPr lang="ro-RO" dirty="0" smtClean="0"/>
              <a:t>Adăugarea, editarea și ștergerea unui service</a:t>
            </a:r>
          </a:p>
          <a:p>
            <a:r>
              <a:rPr lang="ro-RO" dirty="0" smtClean="0"/>
              <a:t>Autentificarea și schimbarea datelor de profil</a:t>
            </a:r>
            <a:endParaRPr lang="ro-RO" dirty="0"/>
          </a:p>
        </p:txBody>
      </p:sp>
    </p:spTree>
    <p:extLst>
      <p:ext uri="{BB962C8B-B14F-4D97-AF65-F5344CB8AC3E}">
        <p14:creationId xmlns:p14="http://schemas.microsoft.com/office/powerpoint/2010/main" val="1144580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3122"/>
          </a:xfrm>
        </p:spPr>
        <p:txBody>
          <a:bodyPr/>
          <a:lstStyle/>
          <a:p>
            <a:r>
              <a:rPr lang="ro-RO" dirty="0" smtClean="0"/>
              <a:t>Arhitectura aplicației</a:t>
            </a:r>
            <a:endParaRPr lang="ro-RO" dirty="0"/>
          </a:p>
        </p:txBody>
      </p:sp>
      <p:pic>
        <p:nvPicPr>
          <p:cNvPr id="4" name="Picture 3" descr="Untitled Diagram (4)"/>
          <p:cNvPicPr/>
          <p:nvPr/>
        </p:nvPicPr>
        <p:blipFill>
          <a:blip r:embed="rId2">
            <a:extLst>
              <a:ext uri="{28A0092B-C50C-407E-A947-70E740481C1C}">
                <a14:useLocalDpi xmlns:a14="http://schemas.microsoft.com/office/drawing/2010/main" val="0"/>
              </a:ext>
            </a:extLst>
          </a:blip>
          <a:srcRect/>
          <a:stretch>
            <a:fillRect/>
          </a:stretch>
        </p:blipFill>
        <p:spPr bwMode="auto">
          <a:xfrm>
            <a:off x="2865782" y="1195867"/>
            <a:ext cx="6460436" cy="4562061"/>
          </a:xfrm>
          <a:prstGeom prst="rect">
            <a:avLst/>
          </a:prstGeom>
          <a:noFill/>
          <a:ln>
            <a:noFill/>
          </a:ln>
          <a:effectLst/>
        </p:spPr>
      </p:pic>
      <p:pic>
        <p:nvPicPr>
          <p:cNvPr id="10" name="Picture 9" descr="C:\Users\Iulian\Downloads\Untitled Diagram (18).jpg"/>
          <p:cNvPicPr/>
          <p:nvPr/>
        </p:nvPicPr>
        <p:blipFill>
          <a:blip r:embed="rId3">
            <a:extLst>
              <a:ext uri="{28A0092B-C50C-407E-A947-70E740481C1C}">
                <a14:useLocalDpi xmlns:a14="http://schemas.microsoft.com/office/drawing/2010/main" val="0"/>
              </a:ext>
            </a:extLst>
          </a:blip>
          <a:srcRect/>
          <a:stretch>
            <a:fillRect/>
          </a:stretch>
        </p:blipFill>
        <p:spPr bwMode="auto">
          <a:xfrm>
            <a:off x="3426460" y="1070553"/>
            <a:ext cx="5339080" cy="4766310"/>
          </a:xfrm>
          <a:prstGeom prst="rect">
            <a:avLst/>
          </a:prstGeom>
          <a:noFill/>
          <a:ln>
            <a:noFill/>
          </a:ln>
          <a:effectLst/>
        </p:spPr>
      </p:pic>
      <p:sp>
        <p:nvSpPr>
          <p:cNvPr id="11" name="Content Placeholder 2"/>
          <p:cNvSpPr>
            <a:spLocks noGrp="1"/>
          </p:cNvSpPr>
          <p:nvPr>
            <p:ph idx="1"/>
          </p:nvPr>
        </p:nvSpPr>
        <p:spPr>
          <a:xfrm>
            <a:off x="2865782" y="5853992"/>
            <a:ext cx="6460436" cy="745579"/>
          </a:xfrm>
        </p:spPr>
        <p:txBody>
          <a:bodyPr/>
          <a:lstStyle/>
          <a:p>
            <a:pPr marL="0" indent="0" algn="ctr">
              <a:buNone/>
            </a:pPr>
            <a:r>
              <a:rPr lang="ro-RO" dirty="0" smtClean="0"/>
              <a:t>Diagramă aplicație</a:t>
            </a:r>
            <a:endParaRPr lang="ro-RO" dirty="0"/>
          </a:p>
        </p:txBody>
      </p:sp>
      <p:sp>
        <p:nvSpPr>
          <p:cNvPr id="12" name="Content Placeholder 2"/>
          <p:cNvSpPr txBox="1">
            <a:spLocks/>
          </p:cNvSpPr>
          <p:nvPr/>
        </p:nvSpPr>
        <p:spPr>
          <a:xfrm>
            <a:off x="3426461" y="5904839"/>
            <a:ext cx="5339079" cy="7455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ro-RO" dirty="0" smtClean="0"/>
              <a:t>Diagramă server</a:t>
            </a:r>
            <a:endParaRPr lang="ro-RO" dirty="0"/>
          </a:p>
        </p:txBody>
      </p:sp>
      <p:sp>
        <p:nvSpPr>
          <p:cNvPr id="14" name="Content Placeholder 2"/>
          <p:cNvSpPr txBox="1">
            <a:spLocks/>
          </p:cNvSpPr>
          <p:nvPr/>
        </p:nvSpPr>
        <p:spPr>
          <a:xfrm>
            <a:off x="2189941" y="6255648"/>
            <a:ext cx="7398328" cy="7455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ro-RO" dirty="0" smtClean="0"/>
              <a:t>Diagramă android</a:t>
            </a:r>
            <a:endParaRPr lang="ro-RO" dirty="0"/>
          </a:p>
        </p:txBody>
      </p:sp>
      <p:sp>
        <p:nvSpPr>
          <p:cNvPr id="15" name="Content Placeholder 2"/>
          <p:cNvSpPr txBox="1">
            <a:spLocks/>
          </p:cNvSpPr>
          <p:nvPr/>
        </p:nvSpPr>
        <p:spPr>
          <a:xfrm>
            <a:off x="2776335" y="5506626"/>
            <a:ext cx="6225540" cy="7455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ro-RO" dirty="0" smtClean="0"/>
              <a:t>Diagramă android extensie</a:t>
            </a:r>
            <a:endParaRPr lang="ro-RO" dirty="0"/>
          </a:p>
        </p:txBody>
      </p:sp>
      <p:pic>
        <p:nvPicPr>
          <p:cNvPr id="16" name="Picture 15" descr="C:\Users\Iulian\Downloads\Untitled Diagram (13).jpg"/>
          <p:cNvPicPr/>
          <p:nvPr/>
        </p:nvPicPr>
        <p:blipFill>
          <a:blip r:embed="rId4">
            <a:extLst>
              <a:ext uri="{28A0092B-C50C-407E-A947-70E740481C1C}">
                <a14:useLocalDpi xmlns:a14="http://schemas.microsoft.com/office/drawing/2010/main" val="0"/>
              </a:ext>
            </a:extLst>
          </a:blip>
          <a:srcRect/>
          <a:stretch>
            <a:fillRect/>
          </a:stretch>
        </p:blipFill>
        <p:spPr bwMode="auto">
          <a:xfrm>
            <a:off x="2189941" y="976578"/>
            <a:ext cx="7398328" cy="5301050"/>
          </a:xfrm>
          <a:prstGeom prst="rect">
            <a:avLst/>
          </a:prstGeom>
          <a:noFill/>
          <a:ln>
            <a:noFill/>
          </a:ln>
          <a:effectLst/>
        </p:spPr>
      </p:pic>
      <p:pic>
        <p:nvPicPr>
          <p:cNvPr id="13" name="Picture 12" descr="C:\Users\Iulian\Downloads\Untitled Diagram (14).jpg"/>
          <p:cNvPicPr/>
          <p:nvPr/>
        </p:nvPicPr>
        <p:blipFill>
          <a:blip r:embed="rId5">
            <a:extLst>
              <a:ext uri="{28A0092B-C50C-407E-A947-70E740481C1C}">
                <a14:useLocalDpi xmlns:a14="http://schemas.microsoft.com/office/drawing/2010/main" val="0"/>
              </a:ext>
            </a:extLst>
          </a:blip>
          <a:srcRect/>
          <a:stretch>
            <a:fillRect/>
          </a:stretch>
        </p:blipFill>
        <p:spPr bwMode="auto">
          <a:xfrm>
            <a:off x="2776335" y="1437974"/>
            <a:ext cx="6225540" cy="3496310"/>
          </a:xfrm>
          <a:prstGeom prst="rect">
            <a:avLst/>
          </a:prstGeom>
          <a:noFill/>
          <a:ln>
            <a:noFill/>
          </a:ln>
          <a:effectLst/>
        </p:spPr>
      </p:pic>
    </p:spTree>
    <p:extLst>
      <p:ext uri="{BB962C8B-B14F-4D97-AF65-F5344CB8AC3E}">
        <p14:creationId xmlns:p14="http://schemas.microsoft.com/office/powerpoint/2010/main" val="719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1">
                                            <p:txEl>
                                              <p:pRg st="0" end="0"/>
                                            </p:txEl>
                                          </p:spTgt>
                                        </p:tgtEl>
                                      </p:cBhvr>
                                    </p:animEffect>
                                  </p:childTnLst>
                                  <p:subTnLst>
                                    <p:set>
                                      <p:cBhvr override="childStyle">
                                        <p:cTn dur="1" fill="hold" display="0" masterRel="nextClick" afterEffect="1"/>
                                        <p:tgtEl>
                                          <p:spTgt spid="11">
                                            <p:txEl>
                                              <p:pRg st="0" end="0"/>
                                            </p:txEl>
                                          </p:spTgt>
                                        </p:tgtEl>
                                        <p:attrNameLst>
                                          <p:attrName>style.visibility</p:attrName>
                                        </p:attrNameLst>
                                      </p:cBhvr>
                                      <p:to>
                                        <p:strVal val="hidden"/>
                                      </p:to>
                                    </p:set>
                                  </p:sub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5" presetID="3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 calcmode="lin" valueType="num">
                                      <p:cBhvr>
                                        <p:cTn id="29" dur="1000" fill="hold"/>
                                        <p:tgtEl>
                                          <p:spTgt spid="12"/>
                                        </p:tgtEl>
                                        <p:attrNameLst>
                                          <p:attrName>style.rotation</p:attrName>
                                        </p:attrNameLst>
                                      </p:cBhvr>
                                      <p:tavLst>
                                        <p:tav tm="0">
                                          <p:val>
                                            <p:fltVal val="90"/>
                                          </p:val>
                                        </p:tav>
                                        <p:tav tm="100000">
                                          <p:val>
                                            <p:fltVal val="0"/>
                                          </p:val>
                                        </p:tav>
                                      </p:tavLst>
                                    </p:anim>
                                    <p:animEffect transition="in" filter="fade">
                                      <p:cBhvr>
                                        <p:cTn id="30"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style.rotation</p:attrName>
                                        </p:attrNameLst>
                                      </p:cBhvr>
                                      <p:tavLst>
                                        <p:tav tm="0">
                                          <p:val>
                                            <p:fltVal val="90"/>
                                          </p:val>
                                        </p:tav>
                                        <p:tav tm="100000">
                                          <p:val>
                                            <p:fltVal val="0"/>
                                          </p:val>
                                        </p:tav>
                                      </p:tavLst>
                                    </p:anim>
                                    <p:animEffect transition="in" filter="fade">
                                      <p:cBhvr>
                                        <p:cTn id="38"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9" presetID="3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fltVal val="0"/>
                                          </p:val>
                                        </p:tav>
                                        <p:tav tm="100000">
                                          <p:val>
                                            <p:strVal val="#ppt_w"/>
                                          </p:val>
                                        </p:tav>
                                      </p:tavLst>
                                    </p:anim>
                                    <p:anim calcmode="lin" valueType="num">
                                      <p:cBhvr>
                                        <p:cTn id="42" dur="1000" fill="hold"/>
                                        <p:tgtEl>
                                          <p:spTgt spid="16"/>
                                        </p:tgtEl>
                                        <p:attrNameLst>
                                          <p:attrName>ppt_h</p:attrName>
                                        </p:attrNameLst>
                                      </p:cBhvr>
                                      <p:tavLst>
                                        <p:tav tm="0">
                                          <p:val>
                                            <p:fltVal val="0"/>
                                          </p:val>
                                        </p:tav>
                                        <p:tav tm="100000">
                                          <p:val>
                                            <p:strVal val="#ppt_h"/>
                                          </p:val>
                                        </p:tav>
                                      </p:tavLst>
                                    </p:anim>
                                    <p:anim calcmode="lin" valueType="num">
                                      <p:cBhvr>
                                        <p:cTn id="43" dur="1000" fill="hold"/>
                                        <p:tgtEl>
                                          <p:spTgt spid="16"/>
                                        </p:tgtEl>
                                        <p:attrNameLst>
                                          <p:attrName>style.rotation</p:attrName>
                                        </p:attrNameLst>
                                      </p:cBhvr>
                                      <p:tavLst>
                                        <p:tav tm="0">
                                          <p:val>
                                            <p:fltVal val="90"/>
                                          </p:val>
                                        </p:tav>
                                        <p:tav tm="100000">
                                          <p:val>
                                            <p:fltVal val="0"/>
                                          </p:val>
                                        </p:tav>
                                      </p:tavLst>
                                    </p:anim>
                                    <p:animEffect transition="in" filter="fade">
                                      <p:cBhvr>
                                        <p:cTn id="44" dur="10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fltVal val="0"/>
                                          </p:val>
                                        </p:tav>
                                        <p:tav tm="100000">
                                          <p:val>
                                            <p:strVal val="#ppt_w"/>
                                          </p:val>
                                        </p:tav>
                                      </p:tavLst>
                                    </p:anim>
                                    <p:anim calcmode="lin" valueType="num">
                                      <p:cBhvr>
                                        <p:cTn id="50" dur="1000" fill="hold"/>
                                        <p:tgtEl>
                                          <p:spTgt spid="15"/>
                                        </p:tgtEl>
                                        <p:attrNameLst>
                                          <p:attrName>ppt_h</p:attrName>
                                        </p:attrNameLst>
                                      </p:cBhvr>
                                      <p:tavLst>
                                        <p:tav tm="0">
                                          <p:val>
                                            <p:fltVal val="0"/>
                                          </p:val>
                                        </p:tav>
                                        <p:tav tm="100000">
                                          <p:val>
                                            <p:strVal val="#ppt_h"/>
                                          </p:val>
                                        </p:tav>
                                      </p:tavLst>
                                    </p:anim>
                                    <p:anim calcmode="lin" valueType="num">
                                      <p:cBhvr>
                                        <p:cTn id="51" dur="1000" fill="hold"/>
                                        <p:tgtEl>
                                          <p:spTgt spid="15"/>
                                        </p:tgtEl>
                                        <p:attrNameLst>
                                          <p:attrName>style.rotation</p:attrName>
                                        </p:attrNameLst>
                                      </p:cBhvr>
                                      <p:tavLst>
                                        <p:tav tm="0">
                                          <p:val>
                                            <p:fltVal val="90"/>
                                          </p:val>
                                        </p:tav>
                                        <p:tav tm="100000">
                                          <p:val>
                                            <p:fltVal val="0"/>
                                          </p:val>
                                        </p:tav>
                                      </p:tavLst>
                                    </p:anim>
                                    <p:animEffect transition="in" filter="fade">
                                      <p:cBhvr>
                                        <p:cTn id="52" dur="1000"/>
                                        <p:tgtEl>
                                          <p:spTgt spid="15"/>
                                        </p:tgtEl>
                                      </p:cBhvr>
                                    </p:animEffect>
                                  </p:childTnLst>
                                </p:cTn>
                              </p:par>
                              <p:par>
                                <p:cTn id="53" presetID="3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Scenarii de utilizare</a:t>
            </a:r>
            <a:endParaRPr lang="ro-RO" dirty="0"/>
          </a:p>
        </p:txBody>
      </p:sp>
      <p:sp>
        <p:nvSpPr>
          <p:cNvPr id="3" name="Content Placeholder 2"/>
          <p:cNvSpPr>
            <a:spLocks noGrp="1"/>
          </p:cNvSpPr>
          <p:nvPr>
            <p:ph idx="1"/>
          </p:nvPr>
        </p:nvSpPr>
        <p:spPr/>
        <p:txBody>
          <a:bodyPr/>
          <a:lstStyle/>
          <a:p>
            <a:endParaRPr lang="ro-RO" dirty="0"/>
          </a:p>
        </p:txBody>
      </p:sp>
    </p:spTree>
    <p:extLst>
      <p:ext uri="{BB962C8B-B14F-4D97-AF65-F5344CB8AC3E}">
        <p14:creationId xmlns:p14="http://schemas.microsoft.com/office/powerpoint/2010/main" val="4225479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ro-RO" dirty="0"/>
          </a:p>
        </p:txBody>
      </p:sp>
      <p:sp>
        <p:nvSpPr>
          <p:cNvPr id="3" name="Content Placeholder 2"/>
          <p:cNvSpPr>
            <a:spLocks noGrp="1"/>
          </p:cNvSpPr>
          <p:nvPr>
            <p:ph idx="1"/>
          </p:nvPr>
        </p:nvSpPr>
        <p:spPr>
          <a:xfrm>
            <a:off x="1484310" y="2438399"/>
            <a:ext cx="10018713" cy="3886201"/>
          </a:xfrm>
        </p:spPr>
        <p:txBody>
          <a:bodyPr>
            <a:normAutofit/>
          </a:bodyPr>
          <a:lstStyle/>
          <a:p>
            <a:pPr>
              <a:spcBef>
                <a:spcPts val="1200"/>
              </a:spcBef>
              <a:spcAft>
                <a:spcPts val="1200"/>
              </a:spcAft>
            </a:pPr>
            <a:r>
              <a:rPr lang="ro-RO" dirty="0" smtClean="0"/>
              <a:t>Număr mare de mașini =&gt; aplicațiile de acest gen sunt o necesitate</a:t>
            </a:r>
          </a:p>
          <a:p>
            <a:pPr>
              <a:spcBef>
                <a:spcPts val="1200"/>
              </a:spcBef>
              <a:spcAft>
                <a:spcPts val="1200"/>
              </a:spcAft>
            </a:pPr>
            <a:r>
              <a:rPr lang="ro-RO" dirty="0"/>
              <a:t>Centralizarea </a:t>
            </a:r>
            <a:r>
              <a:rPr lang="ro-RO" dirty="0" smtClean="0"/>
              <a:t>service-urilor</a:t>
            </a:r>
            <a:endParaRPr lang="ro-RO" dirty="0" smtClean="0"/>
          </a:p>
          <a:p>
            <a:pPr>
              <a:spcBef>
                <a:spcPts val="1200"/>
              </a:spcBef>
              <a:spcAft>
                <a:spcPts val="1200"/>
              </a:spcAft>
            </a:pPr>
            <a:r>
              <a:rPr lang="ro-RO" dirty="0" smtClean="0"/>
              <a:t>Evitarea service-urilor cu servicii de proastă calitate</a:t>
            </a:r>
          </a:p>
          <a:p>
            <a:pPr>
              <a:spcBef>
                <a:spcPts val="1200"/>
              </a:spcBef>
              <a:spcAft>
                <a:spcPts val="1200"/>
              </a:spcAft>
            </a:pPr>
            <a:r>
              <a:rPr lang="ro-RO" dirty="0" smtClean="0"/>
              <a:t>Simplitatea de a face o programare sau de a cere o ofertă</a:t>
            </a:r>
          </a:p>
          <a:p>
            <a:pPr>
              <a:spcBef>
                <a:spcPts val="1200"/>
              </a:spcBef>
              <a:spcAft>
                <a:spcPts val="1200"/>
              </a:spcAft>
            </a:pPr>
            <a:r>
              <a:rPr lang="ro-RO" dirty="0" smtClean="0"/>
              <a:t>Aplicația are potențial să ajute foarte mulți șoferi</a:t>
            </a:r>
            <a:endParaRPr lang="ro-RO" dirty="0" smtClean="0"/>
          </a:p>
        </p:txBody>
      </p:sp>
    </p:spTree>
    <p:extLst>
      <p:ext uri="{BB962C8B-B14F-4D97-AF65-F5344CB8AC3E}">
        <p14:creationId xmlns:p14="http://schemas.microsoft.com/office/powerpoint/2010/main" val="4219169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Întrebări</a:t>
            </a:r>
            <a:endParaRPr lang="ro-RO" dirty="0"/>
          </a:p>
        </p:txBody>
      </p:sp>
      <p:sp>
        <p:nvSpPr>
          <p:cNvPr id="3" name="Content Placeholder 2"/>
          <p:cNvSpPr>
            <a:spLocks noGrp="1"/>
          </p:cNvSpPr>
          <p:nvPr>
            <p:ph idx="1"/>
          </p:nvPr>
        </p:nvSpPr>
        <p:spPr/>
        <p:txBody>
          <a:bodyPr/>
          <a:lstStyle/>
          <a:p>
            <a:endParaRPr lang="ro-RO"/>
          </a:p>
        </p:txBody>
      </p:sp>
    </p:spTree>
    <p:extLst>
      <p:ext uri="{BB962C8B-B14F-4D97-AF65-F5344CB8AC3E}">
        <p14:creationId xmlns:p14="http://schemas.microsoft.com/office/powerpoint/2010/main" val="234913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2465</TotalTime>
  <Words>572</Words>
  <Application>Microsoft Office PowerPoint</Application>
  <PresentationFormat>Widescreen</PresentationFormat>
  <Paragraphs>63</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vt:lpstr>
      <vt:lpstr>Parallax</vt:lpstr>
      <vt:lpstr>ServiceFinder</vt:lpstr>
      <vt:lpstr>Agenda</vt:lpstr>
      <vt:lpstr>Motivație</vt:lpstr>
      <vt:lpstr>Aplicații existente</vt:lpstr>
      <vt:lpstr>Funcționalitățile aplicației</vt:lpstr>
      <vt:lpstr>Arhitectura aplicației</vt:lpstr>
      <vt:lpstr>Scenarii de utilizare</vt:lpstr>
      <vt:lpstr>Concluzii</vt:lpstr>
      <vt:lpstr>Întrebări</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Iulian Olaru</dc:creator>
  <cp:lastModifiedBy>Iulian Olaru</cp:lastModifiedBy>
  <cp:revision>30</cp:revision>
  <dcterms:created xsi:type="dcterms:W3CDTF">2020-02-06T05:27:11Z</dcterms:created>
  <dcterms:modified xsi:type="dcterms:W3CDTF">2020-02-10T10:33:54Z</dcterms:modified>
</cp:coreProperties>
</file>