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6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253505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F61BB-11C2-4917-9D7C-B9DBDB4BF1AB}" type="datetimeFigureOut">
              <a:rPr lang="en-GB" smtClean="0"/>
              <a:t>16/08/2020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141683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143647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8412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409106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3590494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3241181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2518468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136552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96863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20146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AF61BB-11C2-4917-9D7C-B9DBDB4BF1AB}" type="datetimeFigureOut">
              <a:rPr lang="en-GB" smtClean="0"/>
              <a:t>16/08/2020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307805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AF61BB-11C2-4917-9D7C-B9DBDB4BF1AB}" type="datetimeFigureOut">
              <a:rPr lang="en-GB" smtClean="0"/>
              <a:t>16/08/2020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248048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161156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305934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AF61BB-11C2-4917-9D7C-B9DBDB4BF1AB}" type="datetimeFigureOut">
              <a:rPr lang="en-GB" smtClean="0"/>
              <a:t>16/08/2020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174359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F61BB-11C2-4917-9D7C-B9DBDB4BF1AB}" type="datetimeFigureOut">
              <a:rPr lang="en-GB" smtClean="0"/>
              <a:t>16/08/2020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F7BF0E-EBE2-47D1-B9D4-AE7109424DF5}" type="slidenum">
              <a:rPr lang="en-GB" smtClean="0"/>
              <a:t>‹#›</a:t>
            </a:fld>
            <a:endParaRPr lang="en-GB"/>
          </a:p>
        </p:txBody>
      </p:sp>
    </p:spTree>
    <p:extLst>
      <p:ext uri="{BB962C8B-B14F-4D97-AF65-F5344CB8AC3E}">
        <p14:creationId xmlns:p14="http://schemas.microsoft.com/office/powerpoint/2010/main" val="61597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AF61BB-11C2-4917-9D7C-B9DBDB4BF1AB}" type="datetimeFigureOut">
              <a:rPr lang="en-GB" smtClean="0"/>
              <a:t>16/08/2020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F7BF0E-EBE2-47D1-B9D4-AE7109424DF5}" type="slidenum">
              <a:rPr lang="en-GB" smtClean="0"/>
              <a:t>‹#›</a:t>
            </a:fld>
            <a:endParaRPr lang="en-GB"/>
          </a:p>
        </p:txBody>
      </p:sp>
    </p:spTree>
    <p:extLst>
      <p:ext uri="{BB962C8B-B14F-4D97-AF65-F5344CB8AC3E}">
        <p14:creationId xmlns:p14="http://schemas.microsoft.com/office/powerpoint/2010/main" val="34889035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A698-D0D9-4863-BBD2-0E7EB391D172}"/>
              </a:ext>
            </a:extLst>
          </p:cNvPr>
          <p:cNvSpPr>
            <a:spLocks noGrp="1"/>
          </p:cNvSpPr>
          <p:nvPr>
            <p:ph type="ctrTitle"/>
          </p:nvPr>
        </p:nvSpPr>
        <p:spPr>
          <a:xfrm>
            <a:off x="1524000" y="1122363"/>
            <a:ext cx="9144000" cy="3439698"/>
          </a:xfrm>
        </p:spPr>
        <p:txBody>
          <a:bodyPr>
            <a:normAutofit fontScale="90000"/>
          </a:bodyPr>
          <a:lstStyle/>
          <a:p>
            <a:pPr marL="0" marR="0">
              <a:spcBef>
                <a:spcPts val="0"/>
              </a:spcBef>
              <a:spcAft>
                <a:spcPts val="0"/>
              </a:spcAft>
            </a:pP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 </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 </a:t>
            </a:r>
            <a:br>
              <a:rPr lang="en-GB" sz="1800" dirty="0">
                <a:effectLst/>
                <a:latin typeface="Times New Roman" panose="02020603050405020304" pitchFamily="18" charset="0"/>
                <a:ea typeface="Times New Roman" panose="02020603050405020304" pitchFamily="18" charset="0"/>
              </a:rPr>
            </a:br>
            <a:r>
              <a:rPr lang="en-GB" sz="2800" b="1" dirty="0">
                <a:effectLst/>
                <a:latin typeface="Calibri" panose="020F0502020204030204" pitchFamily="34" charset="0"/>
                <a:ea typeface="Calibri" panose="020F0502020204030204" pitchFamily="34" charset="0"/>
              </a:rPr>
              <a:t>Coursera Capstone</a:t>
            </a:r>
            <a:br>
              <a:rPr lang="en-GB" sz="2800" dirty="0">
                <a:effectLst/>
                <a:latin typeface="Times New Roman" panose="02020603050405020304" pitchFamily="18" charset="0"/>
                <a:ea typeface="Times New Roman" panose="02020603050405020304" pitchFamily="18" charset="0"/>
              </a:rPr>
            </a:br>
            <a:r>
              <a:rPr lang="en-GB" sz="2800" dirty="0">
                <a:effectLst/>
                <a:latin typeface="Times New Roman" panose="02020603050405020304" pitchFamily="18" charset="0"/>
                <a:ea typeface="Times New Roman" panose="02020603050405020304" pitchFamily="18" charset="0"/>
              </a:rPr>
              <a:t> </a:t>
            </a:r>
            <a:br>
              <a:rPr lang="en-GB" sz="2800" dirty="0">
                <a:effectLst/>
                <a:latin typeface="Times New Roman" panose="02020603050405020304" pitchFamily="18" charset="0"/>
                <a:ea typeface="Times New Roman" panose="02020603050405020304" pitchFamily="18" charset="0"/>
              </a:rPr>
            </a:br>
            <a:r>
              <a:rPr lang="en-GB" sz="2800" b="1" dirty="0">
                <a:effectLst/>
                <a:latin typeface="Calibri" panose="020F0502020204030204" pitchFamily="34" charset="0"/>
                <a:ea typeface="Calibri" panose="020F0502020204030204" pitchFamily="34" charset="0"/>
              </a:rPr>
              <a:t>IBM Applied Data Science Capstone</a:t>
            </a:r>
            <a:br>
              <a:rPr lang="en-GB" sz="2800" dirty="0">
                <a:effectLst/>
                <a:latin typeface="Times New Roman" panose="02020603050405020304" pitchFamily="18" charset="0"/>
                <a:ea typeface="Times New Roman" panose="02020603050405020304" pitchFamily="18" charset="0"/>
              </a:rPr>
            </a:br>
            <a:r>
              <a:rPr lang="en-GB" sz="2800" dirty="0">
                <a:effectLst/>
                <a:latin typeface="Times New Roman" panose="02020603050405020304" pitchFamily="18" charset="0"/>
                <a:ea typeface="Times New Roman" panose="02020603050405020304" pitchFamily="18" charset="0"/>
              </a:rPr>
              <a:t> </a:t>
            </a:r>
            <a:br>
              <a:rPr lang="en-GB" sz="2800" dirty="0">
                <a:effectLst/>
                <a:latin typeface="Times New Roman" panose="02020603050405020304" pitchFamily="18" charset="0"/>
                <a:ea typeface="Times New Roman" panose="02020603050405020304" pitchFamily="18" charset="0"/>
              </a:rPr>
            </a:br>
            <a:r>
              <a:rPr lang="en-GB" sz="2800" b="1" i="1" dirty="0">
                <a:effectLst/>
                <a:latin typeface="Calibri" panose="020F0502020204030204" pitchFamily="34" charset="0"/>
                <a:ea typeface="Calibri" panose="020F0502020204030204" pitchFamily="34" charset="0"/>
              </a:rPr>
              <a:t>Opening a Bar in Oslo, Norway </a:t>
            </a:r>
            <a:r>
              <a:rPr lang="en-GB" sz="2800" dirty="0">
                <a:effectLst/>
                <a:latin typeface="Times New Roman" panose="02020603050405020304" pitchFamily="18" charset="0"/>
                <a:ea typeface="Times New Roman" panose="02020603050405020304" pitchFamily="18" charset="0"/>
              </a:rPr>
              <a:t> </a:t>
            </a:r>
            <a:br>
              <a:rPr lang="en-GB" sz="1800" dirty="0">
                <a:effectLst/>
                <a:latin typeface="Times New Roman" panose="02020603050405020304" pitchFamily="18" charset="0"/>
                <a:ea typeface="Times New Roman" panose="02020603050405020304" pitchFamily="18" charset="0"/>
              </a:rPr>
            </a:br>
            <a:br>
              <a:rPr lang="en-GB" sz="1800" dirty="0">
                <a:effectLst/>
                <a:latin typeface="Times New Roman" panose="02020603050405020304" pitchFamily="18" charset="0"/>
                <a:ea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171A86D2-5833-4312-8436-09CF95430B04}"/>
              </a:ext>
            </a:extLst>
          </p:cNvPr>
          <p:cNvSpPr>
            <a:spLocks noGrp="1"/>
          </p:cNvSpPr>
          <p:nvPr>
            <p:ph type="subTitle" idx="1"/>
          </p:nvPr>
        </p:nvSpPr>
        <p:spPr>
          <a:xfrm>
            <a:off x="1524000" y="4710251"/>
            <a:ext cx="9144000" cy="1655762"/>
          </a:xfrm>
        </p:spPr>
        <p:txBody>
          <a:bodyPr/>
          <a:lstStyle/>
          <a:p>
            <a:r>
              <a:rPr lang="en-GB" sz="2400" i="1" dirty="0">
                <a:effectLst/>
                <a:latin typeface="Calibri" panose="020F0502020204030204" pitchFamily="34" charset="0"/>
                <a:ea typeface="Calibri" panose="020F0502020204030204" pitchFamily="34" charset="0"/>
              </a:rPr>
              <a:t>By: Iulian </a:t>
            </a:r>
            <a:r>
              <a:rPr lang="en-GB" sz="2400" i="1" dirty="0" err="1">
                <a:effectLst/>
                <a:latin typeface="Calibri" panose="020F0502020204030204" pitchFamily="34" charset="0"/>
                <a:ea typeface="Calibri" panose="020F0502020204030204" pitchFamily="34" charset="0"/>
              </a:rPr>
              <a:t>Catalin</a:t>
            </a:r>
            <a:r>
              <a:rPr lang="en-GB" sz="2400" i="1" dirty="0">
                <a:effectLst/>
                <a:latin typeface="Calibri" panose="020F0502020204030204" pitchFamily="34" charset="0"/>
                <a:ea typeface="Calibri" panose="020F0502020204030204" pitchFamily="34" charset="0"/>
              </a:rPr>
              <a:t> Costache</a:t>
            </a:r>
            <a:br>
              <a:rPr lang="en-GB" sz="2400" dirty="0">
                <a:effectLst/>
                <a:latin typeface="Times New Roman" panose="02020603050405020304" pitchFamily="18" charset="0"/>
                <a:ea typeface="Times New Roman" panose="02020603050405020304" pitchFamily="18" charset="0"/>
              </a:rPr>
            </a:br>
            <a:r>
              <a:rPr lang="en-GB" sz="2400" i="1" dirty="0">
                <a:effectLst/>
                <a:latin typeface="Calibri" panose="020F0502020204030204" pitchFamily="34" charset="0"/>
                <a:ea typeface="Calibri" panose="020F0502020204030204" pitchFamily="34" charset="0"/>
              </a:rPr>
              <a:t>August 2020</a:t>
            </a:r>
            <a:endParaRPr lang="en-GB" dirty="0"/>
          </a:p>
        </p:txBody>
      </p:sp>
    </p:spTree>
    <p:extLst>
      <p:ext uri="{BB962C8B-B14F-4D97-AF65-F5344CB8AC3E}">
        <p14:creationId xmlns:p14="http://schemas.microsoft.com/office/powerpoint/2010/main" val="220623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3E2C-B7E4-43C1-9FC7-CD9E0FA8734D}"/>
              </a:ext>
            </a:extLst>
          </p:cNvPr>
          <p:cNvSpPr>
            <a:spLocks noGrp="1"/>
          </p:cNvSpPr>
          <p:nvPr>
            <p:ph type="title"/>
          </p:nvPr>
        </p:nvSpPr>
        <p:spPr/>
        <p:txBody>
          <a:bodyPr/>
          <a:lstStyle/>
          <a:p>
            <a:r>
              <a:rPr lang="en-GB" sz="7200" b="1" dirty="0">
                <a:effectLst/>
                <a:latin typeface="Times New Roman" panose="02020603050405020304" pitchFamily="18" charset="0"/>
                <a:ea typeface="Times New Roman" panose="02020603050405020304" pitchFamily="18" charset="0"/>
              </a:rPr>
              <a:t>Introduction</a:t>
            </a:r>
            <a:br>
              <a:rPr lang="en-GB" sz="18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29086B8A-F59B-429B-A0F1-9D2847FCF328}"/>
              </a:ext>
            </a:extLst>
          </p:cNvPr>
          <p:cNvSpPr>
            <a:spLocks noGrp="1"/>
          </p:cNvSpPr>
          <p:nvPr>
            <p:ph idx="1"/>
          </p:nvPr>
        </p:nvSpPr>
        <p:spPr>
          <a:xfrm>
            <a:off x="1143068" y="2654235"/>
            <a:ext cx="8946541" cy="2603565"/>
          </a:xfrm>
        </p:spPr>
        <p:txBody>
          <a:bodyPr/>
          <a:lstStyle/>
          <a:p>
            <a:r>
              <a:rPr lang="en-GB" sz="1800" dirty="0">
                <a:effectLst/>
                <a:latin typeface="Times New Roman" panose="02020603050405020304" pitchFamily="18" charset="0"/>
                <a:ea typeface="Times New Roman" panose="02020603050405020304" pitchFamily="18" charset="0"/>
              </a:rPr>
              <a:t>A friend of mine wants to open a bar in Oslo. </a:t>
            </a:r>
          </a:p>
          <a:p>
            <a:r>
              <a:rPr lang="en-GB" sz="1800" dirty="0">
                <a:effectLst/>
                <a:latin typeface="Times New Roman" panose="02020603050405020304" pitchFamily="18" charset="0"/>
                <a:ea typeface="Times New Roman" panose="02020603050405020304" pitchFamily="18" charset="0"/>
              </a:rPr>
              <a:t>Oslo is a vibrant city and people like to hang around in bars with friends. Since he worked as a bartender for many years, he would like to have his own bar.</a:t>
            </a:r>
          </a:p>
          <a:p>
            <a:r>
              <a:rPr lang="en-GB" sz="1800" dirty="0">
                <a:effectLst/>
                <a:latin typeface="Times New Roman" panose="02020603050405020304" pitchFamily="18" charset="0"/>
                <a:ea typeface="Times New Roman" panose="02020603050405020304" pitchFamily="18" charset="0"/>
              </a:rPr>
              <a:t> The question is where the new bar should be open? </a:t>
            </a:r>
          </a:p>
          <a:p>
            <a:endParaRPr lang="en-GB" dirty="0"/>
          </a:p>
        </p:txBody>
      </p:sp>
    </p:spTree>
    <p:extLst>
      <p:ext uri="{BB962C8B-B14F-4D97-AF65-F5344CB8AC3E}">
        <p14:creationId xmlns:p14="http://schemas.microsoft.com/office/powerpoint/2010/main" val="69535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7EE0-0A6A-48D5-8865-3674446A7CC9}"/>
              </a:ext>
            </a:extLst>
          </p:cNvPr>
          <p:cNvSpPr>
            <a:spLocks noGrp="1"/>
          </p:cNvSpPr>
          <p:nvPr>
            <p:ph type="title"/>
          </p:nvPr>
        </p:nvSpPr>
        <p:spPr/>
        <p:txBody>
          <a:bodyPr/>
          <a:lstStyle/>
          <a:p>
            <a:pPr marL="0" marR="0">
              <a:spcBef>
                <a:spcPts val="0"/>
              </a:spcBef>
              <a:spcAft>
                <a:spcPts val="0"/>
              </a:spcAft>
            </a:pPr>
            <a:r>
              <a:rPr lang="en-GB" sz="4400" b="1" dirty="0">
                <a:effectLst/>
                <a:latin typeface="Times New Roman" panose="02020603050405020304" pitchFamily="18" charset="0"/>
                <a:ea typeface="Calibri" panose="020F0502020204030204" pitchFamily="34" charset="0"/>
              </a:rPr>
              <a:t>Business Problem</a:t>
            </a:r>
            <a:br>
              <a:rPr lang="en-GB" sz="28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A7ED5B20-954D-4418-A737-23DC20B85F6A}"/>
              </a:ext>
            </a:extLst>
          </p:cNvPr>
          <p:cNvSpPr>
            <a:spLocks noGrp="1"/>
          </p:cNvSpPr>
          <p:nvPr>
            <p:ph idx="1"/>
          </p:nvPr>
        </p:nvSpPr>
        <p:spPr>
          <a:xfrm>
            <a:off x="1371668" y="2808292"/>
            <a:ext cx="8946541" cy="2533991"/>
          </a:xfrm>
        </p:spPr>
        <p:txBody>
          <a:bodyPr/>
          <a:lstStyle/>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GB"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j-cs"/>
              </a:rPr>
              <a:t>The objective of this capstone project is to analyse and select the best locations in the city of Oslo, Norway to open a successful new bar.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GB"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j-cs"/>
              </a:rPr>
              <a:t>Using data science methodology and machine learning techniques like clustering, this project aims to provide a solution to the most important question: in what location should be the bar open?</a:t>
            </a:r>
          </a:p>
          <a:p>
            <a:endParaRPr lang="en-GB" dirty="0"/>
          </a:p>
        </p:txBody>
      </p:sp>
    </p:spTree>
    <p:extLst>
      <p:ext uri="{BB962C8B-B14F-4D97-AF65-F5344CB8AC3E}">
        <p14:creationId xmlns:p14="http://schemas.microsoft.com/office/powerpoint/2010/main" val="79417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F6DD-14D3-4110-A41A-85D4277AC8DF}"/>
              </a:ext>
            </a:extLst>
          </p:cNvPr>
          <p:cNvSpPr>
            <a:spLocks noGrp="1"/>
          </p:cNvSpPr>
          <p:nvPr>
            <p:ph type="title"/>
          </p:nvPr>
        </p:nvSpPr>
        <p:spPr/>
        <p:txBody>
          <a:bodyPr/>
          <a:lstStyle/>
          <a:p>
            <a:pPr marL="0" marR="0">
              <a:spcBef>
                <a:spcPts val="0"/>
              </a:spcBef>
              <a:spcAft>
                <a:spcPts val="0"/>
              </a:spcAft>
            </a:pPr>
            <a:r>
              <a:rPr lang="en-GB" sz="4400" b="1" dirty="0">
                <a:effectLst/>
                <a:latin typeface="Times New Roman" panose="02020603050405020304" pitchFamily="18" charset="0"/>
                <a:ea typeface="Calibri" panose="020F0502020204030204" pitchFamily="34" charset="0"/>
              </a:rPr>
              <a:t>Data</a:t>
            </a:r>
            <a:br>
              <a:rPr lang="en-GB" sz="28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483E6A23-84BD-42B7-927C-7AAEC35AE4B7}"/>
              </a:ext>
            </a:extLst>
          </p:cNvPr>
          <p:cNvSpPr>
            <a:spLocks noGrp="1"/>
          </p:cNvSpPr>
          <p:nvPr>
            <p:ph idx="1"/>
          </p:nvPr>
        </p:nvSpPr>
        <p:spPr/>
        <p:txBody>
          <a:bodyPr/>
          <a:lstStyle/>
          <a:p>
            <a:pPr marL="0" indent="0">
              <a:buNone/>
            </a:pPr>
            <a:r>
              <a:rPr lang="en-GB" sz="2800" b="1" dirty="0">
                <a:effectLst/>
                <a:latin typeface="Times New Roman" panose="02020603050405020304" pitchFamily="18" charset="0"/>
                <a:ea typeface="Calibri" panose="020F0502020204030204" pitchFamily="34" charset="0"/>
              </a:rPr>
              <a:t>To solve the problem, we will need the following data:</a:t>
            </a:r>
            <a:endParaRPr lang="en-GB" sz="2800" dirty="0">
              <a:effectLst/>
              <a:latin typeface="Times New Roman" panose="02020603050405020304" pitchFamily="18" charset="0"/>
              <a:ea typeface="Times New Roman" panose="02020603050405020304" pitchFamily="18" charset="0"/>
            </a:endParaRPr>
          </a:p>
          <a:p>
            <a:pPr marL="0" marR="16510" lvl="0" indent="0">
              <a:lnSpc>
                <a:spcPct val="140000"/>
              </a:lnSpc>
              <a:spcBef>
                <a:spcPts val="0"/>
              </a:spcBef>
              <a:spcAft>
                <a:spcPts val="0"/>
              </a:spcAft>
              <a:buNone/>
              <a:tabLst>
                <a:tab pos="457200" algn="l"/>
              </a:tabLst>
            </a:pPr>
            <a:r>
              <a:rPr lang="en-GB" sz="1800" dirty="0">
                <a:effectLst/>
                <a:latin typeface="Times New Roman" panose="02020603050405020304" pitchFamily="18" charset="0"/>
                <a:ea typeface="Calibri" panose="020F0502020204030204" pitchFamily="34" charset="0"/>
              </a:rPr>
              <a:t>      List of neighbourhoods in Oslo. </a:t>
            </a:r>
            <a:endParaRPr lang="en-GB" sz="1800" dirty="0">
              <a:effectLst/>
              <a:latin typeface="Times New Roman" panose="02020603050405020304" pitchFamily="18" charset="0"/>
              <a:ea typeface="Times New Roman" panose="02020603050405020304" pitchFamily="18" charset="0"/>
            </a:endParaRPr>
          </a:p>
          <a:p>
            <a:pPr marL="0" marR="0">
              <a:lnSpc>
                <a:spcPts val="435"/>
              </a:lnSpc>
              <a:spcBef>
                <a:spcPts val="0"/>
              </a:spcBef>
              <a:spcAft>
                <a:spcPts val="0"/>
              </a:spcAft>
            </a:pPr>
            <a:r>
              <a:rPr lang="en-GB" sz="1800" dirty="0">
                <a:effectLst/>
                <a:latin typeface="Times New Roman" panose="02020603050405020304" pitchFamily="18" charset="0"/>
                <a:ea typeface="Arial" panose="020B0604020202020204" pitchFamily="34" charset="0"/>
              </a:rPr>
              <a:t> </a:t>
            </a:r>
            <a:endParaRPr lang="en-GB" sz="1800" dirty="0">
              <a:effectLst/>
              <a:latin typeface="Times New Roman" panose="02020603050405020304" pitchFamily="18" charset="0"/>
              <a:ea typeface="Times New Roman" panose="02020603050405020304" pitchFamily="18" charset="0"/>
            </a:endParaRPr>
          </a:p>
          <a:p>
            <a:pPr marL="342900" marR="257810" lvl="0" indent="-342900">
              <a:lnSpc>
                <a:spcPct val="131000"/>
              </a:lnSpc>
              <a:spcBef>
                <a:spcPts val="0"/>
              </a:spcBef>
              <a:spcAft>
                <a:spcPts val="0"/>
              </a:spcAft>
              <a:buFont typeface="Arial" panose="020B0604020202020204" pitchFamily="34" charset="0"/>
              <a:buChar char="•"/>
              <a:tabLst>
                <a:tab pos="457200" algn="l"/>
              </a:tabLst>
            </a:pPr>
            <a:r>
              <a:rPr lang="en-GB" sz="1800" dirty="0">
                <a:effectLst/>
                <a:latin typeface="Times New Roman" panose="02020603050405020304" pitchFamily="18" charset="0"/>
                <a:ea typeface="Calibri" panose="020F0502020204030204" pitchFamily="34" charset="0"/>
              </a:rPr>
              <a:t>Latitude and longitude coordinates of those neighbourhoods. This is required to plot the map and to get the venue data.</a:t>
            </a:r>
            <a:endParaRPr lang="en-GB" sz="1800" dirty="0">
              <a:effectLst/>
              <a:latin typeface="Times New Roman" panose="02020603050405020304" pitchFamily="18" charset="0"/>
              <a:ea typeface="Times New Roman" panose="02020603050405020304" pitchFamily="18" charset="0"/>
            </a:endParaRPr>
          </a:p>
          <a:p>
            <a:pPr marL="0" marR="0">
              <a:lnSpc>
                <a:spcPts val="555"/>
              </a:lnSpc>
              <a:spcBef>
                <a:spcPts val="0"/>
              </a:spcBef>
              <a:spcAft>
                <a:spcPts val="0"/>
              </a:spcAft>
            </a:pPr>
            <a:r>
              <a:rPr lang="en-GB" sz="1800" dirty="0">
                <a:effectLst/>
                <a:latin typeface="Times New Roman" panose="02020603050405020304" pitchFamily="18" charset="0"/>
                <a:ea typeface="Arial" panose="020B0604020202020204" pitchFamily="34" charset="0"/>
              </a:rPr>
              <a:t> </a:t>
            </a:r>
            <a:endParaRPr lang="en-GB" sz="1800" dirty="0">
              <a:effectLst/>
              <a:latin typeface="Times New Roman" panose="02020603050405020304" pitchFamily="18" charset="0"/>
              <a:ea typeface="Times New Roman" panose="02020603050405020304" pitchFamily="18" charset="0"/>
            </a:endParaRPr>
          </a:p>
          <a:p>
            <a:pPr marL="342900" marR="257810" lvl="0" indent="-342900">
              <a:lnSpc>
                <a:spcPct val="132000"/>
              </a:lnSpc>
              <a:spcBef>
                <a:spcPts val="0"/>
              </a:spcBef>
              <a:spcAft>
                <a:spcPts val="0"/>
              </a:spcAft>
              <a:buFont typeface="Arial" panose="020B0604020202020204" pitchFamily="34" charset="0"/>
              <a:buChar char="•"/>
              <a:tabLst>
                <a:tab pos="457200" algn="l"/>
              </a:tabLst>
            </a:pPr>
            <a:r>
              <a:rPr lang="en-GB" sz="1800" dirty="0">
                <a:effectLst/>
                <a:latin typeface="Times New Roman" panose="02020603050405020304" pitchFamily="18" charset="0"/>
                <a:ea typeface="Calibri" panose="020F0502020204030204" pitchFamily="34" charset="0"/>
              </a:rPr>
              <a:t>Venue data, particularly data related to bars. We will use this data to perform clustering on the neighbourhoods.</a:t>
            </a:r>
            <a:endParaRPr lang="en-GB" sz="1800" dirty="0">
              <a:effectLst/>
              <a:latin typeface="Times New Roman" panose="02020603050405020304" pitchFamily="18" charset="0"/>
              <a:ea typeface="Times New Roman" panose="02020603050405020304" pitchFamily="18" charset="0"/>
            </a:endParaRPr>
          </a:p>
          <a:p>
            <a:pPr marL="114300" marR="0" indent="0">
              <a:spcBef>
                <a:spcPts val="0"/>
              </a:spcBef>
              <a:spcAft>
                <a:spcPts val="0"/>
              </a:spcAft>
              <a:buNone/>
            </a:pPr>
            <a:r>
              <a:rPr lang="en-GB" sz="1800" dirty="0">
                <a:effectLst/>
                <a:latin typeface="Times New Roman" panose="02020603050405020304" pitchFamily="18" charset="0"/>
                <a:ea typeface="Arial" panose="020B0604020202020204" pitchFamily="34" charset="0"/>
              </a:rPr>
              <a:t> </a:t>
            </a:r>
            <a:endParaRPr lang="en-GB" sz="1800" dirty="0">
              <a:effectLst/>
              <a:latin typeface="Times New Roman" panose="02020603050405020304" pitchFamily="18" charset="0"/>
              <a:ea typeface="Times New Roman" panose="02020603050405020304" pitchFamily="18" charset="0"/>
            </a:endParaRPr>
          </a:p>
          <a:p>
            <a:pPr marL="0" marR="257810">
              <a:lnSpc>
                <a:spcPct val="132000"/>
              </a:lnSpc>
              <a:spcBef>
                <a:spcPts val="0"/>
              </a:spcBef>
              <a:spcAft>
                <a:spcPts val="0"/>
              </a:spcAft>
              <a:tabLst>
                <a:tab pos="457200" algn="l"/>
              </a:tabLst>
            </a:pPr>
            <a:r>
              <a:rPr lang="en-GB" sz="1800" dirty="0">
                <a:effectLst/>
                <a:latin typeface="Times New Roman" panose="02020603050405020304" pitchFamily="18" charset="0"/>
                <a:ea typeface="Arial" panose="020B0604020202020204" pitchFamily="34" charset="0"/>
              </a:rPr>
              <a:t>Sources: Wikipedia and </a:t>
            </a:r>
            <a:r>
              <a:rPr lang="en-GB" sz="1800" dirty="0" err="1">
                <a:effectLst/>
                <a:latin typeface="Times New Roman" panose="02020603050405020304" pitchFamily="18" charset="0"/>
                <a:ea typeface="Arial" panose="020B0604020202020204" pitchFamily="34" charset="0"/>
              </a:rPr>
              <a:t>Forthsquare</a:t>
            </a:r>
            <a:r>
              <a:rPr lang="en-GB" sz="1800" dirty="0">
                <a:effectLst/>
                <a:latin typeface="Times New Roman" panose="02020603050405020304" pitchFamily="18" charset="0"/>
                <a:ea typeface="Arial" panose="020B0604020202020204" pitchFamily="34" charset="0"/>
              </a:rPr>
              <a:t> API</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412838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870D-020B-4BD9-A003-AA7A206E42B2}"/>
              </a:ext>
            </a:extLst>
          </p:cNvPr>
          <p:cNvSpPr>
            <a:spLocks noGrp="1"/>
          </p:cNvSpPr>
          <p:nvPr>
            <p:ph type="title"/>
          </p:nvPr>
        </p:nvSpPr>
        <p:spPr/>
        <p:txBody>
          <a:bodyPr/>
          <a:lstStyle/>
          <a:p>
            <a:pPr marL="0" marR="0">
              <a:spcBef>
                <a:spcPts val="0"/>
              </a:spcBef>
              <a:spcAft>
                <a:spcPts val="0"/>
              </a:spcAft>
            </a:pPr>
            <a:r>
              <a:rPr lang="en-GB" sz="4400" b="1" dirty="0">
                <a:effectLst/>
                <a:latin typeface="Times New Roman" panose="02020603050405020304" pitchFamily="18" charset="0"/>
                <a:ea typeface="Calibri" panose="020F0502020204030204" pitchFamily="34" charset="0"/>
              </a:rPr>
              <a:t>Methodology</a:t>
            </a:r>
            <a:br>
              <a:rPr lang="en-GB" sz="28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E0A0CF8-4A74-4521-AD66-20ADA45A55D6}"/>
              </a:ext>
            </a:extLst>
          </p:cNvPr>
          <p:cNvSpPr>
            <a:spLocks noGrp="1"/>
          </p:cNvSpPr>
          <p:nvPr>
            <p:ph idx="1"/>
          </p:nvPr>
        </p:nvSpPr>
        <p:spPr/>
        <p:txBody>
          <a:bodyPr/>
          <a:lstStyle/>
          <a:p>
            <a:r>
              <a:rPr lang="en-GB" sz="1800" dirty="0">
                <a:latin typeface="Times New Roman" panose="02020603050405020304" pitchFamily="18" charset="0"/>
                <a:ea typeface="Calibri" panose="020F0502020204030204" pitchFamily="34" charset="0"/>
              </a:rPr>
              <a:t>W</a:t>
            </a:r>
            <a:r>
              <a:rPr lang="en-GB" sz="1800" dirty="0">
                <a:effectLst/>
                <a:latin typeface="Times New Roman" panose="02020603050405020304" pitchFamily="18" charset="0"/>
                <a:ea typeface="Calibri" panose="020F0502020204030204" pitchFamily="34" charset="0"/>
              </a:rPr>
              <a:t>e need to get the list of neighbourhoods in the city of Oslo. </a:t>
            </a:r>
          </a:p>
          <a:p>
            <a:r>
              <a:rPr lang="en-GB" sz="1800" dirty="0">
                <a:effectLst/>
                <a:latin typeface="Times New Roman" panose="02020603050405020304" pitchFamily="18" charset="0"/>
                <a:ea typeface="Calibri" panose="020F0502020204030204" pitchFamily="34" charset="0"/>
              </a:rPr>
              <a:t>We will do web scraping using Python requests and </a:t>
            </a:r>
            <a:r>
              <a:rPr lang="en-GB" sz="1800" dirty="0" err="1">
                <a:effectLst/>
                <a:latin typeface="Times New Roman" panose="02020603050405020304" pitchFamily="18" charset="0"/>
                <a:ea typeface="Calibri" panose="020F0502020204030204" pitchFamily="34" charset="0"/>
              </a:rPr>
              <a:t>beautifulsoup</a:t>
            </a:r>
            <a:r>
              <a:rPr lang="en-GB" sz="1800" dirty="0">
                <a:effectLst/>
                <a:latin typeface="Times New Roman" panose="02020603050405020304" pitchFamily="18" charset="0"/>
                <a:ea typeface="Calibri" panose="020F0502020204030204" pitchFamily="34" charset="0"/>
              </a:rPr>
              <a:t> packages to extract the list of neighbourhoods data.</a:t>
            </a:r>
            <a:endParaRPr lang="en-GB" sz="1800" dirty="0">
              <a:latin typeface="Times New Roman" panose="02020603050405020304" pitchFamily="18" charset="0"/>
              <a:ea typeface="Calibri" panose="020F0502020204030204" pitchFamily="34" charset="0"/>
            </a:endParaRPr>
          </a:p>
          <a:p>
            <a:r>
              <a:rPr lang="en-GB" sz="1800" dirty="0">
                <a:latin typeface="Times New Roman" panose="02020603050405020304" pitchFamily="18" charset="0"/>
                <a:ea typeface="Calibri" panose="020F0502020204030204" pitchFamily="34" charset="0"/>
              </a:rPr>
              <a:t>W</a:t>
            </a:r>
            <a:r>
              <a:rPr lang="en-GB" sz="1800" dirty="0">
                <a:effectLst/>
                <a:latin typeface="Times New Roman" panose="02020603050405020304" pitchFamily="18" charset="0"/>
                <a:ea typeface="Calibri" panose="020F0502020204030204" pitchFamily="34" charset="0"/>
              </a:rPr>
              <a:t>e need to get the geographical coordinates in the form of latitude and longitude in order to be able to use Foursquare API</a:t>
            </a:r>
          </a:p>
          <a:p>
            <a:r>
              <a:rPr lang="en-GB" sz="1800" dirty="0">
                <a:latin typeface="Times New Roman" panose="02020603050405020304" pitchFamily="18" charset="0"/>
                <a:ea typeface="Calibri" panose="020F0502020204030204" pitchFamily="34" charset="0"/>
              </a:rPr>
              <a:t>W</a:t>
            </a:r>
            <a:r>
              <a:rPr lang="en-GB" sz="1800" dirty="0">
                <a:effectLst/>
                <a:latin typeface="Times New Roman" panose="02020603050405020304" pitchFamily="18" charset="0"/>
                <a:ea typeface="Calibri" panose="020F0502020204030204" pitchFamily="34" charset="0"/>
              </a:rPr>
              <a:t>e will populate the data into a pandas </a:t>
            </a:r>
            <a:r>
              <a:rPr lang="en-GB" sz="1800" dirty="0" err="1">
                <a:effectLst/>
                <a:latin typeface="Times New Roman" panose="02020603050405020304" pitchFamily="18" charset="0"/>
                <a:ea typeface="Calibri" panose="020F0502020204030204" pitchFamily="34" charset="0"/>
              </a:rPr>
              <a:t>DataFrame</a:t>
            </a:r>
            <a:r>
              <a:rPr lang="en-GB" sz="1800" dirty="0">
                <a:effectLst/>
                <a:latin typeface="Times New Roman" panose="02020603050405020304" pitchFamily="18" charset="0"/>
                <a:ea typeface="Calibri" panose="020F0502020204030204" pitchFamily="34" charset="0"/>
              </a:rPr>
              <a:t> </a:t>
            </a:r>
          </a:p>
          <a:p>
            <a:r>
              <a:rPr lang="en-GB" sz="1800" dirty="0">
                <a:effectLst/>
                <a:latin typeface="Times New Roman" panose="02020603050405020304" pitchFamily="18" charset="0"/>
                <a:ea typeface="Calibri" panose="020F0502020204030204" pitchFamily="34" charset="0"/>
              </a:rPr>
              <a:t>Visualize the neighbourhoods in a map using Folium package. </a:t>
            </a:r>
          </a:p>
          <a:p>
            <a:r>
              <a:rPr lang="en-GB" sz="1800" dirty="0">
                <a:latin typeface="Times New Roman" panose="02020603050405020304" pitchFamily="18" charset="0"/>
              </a:rPr>
              <a:t>Analysis </a:t>
            </a:r>
            <a:endParaRPr lang="en-GB" dirty="0"/>
          </a:p>
        </p:txBody>
      </p:sp>
    </p:spTree>
    <p:extLst>
      <p:ext uri="{BB962C8B-B14F-4D97-AF65-F5344CB8AC3E}">
        <p14:creationId xmlns:p14="http://schemas.microsoft.com/office/powerpoint/2010/main" val="80455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9F08D9-7257-4331-B64E-F33D9011EEB1}"/>
              </a:ext>
            </a:extLst>
          </p:cNvPr>
          <p:cNvSpPr>
            <a:spLocks noGrp="1"/>
          </p:cNvSpPr>
          <p:nvPr>
            <p:ph type="title"/>
          </p:nvPr>
        </p:nvSpPr>
        <p:spPr>
          <a:xfrm>
            <a:off x="650669" y="629266"/>
            <a:ext cx="3330328" cy="1641986"/>
          </a:xfrm>
        </p:spPr>
        <p:txBody>
          <a:bodyPr vert="horz" lIns="91440" tIns="45720" rIns="91440" bIns="45720" rtlCol="0" anchor="t">
            <a:normAutofit/>
          </a:bodyPr>
          <a:lstStyle/>
          <a:p>
            <a:pPr marL="0" marR="0">
              <a:spcAft>
                <a:spcPts val="0"/>
              </a:spcAft>
            </a:pPr>
            <a:r>
              <a:rPr lang="en-US" sz="4200">
                <a:effectLst/>
              </a:rPr>
              <a:t>Results</a:t>
            </a:r>
            <a:br>
              <a:rPr lang="en-US" sz="4200">
                <a:effectLst/>
              </a:rPr>
            </a:br>
            <a:endParaRPr lang="en-US" sz="4200"/>
          </a:p>
        </p:txBody>
      </p:sp>
      <p:pic>
        <p:nvPicPr>
          <p:cNvPr id="7" name="Content Placeholder 6" descr="A picture containing text, map&#10;&#10;Description automatically generated">
            <a:extLst>
              <a:ext uri="{FF2B5EF4-FFF2-40B4-BE49-F238E27FC236}">
                <a16:creationId xmlns:a16="http://schemas.microsoft.com/office/drawing/2014/main" id="{1727A8AD-CCCC-4308-A10D-EE59D89EB5FA}"/>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5044" r="19089" b="2"/>
          <a:stretch/>
        </p:blipFill>
        <p:spPr>
          <a:xfrm>
            <a:off x="4634680" y="10"/>
            <a:ext cx="7560130" cy="6857990"/>
          </a:xfrm>
          <a:prstGeom prst="rect">
            <a:avLst/>
          </a:prstGeom>
        </p:spPr>
      </p:pic>
      <p:sp>
        <p:nvSpPr>
          <p:cNvPr id="24" name="Rectangle 23">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 Placeholder 4">
            <a:extLst>
              <a:ext uri="{FF2B5EF4-FFF2-40B4-BE49-F238E27FC236}">
                <a16:creationId xmlns:a16="http://schemas.microsoft.com/office/drawing/2014/main" id="{77DBDBAA-B3D1-472E-B0F8-E37CF4AAA7FD}"/>
              </a:ext>
            </a:extLst>
          </p:cNvPr>
          <p:cNvSpPr>
            <a:spLocks noGrp="1"/>
          </p:cNvSpPr>
          <p:nvPr>
            <p:ph type="body" sz="half" idx="2"/>
          </p:nvPr>
        </p:nvSpPr>
        <p:spPr>
          <a:xfrm>
            <a:off x="650669" y="2438400"/>
            <a:ext cx="3330328" cy="3809999"/>
          </a:xfrm>
        </p:spPr>
        <p:txBody>
          <a:bodyPr vert="horz" lIns="91440" tIns="45720" rIns="91440" bIns="45720" rtlCol="0">
            <a:normAutofit/>
          </a:bodyPr>
          <a:lstStyle/>
          <a:p>
            <a:pPr marL="342900" marR="0" lvl="0" indent="-342900">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Calibri" panose="020F0502020204030204" pitchFamily="34" charset="0"/>
              </a:rPr>
              <a:t>Cluster 0: Neighbourhoods with few or none bars, the biggest cluster</a:t>
            </a:r>
            <a:endParaRPr lang="en-GB" sz="1100" dirty="0">
              <a:effectLst/>
              <a:latin typeface="Times New Roman" panose="02020603050405020304" pitchFamily="18" charset="0"/>
              <a:ea typeface="Times New Roman" panose="02020603050405020304" pitchFamily="18" charset="0"/>
            </a:endParaRPr>
          </a:p>
          <a:p>
            <a:pPr marL="0" marR="0">
              <a:lnSpc>
                <a:spcPts val="720"/>
              </a:lnSpc>
              <a:spcBef>
                <a:spcPts val="0"/>
              </a:spcBef>
              <a:spcAft>
                <a:spcPts val="0"/>
              </a:spcAft>
            </a:pPr>
            <a:r>
              <a:rPr lang="en-GB" sz="1400" dirty="0">
                <a:effectLst/>
                <a:latin typeface="Times New Roman" panose="02020603050405020304" pitchFamily="18" charset="0"/>
                <a:ea typeface="Arial" panose="020B0604020202020204" pitchFamily="34" charset="0"/>
              </a:rPr>
              <a:t> </a:t>
            </a:r>
            <a:endParaRPr lang="en-GB" sz="1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Calibri" panose="020F0502020204030204" pitchFamily="34" charset="0"/>
              </a:rPr>
              <a:t>Cluster 1: Neighbourhoods with high number of bars</a:t>
            </a:r>
            <a:endParaRPr lang="en-GB" sz="1100" dirty="0">
              <a:effectLst/>
              <a:latin typeface="Times New Roman" panose="02020603050405020304" pitchFamily="18" charset="0"/>
              <a:ea typeface="Times New Roman" panose="02020603050405020304" pitchFamily="18" charset="0"/>
            </a:endParaRPr>
          </a:p>
          <a:p>
            <a:pPr marL="0" marR="0">
              <a:lnSpc>
                <a:spcPts val="730"/>
              </a:lnSpc>
              <a:spcBef>
                <a:spcPts val="0"/>
              </a:spcBef>
              <a:spcAft>
                <a:spcPts val="0"/>
              </a:spcAft>
            </a:pPr>
            <a:r>
              <a:rPr lang="en-GB" sz="1400" dirty="0">
                <a:effectLst/>
                <a:latin typeface="Times New Roman" panose="02020603050405020304" pitchFamily="18" charset="0"/>
                <a:ea typeface="Arial" panose="020B0604020202020204" pitchFamily="34" charset="0"/>
              </a:rPr>
              <a:t> </a:t>
            </a:r>
            <a:endParaRPr lang="en-GB" sz="1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Calibri" panose="020F0502020204030204" pitchFamily="34" charset="0"/>
              </a:rPr>
              <a:t>Cluster 2: Neighbourhoods with few bars</a:t>
            </a:r>
            <a:endParaRPr lang="en-GB" sz="11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GB" sz="1400" dirty="0">
                <a:effectLst/>
                <a:latin typeface="Times New Roman" panose="02020603050405020304" pitchFamily="18" charset="0"/>
                <a:ea typeface="Arial" panose="020B0604020202020204" pitchFamily="34" charset="0"/>
              </a:rPr>
              <a:t> </a:t>
            </a:r>
            <a:endParaRPr lang="en-GB" sz="1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Arial" panose="020B0604020202020204" pitchFamily="34" charset="0"/>
              </a:rPr>
              <a:t>Cluster 3: </a:t>
            </a:r>
            <a:r>
              <a:rPr lang="en-GB" sz="1400" dirty="0">
                <a:effectLst/>
                <a:latin typeface="Times New Roman" panose="02020603050405020304" pitchFamily="18" charset="0"/>
                <a:ea typeface="Calibri" panose="020F0502020204030204" pitchFamily="34" charset="0"/>
              </a:rPr>
              <a:t>Neighbourhoods with the highest number of bars</a:t>
            </a:r>
            <a:endParaRPr lang="en-GB" sz="11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GB" sz="1400" dirty="0">
                <a:effectLst/>
                <a:latin typeface="Times New Roman" panose="02020603050405020304" pitchFamily="18" charset="0"/>
                <a:ea typeface="Arial" panose="020B0604020202020204" pitchFamily="34" charset="0"/>
              </a:rPr>
              <a:t> </a:t>
            </a:r>
            <a:endParaRPr lang="en-GB" sz="1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Arial" panose="020B0604020202020204" pitchFamily="34" charset="0"/>
              </a:rPr>
              <a:t>Cluster 4:</a:t>
            </a:r>
            <a:r>
              <a:rPr lang="en-GB" sz="1400" dirty="0">
                <a:effectLst/>
                <a:latin typeface="Times New Roman" panose="02020603050405020304" pitchFamily="18" charset="0"/>
                <a:ea typeface="Calibri" panose="020F0502020204030204" pitchFamily="34" charset="0"/>
              </a:rPr>
              <a:t> Neighbourhoods with many bars</a:t>
            </a:r>
            <a:endParaRPr lang="en-GB" sz="11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605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80BCC0-6665-4F93-9EF5-FC3A2444A54D}"/>
              </a:ext>
            </a:extLst>
          </p:cNvPr>
          <p:cNvSpPr>
            <a:spLocks noGrp="1"/>
          </p:cNvSpPr>
          <p:nvPr>
            <p:ph type="title"/>
          </p:nvPr>
        </p:nvSpPr>
        <p:spPr/>
        <p:txBody>
          <a:bodyPr/>
          <a:lstStyle/>
          <a:p>
            <a:pPr marL="0" marR="0">
              <a:spcBef>
                <a:spcPts val="0"/>
              </a:spcBef>
              <a:spcAft>
                <a:spcPts val="0"/>
              </a:spcAft>
            </a:pPr>
            <a:r>
              <a:rPr lang="en-GB" sz="4400" b="1" dirty="0">
                <a:effectLst/>
                <a:latin typeface="Times New Roman" panose="02020603050405020304" pitchFamily="18" charset="0"/>
                <a:ea typeface="Calibri" panose="020F0502020204030204" pitchFamily="34" charset="0"/>
              </a:rPr>
              <a:t>Discussion</a:t>
            </a:r>
            <a:br>
              <a:rPr lang="en-GB" sz="2800" dirty="0">
                <a:effectLst/>
                <a:latin typeface="Times New Roman" panose="02020603050405020304" pitchFamily="18" charset="0"/>
                <a:ea typeface="Times New Roman" panose="02020603050405020304" pitchFamily="18" charset="0"/>
              </a:rPr>
            </a:br>
            <a:endParaRPr lang="en-GB" dirty="0"/>
          </a:p>
        </p:txBody>
      </p:sp>
      <p:sp>
        <p:nvSpPr>
          <p:cNvPr id="6" name="Content Placeholder 5">
            <a:extLst>
              <a:ext uri="{FF2B5EF4-FFF2-40B4-BE49-F238E27FC236}">
                <a16:creationId xmlns:a16="http://schemas.microsoft.com/office/drawing/2014/main" id="{2DC2860D-DEF5-40EB-B91A-E83CACBFBE2C}"/>
              </a:ext>
            </a:extLst>
          </p:cNvPr>
          <p:cNvSpPr>
            <a:spLocks noGrp="1"/>
          </p:cNvSpPr>
          <p:nvPr>
            <p:ph idx="1"/>
          </p:nvPr>
        </p:nvSpPr>
        <p:spPr/>
        <p:txBody>
          <a:bodyPr/>
          <a:lstStyle/>
          <a:p>
            <a:r>
              <a:rPr lang="en-GB" sz="1800" dirty="0">
                <a:effectLst/>
                <a:latin typeface="Times New Roman" panose="02020603050405020304" pitchFamily="18" charset="0"/>
                <a:ea typeface="Calibri" panose="020F0502020204030204" pitchFamily="34" charset="0"/>
              </a:rPr>
              <a:t>As observations noted from the map in the Results section, most of the bars are concentrated in the central area of Oslo city, with the highest number in cluster 3 and almost none in cluster 0. </a:t>
            </a:r>
          </a:p>
          <a:p>
            <a:r>
              <a:rPr lang="en-GB" sz="1800" dirty="0">
                <a:effectLst/>
                <a:latin typeface="Times New Roman" panose="02020603050405020304" pitchFamily="18" charset="0"/>
                <a:ea typeface="Calibri" panose="020F0502020204030204" pitchFamily="34" charset="0"/>
              </a:rPr>
              <a:t>However, there is a exception with Frogner neighbourhoods. Frogner is locate in the centre of Oslo, but it has very few bars, compared with the other central neighbourhoods. </a:t>
            </a:r>
          </a:p>
          <a:p>
            <a:r>
              <a:rPr lang="en-GB" sz="1800" dirty="0">
                <a:effectLst/>
                <a:latin typeface="Times New Roman" panose="02020603050405020304" pitchFamily="18" charset="0"/>
                <a:ea typeface="Calibri" panose="020F0502020204030204" pitchFamily="34" charset="0"/>
              </a:rPr>
              <a:t>This represents a great opportunity and high potential area to open new bar as there is very little to no competition from ones. Meanwhile, bars in cluster 3 are likely suffering from intense competition due to oversupply and high concentration of bars. From another perspective, the results also show that the oversupply of bars mostly happened in the central area of the city. </a:t>
            </a:r>
          </a:p>
          <a:p>
            <a:r>
              <a:rPr lang="en-GB" sz="1800" dirty="0">
                <a:effectLst/>
                <a:latin typeface="Times New Roman" panose="02020603050405020304" pitchFamily="18" charset="0"/>
                <a:ea typeface="Calibri" panose="020F0502020204030204" pitchFamily="34" charset="0"/>
              </a:rPr>
              <a:t>Therefore, this project recommends that a new bar to be open in Frogner.</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57731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5EE8-4438-4A58-AA7F-6A3444B70A44}"/>
              </a:ext>
            </a:extLst>
          </p:cNvPr>
          <p:cNvSpPr>
            <a:spLocks noGrp="1"/>
          </p:cNvSpPr>
          <p:nvPr>
            <p:ph type="title"/>
          </p:nvPr>
        </p:nvSpPr>
        <p:spPr/>
        <p:txBody>
          <a:bodyPr/>
          <a:lstStyle/>
          <a:p>
            <a:pPr marL="0" marR="0">
              <a:spcBef>
                <a:spcPts val="0"/>
              </a:spcBef>
              <a:spcAft>
                <a:spcPts val="0"/>
              </a:spcAft>
            </a:pPr>
            <a:r>
              <a:rPr lang="en-GB" sz="4400" b="1" dirty="0">
                <a:effectLst/>
                <a:latin typeface="Times New Roman" panose="02020603050405020304" pitchFamily="18" charset="0"/>
                <a:ea typeface="Calibri" panose="020F0502020204030204" pitchFamily="34" charset="0"/>
              </a:rPr>
              <a:t>Conclusion</a:t>
            </a:r>
            <a:br>
              <a:rPr lang="en-GB" sz="28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36BAD508-70B4-405A-8095-3923816313DB}"/>
              </a:ext>
            </a:extLst>
          </p:cNvPr>
          <p:cNvSpPr>
            <a:spLocks noGrp="1"/>
          </p:cNvSpPr>
          <p:nvPr>
            <p:ph idx="1"/>
          </p:nvPr>
        </p:nvSpPr>
        <p:spPr/>
        <p:txBody>
          <a:bodyPr/>
          <a:lstStyle/>
          <a:p>
            <a:pPr marL="0" marR="3810">
              <a:lnSpc>
                <a:spcPct val="147000"/>
              </a:lnSpc>
              <a:spcBef>
                <a:spcPts val="0"/>
              </a:spcBef>
              <a:spcAft>
                <a:spcPts val="0"/>
              </a:spcAft>
            </a:pPr>
            <a:r>
              <a:rPr lang="en-GB" sz="2000" dirty="0">
                <a:effectLst/>
                <a:latin typeface="Times New Roman" panose="02020603050405020304" pitchFamily="18" charset="0"/>
                <a:ea typeface="Calibri" panose="020F0502020204030204" pitchFamily="34" charset="0"/>
              </a:rPr>
              <a:t>In this project, we have gone through the process of identifying the business problem, specifying the data required, extracting and preparing the data, performing machine learning by clustering the data into 5 clusters based on their similarities, and lastly providing recommendations for where will be the best to open a new bar in Oslo. </a:t>
            </a:r>
            <a:endParaRPr lang="en-GB" sz="16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223118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582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Ion</vt:lpstr>
      <vt:lpstr>     Coursera Capstone   IBM Applied Data Science Capstone   Opening a Bar in Oslo, Norway    </vt:lpstr>
      <vt:lpstr>Introduction </vt:lpstr>
      <vt:lpstr>Business Problem </vt:lpstr>
      <vt:lpstr>Data </vt:lpstr>
      <vt:lpstr>Methodology </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Capstone   IBM Applied Data Science Capstone   Opening a Bar in Oslo, Norway    </dc:title>
  <dc:creator>Iulian Costache</dc:creator>
  <cp:lastModifiedBy>Iulian Costache</cp:lastModifiedBy>
  <cp:revision>2</cp:revision>
  <dcterms:created xsi:type="dcterms:W3CDTF">2020-08-16T07:27:47Z</dcterms:created>
  <dcterms:modified xsi:type="dcterms:W3CDTF">2020-08-16T07:30:12Z</dcterms:modified>
</cp:coreProperties>
</file>