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9" r:id="rId4"/>
    <p:sldId id="268" r:id="rId5"/>
    <p:sldId id="257" r:id="rId6"/>
    <p:sldId id="259" r:id="rId7"/>
    <p:sldId id="260" r:id="rId8"/>
    <p:sldId id="261" r:id="rId9"/>
    <p:sldId id="263" r:id="rId10"/>
    <p:sldId id="264" r:id="rId11"/>
    <p:sldId id="267"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ru-RU"/>
              <a:t>Образец заголовка</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592473D-C2DC-403E-BB5D-CF0E254B4994}" type="datetimeFigureOut">
              <a:rPr lang="ru-RU" smtClean="0"/>
              <a:t>22.10.2019</a:t>
            </a:fld>
            <a:endParaRPr lang="ru-R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ru-R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2CA7E87-C4BF-40B6-BB68-B4304CD3A66F}" type="slidenum">
              <a:rPr lang="ru-RU" smtClean="0"/>
              <a:t>‹#›</a:t>
            </a:fld>
            <a:endParaRPr lang="ru-R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7395953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592473D-C2DC-403E-BB5D-CF0E254B4994}" type="datetimeFigureOut">
              <a:rPr lang="ru-RU" smtClean="0"/>
              <a:t>22.10.2019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2CA7E87-C4BF-40B6-BB68-B4304CD3A66F}" type="slidenum">
              <a:rPr lang="ru-RU" smtClean="0"/>
              <a:t>‹#›</a:t>
            </a:fld>
            <a:endParaRPr lang="ru-RU"/>
          </a:p>
        </p:txBody>
      </p:sp>
    </p:spTree>
    <p:extLst>
      <p:ext uri="{BB962C8B-B14F-4D97-AF65-F5344CB8AC3E}">
        <p14:creationId xmlns:p14="http://schemas.microsoft.com/office/powerpoint/2010/main" val="4033078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592473D-C2DC-403E-BB5D-CF0E254B4994}" type="datetimeFigureOut">
              <a:rPr lang="ru-RU" smtClean="0"/>
              <a:t>22.10.2019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2CA7E87-C4BF-40B6-BB68-B4304CD3A66F}" type="slidenum">
              <a:rPr lang="ru-RU" smtClean="0"/>
              <a:t>‹#›</a:t>
            </a:fld>
            <a:endParaRPr lang="ru-RU"/>
          </a:p>
        </p:txBody>
      </p:sp>
    </p:spTree>
    <p:extLst>
      <p:ext uri="{BB962C8B-B14F-4D97-AF65-F5344CB8AC3E}">
        <p14:creationId xmlns:p14="http://schemas.microsoft.com/office/powerpoint/2010/main" val="218044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592473D-C2DC-403E-BB5D-CF0E254B4994}" type="datetimeFigureOut">
              <a:rPr lang="ru-RU" smtClean="0"/>
              <a:t>22.10.2019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2CA7E87-C4BF-40B6-BB68-B4304CD3A66F}" type="slidenum">
              <a:rPr lang="ru-RU" smtClean="0"/>
              <a:t>‹#›</a:t>
            </a:fld>
            <a:endParaRPr lang="ru-RU"/>
          </a:p>
        </p:txBody>
      </p:sp>
    </p:spTree>
    <p:extLst>
      <p:ext uri="{BB962C8B-B14F-4D97-AF65-F5344CB8AC3E}">
        <p14:creationId xmlns:p14="http://schemas.microsoft.com/office/powerpoint/2010/main" val="407512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ru-RU"/>
              <a:t>Образец заголовка</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6592473D-C2DC-403E-BB5D-CF0E254B4994}" type="datetimeFigureOut">
              <a:rPr lang="ru-RU" smtClean="0"/>
              <a:t>22.10.2019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2CA7E87-C4BF-40B6-BB68-B4304CD3A66F}" type="slidenum">
              <a:rPr lang="ru-RU" smtClean="0"/>
              <a:t>‹#›</a:t>
            </a:fld>
            <a:endParaRPr lang="ru-R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27710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6592473D-C2DC-403E-BB5D-CF0E254B4994}" type="datetimeFigureOut">
              <a:rPr lang="ru-RU" smtClean="0"/>
              <a:t>22.10.2019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2CA7E87-C4BF-40B6-BB68-B4304CD3A66F}" type="slidenum">
              <a:rPr lang="ru-RU" smtClean="0"/>
              <a:t>‹#›</a:t>
            </a:fld>
            <a:endParaRPr lang="ru-RU"/>
          </a:p>
        </p:txBody>
      </p:sp>
    </p:spTree>
    <p:extLst>
      <p:ext uri="{BB962C8B-B14F-4D97-AF65-F5344CB8AC3E}">
        <p14:creationId xmlns:p14="http://schemas.microsoft.com/office/powerpoint/2010/main" val="3238874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ru-RU"/>
              <a:t>Образец текста</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6592473D-C2DC-403E-BB5D-CF0E254B4994}" type="datetimeFigureOut">
              <a:rPr lang="ru-RU" smtClean="0"/>
              <a:t>22.10.2019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C2CA7E87-C4BF-40B6-BB68-B4304CD3A66F}" type="slidenum">
              <a:rPr lang="ru-RU" smtClean="0"/>
              <a:t>‹#›</a:t>
            </a:fld>
            <a:endParaRPr lang="ru-RU"/>
          </a:p>
        </p:txBody>
      </p:sp>
    </p:spTree>
    <p:extLst>
      <p:ext uri="{BB962C8B-B14F-4D97-AF65-F5344CB8AC3E}">
        <p14:creationId xmlns:p14="http://schemas.microsoft.com/office/powerpoint/2010/main" val="504350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6592473D-C2DC-403E-BB5D-CF0E254B4994}" type="datetimeFigureOut">
              <a:rPr lang="ru-RU" smtClean="0"/>
              <a:t>22.10.2019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C2CA7E87-C4BF-40B6-BB68-B4304CD3A66F}" type="slidenum">
              <a:rPr lang="ru-RU" smtClean="0"/>
              <a:t>‹#›</a:t>
            </a:fld>
            <a:endParaRPr lang="ru-RU"/>
          </a:p>
        </p:txBody>
      </p:sp>
    </p:spTree>
    <p:extLst>
      <p:ext uri="{BB962C8B-B14F-4D97-AF65-F5344CB8AC3E}">
        <p14:creationId xmlns:p14="http://schemas.microsoft.com/office/powerpoint/2010/main" val="1432305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92473D-C2DC-403E-BB5D-CF0E254B4994}" type="datetimeFigureOut">
              <a:rPr lang="ru-RU" smtClean="0"/>
              <a:t>22.10.2019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C2CA7E87-C4BF-40B6-BB68-B4304CD3A66F}" type="slidenum">
              <a:rPr lang="ru-RU" smtClean="0"/>
              <a:t>‹#›</a:t>
            </a:fld>
            <a:endParaRPr lang="ru-RU"/>
          </a:p>
        </p:txBody>
      </p:sp>
    </p:spTree>
    <p:extLst>
      <p:ext uri="{BB962C8B-B14F-4D97-AF65-F5344CB8AC3E}">
        <p14:creationId xmlns:p14="http://schemas.microsoft.com/office/powerpoint/2010/main" val="274833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ru-RU"/>
              <a:t>Образец заголовка</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6592473D-C2DC-403E-BB5D-CF0E254B4994}" type="datetimeFigureOut">
              <a:rPr lang="ru-RU" smtClean="0"/>
              <a:t>22.10.2019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2CA7E87-C4BF-40B6-BB68-B4304CD3A66F}" type="slidenum">
              <a:rPr lang="ru-RU" smtClean="0"/>
              <a:t>‹#›</a:t>
            </a:fld>
            <a:endParaRPr lang="ru-RU"/>
          </a:p>
        </p:txBody>
      </p:sp>
    </p:spTree>
    <p:extLst>
      <p:ext uri="{BB962C8B-B14F-4D97-AF65-F5344CB8AC3E}">
        <p14:creationId xmlns:p14="http://schemas.microsoft.com/office/powerpoint/2010/main" val="1250723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6592473D-C2DC-403E-BB5D-CF0E254B4994}" type="datetimeFigureOut">
              <a:rPr lang="ru-RU" smtClean="0"/>
              <a:t>22.10.2019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2CA7E87-C4BF-40B6-BB68-B4304CD3A66F}" type="slidenum">
              <a:rPr lang="ru-RU" smtClean="0"/>
              <a:t>‹#›</a:t>
            </a:fld>
            <a:endParaRPr lang="ru-RU"/>
          </a:p>
        </p:txBody>
      </p:sp>
    </p:spTree>
    <p:extLst>
      <p:ext uri="{BB962C8B-B14F-4D97-AF65-F5344CB8AC3E}">
        <p14:creationId xmlns:p14="http://schemas.microsoft.com/office/powerpoint/2010/main" val="2916138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592473D-C2DC-403E-BB5D-CF0E254B4994}" type="datetimeFigureOut">
              <a:rPr lang="ru-RU" smtClean="0"/>
              <a:t>22.10.2019</a:t>
            </a:fld>
            <a:endParaRPr lang="ru-R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ru-R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2CA7E87-C4BF-40B6-BB68-B4304CD3A66F}" type="slidenum">
              <a:rPr lang="ru-RU" smtClean="0"/>
              <a:t>‹#›</a:t>
            </a:fld>
            <a:endParaRPr lang="ru-RU"/>
          </a:p>
        </p:txBody>
      </p:sp>
    </p:spTree>
    <p:extLst>
      <p:ext uri="{BB962C8B-B14F-4D97-AF65-F5344CB8AC3E}">
        <p14:creationId xmlns:p14="http://schemas.microsoft.com/office/powerpoint/2010/main" val="3357711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gi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gi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gi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gi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t>Message Broker</a:t>
            </a:r>
            <a:br>
              <a:rPr lang="ro-RO" dirty="0"/>
            </a:br>
            <a:endParaRPr lang="ru-RU" dirty="0"/>
          </a:p>
        </p:txBody>
      </p:sp>
      <p:sp>
        <p:nvSpPr>
          <p:cNvPr id="3" name="Подзаголовок 2"/>
          <p:cNvSpPr>
            <a:spLocks noGrp="1"/>
          </p:cNvSpPr>
          <p:nvPr>
            <p:ph type="subTitle" idx="1"/>
          </p:nvPr>
        </p:nvSpPr>
        <p:spPr>
          <a:xfrm>
            <a:off x="1261872" y="4800600"/>
            <a:ext cx="10559340" cy="1691640"/>
          </a:xfrm>
        </p:spPr>
        <p:txBody>
          <a:bodyPr/>
          <a:lstStyle/>
          <a:p>
            <a:pPr algn="r"/>
            <a:r>
              <a:rPr lang="en-US" dirty="0" err="1"/>
              <a:t>Alexandru</a:t>
            </a:r>
            <a:r>
              <a:rPr lang="en-US" dirty="0"/>
              <a:t> </a:t>
            </a:r>
            <a:r>
              <a:rPr lang="en-US" dirty="0" err="1"/>
              <a:t>Castrave</a:t>
            </a:r>
            <a:r>
              <a:rPr lang="ro-RO" dirty="0"/>
              <a:t>ț</a:t>
            </a:r>
            <a:endParaRPr lang="en-US" dirty="0"/>
          </a:p>
          <a:p>
            <a:pPr algn="r"/>
            <a:r>
              <a:rPr lang="en-US" dirty="0"/>
              <a:t>Ion </a:t>
            </a:r>
            <a:r>
              <a:rPr lang="en-US" dirty="0" err="1"/>
              <a:t>Malai</a:t>
            </a:r>
            <a:endParaRPr lang="ru-RU" dirty="0"/>
          </a:p>
          <a:p>
            <a:pPr algn="r"/>
            <a:r>
              <a:rPr lang="en-US" dirty="0"/>
              <a:t>Ion </a:t>
            </a:r>
            <a:r>
              <a:rPr lang="en-US" dirty="0" err="1"/>
              <a:t>Malear</a:t>
            </a:r>
            <a:endParaRPr lang="en-US" dirty="0"/>
          </a:p>
        </p:txBody>
      </p:sp>
    </p:spTree>
    <p:extLst>
      <p:ext uri="{BB962C8B-B14F-4D97-AF65-F5344CB8AC3E}">
        <p14:creationId xmlns:p14="http://schemas.microsoft.com/office/powerpoint/2010/main" val="990987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o-MD" sz="4000" dirty="0"/>
              <a:t>Content Enricher (Message Transformation)</a:t>
            </a:r>
          </a:p>
        </p:txBody>
      </p:sp>
      <p:sp>
        <p:nvSpPr>
          <p:cNvPr id="3" name="Объект 2"/>
          <p:cNvSpPr>
            <a:spLocks noGrp="1"/>
          </p:cNvSpPr>
          <p:nvPr>
            <p:ph sz="half" idx="1"/>
          </p:nvPr>
        </p:nvSpPr>
        <p:spPr/>
        <p:txBody>
          <a:bodyPr/>
          <a:lstStyle/>
          <a:p>
            <a:pPr marL="0" indent="0">
              <a:buNone/>
            </a:pPr>
            <a:r>
              <a:rPr lang="en-US" dirty="0"/>
              <a:t>	</a:t>
            </a:r>
            <a:r>
              <a:rPr lang="ro-MD" dirty="0"/>
              <a:t>Acest tip de transformare completează mesajul cu date lipse, frecvent în astfel de cazuri sunt utilizate surse externe de date.</a:t>
            </a:r>
          </a:p>
          <a:p>
            <a:pPr marL="0" indent="0">
              <a:buNone/>
            </a:pPr>
            <a:endParaRPr lang="ru-RU" dirty="0"/>
          </a:p>
        </p:txBody>
      </p:sp>
      <p:pic>
        <p:nvPicPr>
          <p:cNvPr id="5" name="Объект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90494" y="1411508"/>
            <a:ext cx="3752850" cy="1943100"/>
          </a:xfrm>
        </p:spPr>
      </p:pic>
      <p:pic>
        <p:nvPicPr>
          <p:cNvPr id="7" name="Рисунок 6">
            <a:extLst>
              <a:ext uri="{FF2B5EF4-FFF2-40B4-BE49-F238E27FC236}">
                <a16:creationId xmlns:a16="http://schemas.microsoft.com/office/drawing/2014/main" id="{76EE2018-97FA-44F8-BEB3-7AE265289A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483" y="3503393"/>
            <a:ext cx="9099137" cy="1943099"/>
          </a:xfrm>
          <a:prstGeom prst="rect">
            <a:avLst/>
          </a:prstGeom>
        </p:spPr>
      </p:pic>
    </p:spTree>
    <p:extLst>
      <p:ext uri="{BB962C8B-B14F-4D97-AF65-F5344CB8AC3E}">
        <p14:creationId xmlns:p14="http://schemas.microsoft.com/office/powerpoint/2010/main" val="3859862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o-MD" sz="4000" dirty="0"/>
              <a:t>Wire Tap (System Management)</a:t>
            </a:r>
          </a:p>
        </p:txBody>
      </p:sp>
      <p:sp>
        <p:nvSpPr>
          <p:cNvPr id="3" name="Объект 2"/>
          <p:cNvSpPr>
            <a:spLocks noGrp="1"/>
          </p:cNvSpPr>
          <p:nvPr>
            <p:ph sz="half" idx="1"/>
          </p:nvPr>
        </p:nvSpPr>
        <p:spPr/>
        <p:txBody>
          <a:bodyPr>
            <a:noAutofit/>
          </a:bodyPr>
          <a:lstStyle/>
          <a:p>
            <a:pPr marL="0" indent="0">
              <a:buNone/>
            </a:pPr>
            <a:r>
              <a:rPr lang="en-US" sz="1600" dirty="0"/>
              <a:t>	</a:t>
            </a:r>
            <a:r>
              <a:rPr lang="ro-MD" sz="1600" dirty="0"/>
              <a:t>Canalul de supravegere copie mesajul din canal și-l retransmite într-un special indicat în scopul inspectării mesajului sau analizei ulterioare.</a:t>
            </a: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a:t>
            </a:r>
            <a:endParaRPr lang="ru-RU" sz="1600" dirty="0"/>
          </a:p>
        </p:txBody>
      </p:sp>
      <p:pic>
        <p:nvPicPr>
          <p:cNvPr id="5" name="Объект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0" y="1691322"/>
            <a:ext cx="4481512" cy="1590497"/>
          </a:xfrm>
        </p:spPr>
      </p:pic>
      <p:pic>
        <p:nvPicPr>
          <p:cNvPr id="7" name="Рисунок 6">
            <a:extLst>
              <a:ext uri="{FF2B5EF4-FFF2-40B4-BE49-F238E27FC236}">
                <a16:creationId xmlns:a16="http://schemas.microsoft.com/office/drawing/2014/main" id="{115147A5-AE6B-46FE-A19E-B01D88AEE8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872" y="4004468"/>
            <a:ext cx="9222526" cy="1325562"/>
          </a:xfrm>
          <a:prstGeom prst="rect">
            <a:avLst/>
          </a:prstGeom>
        </p:spPr>
      </p:pic>
    </p:spTree>
    <p:extLst>
      <p:ext uri="{BB962C8B-B14F-4D97-AF65-F5344CB8AC3E}">
        <p14:creationId xmlns:p14="http://schemas.microsoft.com/office/powerpoint/2010/main" val="459632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marL="0" indent="0"/>
            <a:r>
              <a:rPr lang="ro-RO" dirty="0"/>
              <a:t>Message Broker</a:t>
            </a:r>
            <a:endParaRPr lang="ru-RU" dirty="0"/>
          </a:p>
        </p:txBody>
      </p:sp>
      <p:sp>
        <p:nvSpPr>
          <p:cNvPr id="3" name="Объект 2"/>
          <p:cNvSpPr>
            <a:spLocks noGrp="1"/>
          </p:cNvSpPr>
          <p:nvPr>
            <p:ph idx="1"/>
          </p:nvPr>
        </p:nvSpPr>
        <p:spPr/>
        <p:txBody>
          <a:bodyPr/>
          <a:lstStyle/>
          <a:p>
            <a:pPr marL="0" indent="0">
              <a:buNone/>
            </a:pPr>
            <a:r>
              <a:rPr lang="ro-MD" dirty="0"/>
              <a:t>	Agentul de mesaje (message broker - eng.) este o componentă fizică care gestionează comunicarea dintre componetele unei aplicații distribuite. Avantajul utilizării acestei tehnici constă în decuplarea receptorului de transmițătorul mesajelor. Prin urmare o aplicație participantă transmite mesaje doar agentului, indicînd un nume logic al receptorului.</a:t>
            </a:r>
          </a:p>
          <a:p>
            <a:pPr marL="0" indent="0">
              <a:buNone/>
            </a:pPr>
            <a:r>
              <a:rPr lang="ro-MD" dirty="0"/>
              <a:t>	Agentul poate expune diverse interfețe aplicațiilor în colaborare și poate transfera mesajele între acestea, ne impunînd o interfață comună tuturor participanților întru asigurarea interacțiunii.</a:t>
            </a:r>
            <a:endParaRPr lang="ru-RU" dirty="0"/>
          </a:p>
        </p:txBody>
      </p:sp>
    </p:spTree>
    <p:extLst>
      <p:ext uri="{BB962C8B-B14F-4D97-AF65-F5344CB8AC3E}">
        <p14:creationId xmlns:p14="http://schemas.microsoft.com/office/powerpoint/2010/main" val="1564170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marL="0" indent="0"/>
            <a:r>
              <a:rPr lang="ro-RO" dirty="0"/>
              <a:t>Message Broker</a:t>
            </a:r>
            <a:endParaRPr lang="ru-RU" dirty="0"/>
          </a:p>
        </p:txBody>
      </p:sp>
      <p:sp>
        <p:nvSpPr>
          <p:cNvPr id="3" name="Объект 2"/>
          <p:cNvSpPr>
            <a:spLocks noGrp="1"/>
          </p:cNvSpPr>
          <p:nvPr>
            <p:ph idx="1"/>
          </p:nvPr>
        </p:nvSpPr>
        <p:spPr/>
        <p:txBody>
          <a:bodyPr/>
          <a:lstStyle/>
          <a:p>
            <a:pPr marL="0" indent="0">
              <a:buNone/>
            </a:pPr>
            <a:r>
              <a:rPr lang="ro-MD" dirty="0"/>
              <a:t>	Responsabilitățile și colaborările esențiale ale unui broker de mesaje sunt prezentate în tabelul de mai jos.</a:t>
            </a:r>
          </a:p>
          <a:p>
            <a:pPr marL="0" indent="0">
              <a:buNone/>
            </a:pPr>
            <a:endParaRPr lang="ru-RU" dirty="0"/>
          </a:p>
        </p:txBody>
      </p:sp>
      <p:graphicFrame>
        <p:nvGraphicFramePr>
          <p:cNvPr id="4" name="Таблица 3"/>
          <p:cNvGraphicFramePr>
            <a:graphicFrameLocks noGrp="1"/>
          </p:cNvGraphicFramePr>
          <p:nvPr>
            <p:extLst>
              <p:ext uri="{D42A27DB-BD31-4B8C-83A1-F6EECF244321}">
                <p14:modId xmlns:p14="http://schemas.microsoft.com/office/powerpoint/2010/main" val="732362280"/>
              </p:ext>
            </p:extLst>
          </p:nvPr>
        </p:nvGraphicFramePr>
        <p:xfrm>
          <a:off x="1261872" y="2673508"/>
          <a:ext cx="8128000" cy="26619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pPr algn="ctr"/>
                      <a:r>
                        <a:rPr lang="ro-MD" sz="1800" b="0" i="0" kern="1200" dirty="0">
                          <a:solidFill>
                            <a:schemeClr val="lt1"/>
                          </a:solidFill>
                          <a:effectLst/>
                          <a:latin typeface="+mn-lt"/>
                          <a:ea typeface="+mn-ea"/>
                          <a:cs typeface="+mn-cs"/>
                        </a:rPr>
                        <a:t>Responsabilități</a:t>
                      </a:r>
                      <a:endParaRPr lang="ru-RU" dirty="0"/>
                    </a:p>
                  </a:txBody>
                  <a:tcPr/>
                </a:tc>
                <a:tc>
                  <a:txBody>
                    <a:bodyPr/>
                    <a:lstStyle/>
                    <a:p>
                      <a:pPr algn="ctr"/>
                      <a:r>
                        <a:rPr lang="ro-MD" sz="1800" b="0" i="0" kern="1200" dirty="0">
                          <a:solidFill>
                            <a:schemeClr val="lt1"/>
                          </a:solidFill>
                          <a:effectLst/>
                          <a:latin typeface="+mn-lt"/>
                          <a:ea typeface="+mn-ea"/>
                          <a:cs typeface="+mn-cs"/>
                        </a:rPr>
                        <a:t>Colaborări</a:t>
                      </a:r>
                      <a:endParaRPr lang="ru-RU" dirty="0"/>
                    </a:p>
                  </a:txBody>
                  <a:tcPr/>
                </a:tc>
                <a:extLst>
                  <a:ext uri="{0D108BD9-81ED-4DB2-BD59-A6C34878D82A}">
                    <a16:rowId xmlns:a16="http://schemas.microsoft.com/office/drawing/2014/main" val="10000"/>
                  </a:ext>
                </a:extLst>
              </a:tr>
              <a:tr h="370840">
                <a:tc>
                  <a:txBody>
                    <a:bodyPr/>
                    <a:lstStyle/>
                    <a:p>
                      <a:r>
                        <a:rPr lang="ro-MD" sz="1800" b="0" i="0" kern="1200" dirty="0">
                          <a:solidFill>
                            <a:schemeClr val="dk1"/>
                          </a:solidFill>
                          <a:effectLst/>
                          <a:latin typeface="+mn-lt"/>
                          <a:ea typeface="+mn-ea"/>
                          <a:cs typeface="+mn-cs"/>
                        </a:rPr>
                        <a:t>Primirea mesajelor</a:t>
                      </a:r>
                      <a:endParaRPr lang="ru-RU" dirty="0"/>
                    </a:p>
                  </a:txBody>
                  <a:tcPr/>
                </a:tc>
                <a:tc>
                  <a:txBody>
                    <a:bodyPr/>
                    <a:lstStyle/>
                    <a:p>
                      <a:r>
                        <a:rPr lang="ro-MD" sz="1800" b="0" i="0" kern="1200" dirty="0">
                          <a:solidFill>
                            <a:schemeClr val="dk1"/>
                          </a:solidFill>
                          <a:effectLst/>
                          <a:latin typeface="+mn-lt"/>
                          <a:ea typeface="+mn-ea"/>
                          <a:cs typeface="+mn-cs"/>
                        </a:rPr>
                        <a:t>Expiditori: aplicații (componente) ce trimit mesaje agentului</a:t>
                      </a:r>
                      <a:endParaRPr lang="ru-RU" dirty="0"/>
                    </a:p>
                  </a:txBody>
                  <a:tcPr/>
                </a:tc>
                <a:extLst>
                  <a:ext uri="{0D108BD9-81ED-4DB2-BD59-A6C34878D82A}">
                    <a16:rowId xmlns:a16="http://schemas.microsoft.com/office/drawing/2014/main" val="10001"/>
                  </a:ext>
                </a:extLst>
              </a:tr>
              <a:tr h="370840">
                <a:tc>
                  <a:txBody>
                    <a:bodyPr/>
                    <a:lstStyle/>
                    <a:p>
                      <a:r>
                        <a:rPr lang="ro-MD" sz="1800" b="0" i="0" kern="1200" dirty="0">
                          <a:solidFill>
                            <a:schemeClr val="dk1"/>
                          </a:solidFill>
                          <a:effectLst/>
                          <a:latin typeface="+mn-lt"/>
                          <a:ea typeface="+mn-ea"/>
                          <a:cs typeface="+mn-cs"/>
                        </a:rPr>
                        <a:t>Determinarea destinatarilor și efectuarea rutării</a:t>
                      </a:r>
                      <a:endParaRPr lang="ru-RU" dirty="0"/>
                    </a:p>
                  </a:txBody>
                  <a:tcPr/>
                </a:tc>
                <a:tc>
                  <a:txBody>
                    <a:bodyPr/>
                    <a:lstStyle/>
                    <a:p>
                      <a:r>
                        <a:rPr lang="es-ES" sz="1800" b="0" i="0" kern="1200" dirty="0" err="1">
                          <a:solidFill>
                            <a:schemeClr val="dk1"/>
                          </a:solidFill>
                          <a:effectLst/>
                          <a:latin typeface="+mn-lt"/>
                          <a:ea typeface="+mn-ea"/>
                          <a:cs typeface="+mn-cs"/>
                        </a:rPr>
                        <a:t>Receptori</a:t>
                      </a:r>
                      <a:r>
                        <a:rPr lang="es-ES" sz="1800" b="0" i="0" kern="1200" dirty="0">
                          <a:solidFill>
                            <a:schemeClr val="dk1"/>
                          </a:solidFill>
                          <a:effectLst/>
                          <a:latin typeface="+mn-lt"/>
                          <a:ea typeface="+mn-ea"/>
                          <a:cs typeface="+mn-cs"/>
                        </a:rPr>
                        <a:t>: </a:t>
                      </a:r>
                      <a:r>
                        <a:rPr lang="es-ES" sz="1800" b="0" i="0" kern="1200" dirty="0" err="1">
                          <a:solidFill>
                            <a:schemeClr val="dk1"/>
                          </a:solidFill>
                          <a:effectLst/>
                          <a:latin typeface="+mn-lt"/>
                          <a:ea typeface="+mn-ea"/>
                          <a:cs typeface="+mn-cs"/>
                        </a:rPr>
                        <a:t>aplicații</a:t>
                      </a:r>
                      <a:r>
                        <a:rPr lang="es-ES" sz="1800" b="0" i="0" kern="1200" dirty="0">
                          <a:solidFill>
                            <a:schemeClr val="dk1"/>
                          </a:solidFill>
                          <a:effectLst/>
                          <a:latin typeface="+mn-lt"/>
                          <a:ea typeface="+mn-ea"/>
                          <a:cs typeface="+mn-cs"/>
                        </a:rPr>
                        <a:t> (componente) ce </a:t>
                      </a:r>
                      <a:r>
                        <a:rPr lang="es-ES" sz="1800" b="0" i="0" kern="1200" dirty="0" err="1">
                          <a:solidFill>
                            <a:schemeClr val="dk1"/>
                          </a:solidFill>
                          <a:effectLst/>
                          <a:latin typeface="+mn-lt"/>
                          <a:ea typeface="+mn-ea"/>
                          <a:cs typeface="+mn-cs"/>
                        </a:rPr>
                        <a:t>primesc</a:t>
                      </a:r>
                      <a:r>
                        <a:rPr lang="es-ES" sz="1800" b="0" i="0" kern="1200" dirty="0">
                          <a:solidFill>
                            <a:schemeClr val="dk1"/>
                          </a:solidFill>
                          <a:effectLst/>
                          <a:latin typeface="+mn-lt"/>
                          <a:ea typeface="+mn-ea"/>
                          <a:cs typeface="+mn-cs"/>
                        </a:rPr>
                        <a:t> </a:t>
                      </a:r>
                      <a:r>
                        <a:rPr lang="es-ES" sz="1800" b="0" i="0" kern="1200" dirty="0" err="1">
                          <a:solidFill>
                            <a:schemeClr val="dk1"/>
                          </a:solidFill>
                          <a:effectLst/>
                          <a:latin typeface="+mn-lt"/>
                          <a:ea typeface="+mn-ea"/>
                          <a:cs typeface="+mn-cs"/>
                        </a:rPr>
                        <a:t>mesaje</a:t>
                      </a:r>
                      <a:r>
                        <a:rPr lang="es-ES" sz="1800" b="0" i="0" kern="1200" dirty="0">
                          <a:solidFill>
                            <a:schemeClr val="dk1"/>
                          </a:solidFill>
                          <a:effectLst/>
                          <a:latin typeface="+mn-lt"/>
                          <a:ea typeface="+mn-ea"/>
                          <a:cs typeface="+mn-cs"/>
                        </a:rPr>
                        <a:t> de la </a:t>
                      </a:r>
                      <a:r>
                        <a:rPr lang="es-ES" sz="1800" b="0" i="0" kern="1200" dirty="0" err="1">
                          <a:solidFill>
                            <a:schemeClr val="dk1"/>
                          </a:solidFill>
                          <a:effectLst/>
                          <a:latin typeface="+mn-lt"/>
                          <a:ea typeface="+mn-ea"/>
                          <a:cs typeface="+mn-cs"/>
                        </a:rPr>
                        <a:t>broker</a:t>
                      </a:r>
                      <a:endParaRPr lang="ru-RU" dirty="0"/>
                    </a:p>
                  </a:txBody>
                  <a:tcPr/>
                </a:tc>
                <a:extLst>
                  <a:ext uri="{0D108BD9-81ED-4DB2-BD59-A6C34878D82A}">
                    <a16:rowId xmlns:a16="http://schemas.microsoft.com/office/drawing/2014/main" val="10002"/>
                  </a:ext>
                </a:extLst>
              </a:tr>
              <a:tr h="370840">
                <a:tc>
                  <a:txBody>
                    <a:bodyPr/>
                    <a:lstStyle/>
                    <a:p>
                      <a:r>
                        <a:rPr lang="ro-MD" sz="1800" b="0" i="0" kern="1200" dirty="0">
                          <a:solidFill>
                            <a:schemeClr val="dk1"/>
                          </a:solidFill>
                          <a:effectLst/>
                          <a:latin typeface="+mn-lt"/>
                          <a:ea typeface="+mn-ea"/>
                          <a:cs typeface="+mn-cs"/>
                        </a:rPr>
                        <a:t>Tratarea diferențelor dintre interfețe</a:t>
                      </a:r>
                      <a:endParaRPr lang="ru-RU" dirty="0"/>
                    </a:p>
                  </a:txBody>
                  <a:tcPr/>
                </a:tc>
                <a:tc>
                  <a:txBody>
                    <a:bodyPr/>
                    <a:lstStyle/>
                    <a:p>
                      <a:endParaRPr lang="ru-RU"/>
                    </a:p>
                  </a:txBody>
                  <a:tcPr/>
                </a:tc>
                <a:extLst>
                  <a:ext uri="{0D108BD9-81ED-4DB2-BD59-A6C34878D82A}">
                    <a16:rowId xmlns:a16="http://schemas.microsoft.com/office/drawing/2014/main" val="10003"/>
                  </a:ext>
                </a:extLst>
              </a:tr>
              <a:tr h="370840">
                <a:tc>
                  <a:txBody>
                    <a:bodyPr/>
                    <a:lstStyle/>
                    <a:p>
                      <a:r>
                        <a:rPr lang="ro-MD" sz="1800" b="0" i="0" kern="1200" dirty="0">
                          <a:solidFill>
                            <a:schemeClr val="dk1"/>
                          </a:solidFill>
                          <a:effectLst/>
                          <a:latin typeface="+mn-lt"/>
                          <a:ea typeface="+mn-ea"/>
                          <a:cs typeface="+mn-cs"/>
                        </a:rPr>
                        <a:t>Transmiterea mesajelor</a:t>
                      </a:r>
                      <a:endParaRPr lang="ru-RU" dirty="0"/>
                    </a:p>
                  </a:txBody>
                  <a:tcPr/>
                </a:tc>
                <a:tc>
                  <a:txBody>
                    <a:bodyPr/>
                    <a:lstStyle/>
                    <a:p>
                      <a:endParaRPr lang="ru-RU"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95649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dirty="0"/>
              <a:t>Message Broker</a:t>
            </a:r>
            <a:endParaRPr lang="ru-RU" dirty="0"/>
          </a:p>
        </p:txBody>
      </p:sp>
      <p:sp>
        <p:nvSpPr>
          <p:cNvPr id="3" name="Объект 2"/>
          <p:cNvSpPr>
            <a:spLocks noGrp="1"/>
          </p:cNvSpPr>
          <p:nvPr>
            <p:ph idx="1"/>
          </p:nvPr>
        </p:nvSpPr>
        <p:spPr/>
        <p:txBody>
          <a:bodyPr>
            <a:normAutofit fontScale="85000" lnSpcReduction="20000"/>
          </a:bodyPr>
          <a:lstStyle/>
          <a:p>
            <a:pPr marL="0" indent="0">
              <a:buNone/>
            </a:pPr>
            <a:r>
              <a:rPr lang="ro-MD" dirty="0"/>
              <a:t>	Decizia de a utiliza brokerul de mesaje pentru integrarea aplicațiilor balansează între flexibilitatea primită prin decuplarea participanților și efortul de a menține brokerul:</a:t>
            </a:r>
          </a:p>
          <a:p>
            <a:pPr marL="0" indent="0">
              <a:buNone/>
            </a:pPr>
            <a:r>
              <a:rPr lang="ro-MD" dirty="0"/>
              <a:t>Beneficii</a:t>
            </a:r>
          </a:p>
          <a:p>
            <a:pPr lvl="1"/>
            <a:r>
              <a:rPr lang="ro-MD" dirty="0"/>
              <a:t>Reduce cuplarea - transmițătorii comunică doar cu brokerul, astfel o potențială grupare a mai multor receptori sub un nume logic comun poate deveni transparentă transmițătorilor;</a:t>
            </a:r>
          </a:p>
          <a:p>
            <a:pPr lvl="1"/>
            <a:r>
              <a:rPr lang="ro-MD" dirty="0"/>
              <a:t>Mărește integrabilitatea - aplicațiile care comunică cu brokerul nu trebuie să aibă aceiași interfață, astfel brokerul poate deveni o punte dintre aplicații cu diferite nivele de securitate și calitate a serviciilor QoS;</a:t>
            </a:r>
          </a:p>
          <a:p>
            <a:pPr lvl="1"/>
            <a:r>
              <a:rPr lang="ro-MD" dirty="0"/>
              <a:t>Mărește evolutivitatea - brokerul protejează componentele de modificările individuale ale aplicațiilor integrate, deseori oferînd capacități de configurare dinamică;</a:t>
            </a:r>
          </a:p>
          <a:p>
            <a:pPr marL="0" indent="0">
              <a:buNone/>
            </a:pPr>
            <a:r>
              <a:rPr lang="ro-MD" dirty="0"/>
              <a:t>Constrîngeri</a:t>
            </a:r>
          </a:p>
          <a:p>
            <a:pPr lvl="1"/>
            <a:r>
              <a:rPr lang="ro-MD" dirty="0"/>
              <a:t>Crește complexitatea - brokerul comunicînd cu toți participanții trebuie să implementeze multiple interfețe (protocoale) și în perspectiva performanței utilizează multithreadingul;</a:t>
            </a:r>
          </a:p>
          <a:p>
            <a:pPr lvl="1"/>
            <a:r>
              <a:rPr lang="ro-MD" dirty="0"/>
              <a:t>Crește efortul pentru mentenanță - toți participanții trebuie să fie înregsitrați la brocker și se cere un mecanism de identificare a acestora;</a:t>
            </a:r>
          </a:p>
          <a:p>
            <a:pPr lvl="1"/>
            <a:r>
              <a:rPr lang="ro-MD" dirty="0"/>
              <a:t>Reduce disponibilitatea - o singură componentă care intermediază comunicarea este singurul punct de eșec (single point of failure - eng.), căderea acestuia implică blocarea activității întregului sistem; această problemă se remediază prin dublarea brokerului și sincronizarea stărilor agentului primar și secundar;</a:t>
            </a:r>
          </a:p>
          <a:p>
            <a:pPr lvl="1"/>
            <a:r>
              <a:rPr lang="ro-MD" dirty="0"/>
              <a:t>Reduce performanța - agentul de mesaje adaugă un pas adăugător, care implică cheltuieli suplimentare (overhead - eng.).</a:t>
            </a:r>
          </a:p>
          <a:p>
            <a:pPr marL="0" indent="0">
              <a:buNone/>
            </a:pPr>
            <a:endParaRPr lang="ru-RU" dirty="0"/>
          </a:p>
        </p:txBody>
      </p:sp>
    </p:spTree>
    <p:extLst>
      <p:ext uri="{BB962C8B-B14F-4D97-AF65-F5344CB8AC3E}">
        <p14:creationId xmlns:p14="http://schemas.microsoft.com/office/powerpoint/2010/main" val="207590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o-RO" sz="4000" dirty="0"/>
              <a:t>Message Chanel (Messaging Systems)</a:t>
            </a:r>
            <a:endParaRPr lang="ru-RU" sz="4000" dirty="0"/>
          </a:p>
        </p:txBody>
      </p:sp>
      <p:sp>
        <p:nvSpPr>
          <p:cNvPr id="3" name="Объект 2"/>
          <p:cNvSpPr>
            <a:spLocks noGrp="1"/>
          </p:cNvSpPr>
          <p:nvPr>
            <p:ph sz="half" idx="1"/>
          </p:nvPr>
        </p:nvSpPr>
        <p:spPr/>
        <p:txBody>
          <a:bodyPr/>
          <a:lstStyle/>
          <a:p>
            <a:pPr marL="0" indent="0">
              <a:buNone/>
            </a:pPr>
            <a:r>
              <a:rPr lang="en-US"/>
              <a:t>	</a:t>
            </a:r>
            <a:r>
              <a:rPr lang="ro-MD"/>
              <a:t>Canalul </a:t>
            </a:r>
            <a:r>
              <a:rPr lang="ro-MD" dirty="0"/>
              <a:t>de mesaje este un element logic utilizat pentru interconectarea aplicațiilor. O aplicație scrie mesaje în canal și alta le citește. Prin urmare această metodă de intermediere este una primară, iar coada de mesaje reprezintă forma sa de implementare.</a:t>
            </a:r>
            <a:endParaRPr lang="ru-RU" dirty="0"/>
          </a:p>
        </p:txBody>
      </p:sp>
      <p:pic>
        <p:nvPicPr>
          <p:cNvPr id="5" name="Объект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79440" y="1828800"/>
            <a:ext cx="3886200" cy="1857375"/>
          </a:xfrm>
        </p:spPr>
      </p:pic>
      <p:pic>
        <p:nvPicPr>
          <p:cNvPr id="6" name="Рисунок 5">
            <a:extLst>
              <a:ext uri="{FF2B5EF4-FFF2-40B4-BE49-F238E27FC236}">
                <a16:creationId xmlns:a16="http://schemas.microsoft.com/office/drawing/2014/main" id="{9521F27E-9E69-4975-A8B2-134C11AA59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911" y="4004468"/>
            <a:ext cx="6144482" cy="1486107"/>
          </a:xfrm>
          <a:prstGeom prst="rect">
            <a:avLst/>
          </a:prstGeom>
        </p:spPr>
      </p:pic>
      <p:pic>
        <p:nvPicPr>
          <p:cNvPr id="8" name="Рисунок 7">
            <a:extLst>
              <a:ext uri="{FF2B5EF4-FFF2-40B4-BE49-F238E27FC236}">
                <a16:creationId xmlns:a16="http://schemas.microsoft.com/office/drawing/2014/main" id="{B8C962ED-E3AD-44DF-9142-E6BB06ADAB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0302" y="5317007"/>
            <a:ext cx="5789164" cy="1486107"/>
          </a:xfrm>
          <a:prstGeom prst="rect">
            <a:avLst/>
          </a:prstGeom>
        </p:spPr>
      </p:pic>
    </p:spTree>
    <p:extLst>
      <p:ext uri="{BB962C8B-B14F-4D97-AF65-F5344CB8AC3E}">
        <p14:creationId xmlns:p14="http://schemas.microsoft.com/office/powerpoint/2010/main" val="241216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o-RO" sz="4000" dirty="0"/>
              <a:t>Message Translator (Messaging Systems)</a:t>
            </a:r>
            <a:endParaRPr lang="ru-RU" sz="4000" dirty="0"/>
          </a:p>
        </p:txBody>
      </p:sp>
      <p:sp>
        <p:nvSpPr>
          <p:cNvPr id="3" name="Объект 2"/>
          <p:cNvSpPr>
            <a:spLocks noGrp="1"/>
          </p:cNvSpPr>
          <p:nvPr>
            <p:ph sz="half" idx="1"/>
          </p:nvPr>
        </p:nvSpPr>
        <p:spPr>
          <a:xfrm>
            <a:off x="1261872" y="1828800"/>
            <a:ext cx="4480560" cy="4663440"/>
          </a:xfrm>
        </p:spPr>
        <p:txBody>
          <a:bodyPr>
            <a:normAutofit/>
          </a:bodyPr>
          <a:lstStyle/>
          <a:p>
            <a:pPr marL="0" indent="0">
              <a:buNone/>
            </a:pPr>
            <a:r>
              <a:rPr lang="en-US" dirty="0"/>
              <a:t>	</a:t>
            </a:r>
            <a:r>
              <a:rPr lang="ro-MD" dirty="0"/>
              <a:t>Translatorul de mesaje este utilizat pentru a transforma mesajele dintr-un format în altul. De exemplu o aplicație trimite mesaje în XML, iar alta primește date doar în format JSON sau un alt XML.</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Broker</a:t>
            </a:r>
            <a:endParaRPr lang="ru-RU" dirty="0"/>
          </a:p>
        </p:txBody>
      </p:sp>
      <p:pic>
        <p:nvPicPr>
          <p:cNvPr id="9" name="Объект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49570" y="1828800"/>
            <a:ext cx="4010025" cy="1181100"/>
          </a:xfrm>
        </p:spPr>
      </p:pic>
      <p:pic>
        <p:nvPicPr>
          <p:cNvPr id="5" name="Рисунок 4">
            <a:extLst>
              <a:ext uri="{FF2B5EF4-FFF2-40B4-BE49-F238E27FC236}">
                <a16:creationId xmlns:a16="http://schemas.microsoft.com/office/drawing/2014/main" id="{2535B9D1-FD82-4871-8522-95458AAA25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872" y="3674804"/>
            <a:ext cx="4990178" cy="2084312"/>
          </a:xfrm>
          <a:prstGeom prst="rect">
            <a:avLst/>
          </a:prstGeom>
        </p:spPr>
      </p:pic>
      <p:pic>
        <p:nvPicPr>
          <p:cNvPr id="7" name="Рисунок 6">
            <a:extLst>
              <a:ext uri="{FF2B5EF4-FFF2-40B4-BE49-F238E27FC236}">
                <a16:creationId xmlns:a16="http://schemas.microsoft.com/office/drawing/2014/main" id="{00598BEB-4C4C-4DB0-8F43-3161C5652C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6999" y="4160520"/>
            <a:ext cx="4577746" cy="1558088"/>
          </a:xfrm>
          <a:prstGeom prst="rect">
            <a:avLst/>
          </a:prstGeom>
        </p:spPr>
      </p:pic>
      <p:sp>
        <p:nvSpPr>
          <p:cNvPr id="10" name="Объект 2">
            <a:extLst>
              <a:ext uri="{FF2B5EF4-FFF2-40B4-BE49-F238E27FC236}">
                <a16:creationId xmlns:a16="http://schemas.microsoft.com/office/drawing/2014/main" id="{FFE3E844-D0C0-4B42-B0EA-C988A944150C}"/>
              </a:ext>
            </a:extLst>
          </p:cNvPr>
          <p:cNvSpPr txBox="1">
            <a:spLocks/>
          </p:cNvSpPr>
          <p:nvPr/>
        </p:nvSpPr>
        <p:spPr>
          <a:xfrm>
            <a:off x="8197515" y="5903579"/>
            <a:ext cx="1415921" cy="58866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dirty="0"/>
              <a:t>Receiver</a:t>
            </a:r>
            <a:endParaRPr lang="ru-RU" dirty="0"/>
          </a:p>
        </p:txBody>
      </p:sp>
    </p:spTree>
    <p:extLst>
      <p:ext uri="{BB962C8B-B14F-4D97-AF65-F5344CB8AC3E}">
        <p14:creationId xmlns:p14="http://schemas.microsoft.com/office/powerpoint/2010/main" val="2114105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o-RO" sz="4000" dirty="0"/>
              <a:t>Publish-Subscribe Channel (Messaging Channels)</a:t>
            </a:r>
            <a:endParaRPr lang="ru-RU" sz="4000" dirty="0"/>
          </a:p>
        </p:txBody>
      </p:sp>
      <p:sp>
        <p:nvSpPr>
          <p:cNvPr id="3" name="Объект 2"/>
          <p:cNvSpPr>
            <a:spLocks noGrp="1"/>
          </p:cNvSpPr>
          <p:nvPr>
            <p:ph sz="half" idx="1"/>
          </p:nvPr>
        </p:nvSpPr>
        <p:spPr/>
        <p:txBody>
          <a:bodyPr/>
          <a:lstStyle/>
          <a:p>
            <a:pPr marL="0" indent="0">
              <a:buNone/>
            </a:pPr>
            <a:r>
              <a:rPr lang="en-US" dirty="0"/>
              <a:t>	</a:t>
            </a:r>
            <a:r>
              <a:rPr lang="ro-MD" dirty="0"/>
              <a:t>Acest tip de canal difuzează un eveniment sau o notificare tuturor receptorilor abonați. Se contrapune în mod evident canalulul pun</a:t>
            </a:r>
            <a:r>
              <a:rPr lang="en-US" dirty="0"/>
              <a:t>c</a:t>
            </a:r>
            <a:r>
              <a:rPr lang="ro-MD" dirty="0"/>
              <a:t>t-la-punct. Fiecare abonat va primi o dată mesajul după care acesta va fi eliminat din sistem.</a:t>
            </a:r>
            <a:endParaRPr lang="ru-RU" dirty="0"/>
          </a:p>
        </p:txBody>
      </p:sp>
      <p:pic>
        <p:nvPicPr>
          <p:cNvPr id="9" name="Объект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26163" y="2278227"/>
            <a:ext cx="4481512" cy="2934323"/>
          </a:xfrm>
        </p:spPr>
      </p:pic>
      <p:pic>
        <p:nvPicPr>
          <p:cNvPr id="6" name="Рисунок 5">
            <a:extLst>
              <a:ext uri="{FF2B5EF4-FFF2-40B4-BE49-F238E27FC236}">
                <a16:creationId xmlns:a16="http://schemas.microsoft.com/office/drawing/2014/main" id="{34278A26-BEF8-413D-83C8-4E1554E36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7719" y="5678905"/>
            <a:ext cx="7929339" cy="349182"/>
          </a:xfrm>
          <a:prstGeom prst="rect">
            <a:avLst/>
          </a:prstGeom>
        </p:spPr>
      </p:pic>
    </p:spTree>
    <p:extLst>
      <p:ext uri="{BB962C8B-B14F-4D97-AF65-F5344CB8AC3E}">
        <p14:creationId xmlns:p14="http://schemas.microsoft.com/office/powerpoint/2010/main" val="35824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000" dirty="0"/>
              <a:t>Dead Letter Channel (Messaging Channels)</a:t>
            </a:r>
            <a:endParaRPr lang="ru-RU" sz="4000" dirty="0"/>
          </a:p>
        </p:txBody>
      </p:sp>
      <p:sp>
        <p:nvSpPr>
          <p:cNvPr id="3" name="Объект 2"/>
          <p:cNvSpPr>
            <a:spLocks noGrp="1"/>
          </p:cNvSpPr>
          <p:nvPr>
            <p:ph sz="half" idx="1"/>
          </p:nvPr>
        </p:nvSpPr>
        <p:spPr/>
        <p:txBody>
          <a:bodyPr/>
          <a:lstStyle/>
          <a:p>
            <a:pPr marL="0" indent="0">
              <a:buNone/>
            </a:pPr>
            <a:r>
              <a:rPr lang="en-US" dirty="0"/>
              <a:t>	</a:t>
            </a:r>
            <a:r>
              <a:rPr lang="ro-MD" dirty="0"/>
              <a:t>Canalul Scrisorilor Nelivrate descrie scenariul conform căruia sistemul de mesagerie definește ce de realizat în caz dacă mesajul nu poate fi livrat unui receptor specificat. Acest fapt poate fi cauzat de o problemă în conexiune sau de o excepție datorată lipsei spațiului. În mod obișnuit există multiple încercări de a transmite mesajul, succedate de livrarea acestuia spre canalul Scrisorilor Nelivrate.</a:t>
            </a:r>
            <a:endParaRPr lang="ru-RU" dirty="0"/>
          </a:p>
        </p:txBody>
      </p:sp>
      <p:pic>
        <p:nvPicPr>
          <p:cNvPr id="5" name="Объект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2014" y="811430"/>
            <a:ext cx="4371975" cy="2562225"/>
          </a:xfrm>
        </p:spPr>
      </p:pic>
      <p:pic>
        <p:nvPicPr>
          <p:cNvPr id="7" name="Рисунок 6">
            <a:extLst>
              <a:ext uri="{FF2B5EF4-FFF2-40B4-BE49-F238E27FC236}">
                <a16:creationId xmlns:a16="http://schemas.microsoft.com/office/drawing/2014/main" id="{3EDBC390-BACD-4726-9AC0-7043649FC9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2432" y="3429000"/>
            <a:ext cx="5255158" cy="3063240"/>
          </a:xfrm>
          <a:prstGeom prst="rect">
            <a:avLst/>
          </a:prstGeom>
        </p:spPr>
      </p:pic>
    </p:spTree>
    <p:extLst>
      <p:ext uri="{BB962C8B-B14F-4D97-AF65-F5344CB8AC3E}">
        <p14:creationId xmlns:p14="http://schemas.microsoft.com/office/powerpoint/2010/main" val="997191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o-MD" sz="4000" dirty="0"/>
              <a:t>Content-Based Router (Message Routing)</a:t>
            </a:r>
          </a:p>
        </p:txBody>
      </p:sp>
      <p:sp>
        <p:nvSpPr>
          <p:cNvPr id="3" name="Объект 2"/>
          <p:cNvSpPr>
            <a:spLocks noGrp="1"/>
          </p:cNvSpPr>
          <p:nvPr>
            <p:ph sz="half" idx="1"/>
          </p:nvPr>
        </p:nvSpPr>
        <p:spPr/>
        <p:txBody>
          <a:bodyPr/>
          <a:lstStyle/>
          <a:p>
            <a:pPr marL="0" indent="0">
              <a:buNone/>
            </a:pPr>
            <a:r>
              <a:rPr lang="en-US" dirty="0"/>
              <a:t>	</a:t>
            </a:r>
            <a:r>
              <a:rPr lang="ro-MD" dirty="0"/>
              <a:t>Ruterul bazat pe conținut examinează mesajul și îl rutează în dependență de datele conținute în mesaj.</a:t>
            </a:r>
            <a:endParaRPr lang="ru-RU" dirty="0"/>
          </a:p>
        </p:txBody>
      </p:sp>
      <p:pic>
        <p:nvPicPr>
          <p:cNvPr id="5" name="Объект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26163" y="2168072"/>
            <a:ext cx="4481512" cy="1079221"/>
          </a:xfrm>
        </p:spPr>
      </p:pic>
      <p:pic>
        <p:nvPicPr>
          <p:cNvPr id="7" name="Рисунок 6">
            <a:extLst>
              <a:ext uri="{FF2B5EF4-FFF2-40B4-BE49-F238E27FC236}">
                <a16:creationId xmlns:a16="http://schemas.microsoft.com/office/drawing/2014/main" id="{DD081F37-5DD3-4BB5-AC98-67FF124DCA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872" y="3467017"/>
            <a:ext cx="8465255" cy="2073442"/>
          </a:xfrm>
          <a:prstGeom prst="rect">
            <a:avLst/>
          </a:prstGeom>
        </p:spPr>
      </p:pic>
    </p:spTree>
    <p:extLst>
      <p:ext uri="{BB962C8B-B14F-4D97-AF65-F5344CB8AC3E}">
        <p14:creationId xmlns:p14="http://schemas.microsoft.com/office/powerpoint/2010/main" val="96870860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Вид</Template>
  <TotalTime>129</TotalTime>
  <Words>96</Words>
  <Application>Microsoft Office PowerPoint</Application>
  <PresentationFormat>Широкоэкранный</PresentationFormat>
  <Paragraphs>56</Paragraphs>
  <Slides>11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11</vt:i4>
      </vt:variant>
    </vt:vector>
  </HeadingPairs>
  <TitlesOfParts>
    <vt:vector size="15" baseType="lpstr">
      <vt:lpstr>Arial</vt:lpstr>
      <vt:lpstr>Century Schoolbook</vt:lpstr>
      <vt:lpstr>Wingdings 2</vt:lpstr>
      <vt:lpstr>View</vt:lpstr>
      <vt:lpstr>Message Broker </vt:lpstr>
      <vt:lpstr>Message Broker</vt:lpstr>
      <vt:lpstr>Message Broker</vt:lpstr>
      <vt:lpstr>Message Broker</vt:lpstr>
      <vt:lpstr>Message Chanel (Messaging Systems)</vt:lpstr>
      <vt:lpstr>Message Translator (Messaging Systems)</vt:lpstr>
      <vt:lpstr>Publish-Subscribe Channel (Messaging Channels)</vt:lpstr>
      <vt:lpstr>Dead Letter Channel (Messaging Channels)</vt:lpstr>
      <vt:lpstr>Content-Based Router (Message Routing)</vt:lpstr>
      <vt:lpstr>Content Enricher (Message Transformation)</vt:lpstr>
      <vt:lpstr>Wire Tap (System Management)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Message Broker</dc:title>
  <dc:creator>Power Admin</dc:creator>
  <cp:lastModifiedBy>Cafrey Ray</cp:lastModifiedBy>
  <cp:revision>17</cp:revision>
  <dcterms:created xsi:type="dcterms:W3CDTF">2019-10-21T20:14:06Z</dcterms:created>
  <dcterms:modified xsi:type="dcterms:W3CDTF">2019-10-22T06:12:06Z</dcterms:modified>
</cp:coreProperties>
</file>