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0" r:id="rId15"/>
    <p:sldId id="267" r:id="rId16"/>
    <p:sldId id="272" r:id="rId17"/>
  </p:sldIdLst>
  <p:sldSz cx="10080625" cy="5670550"/>
  <p:notesSz cx="7559675" cy="10691813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728"/>
  </p:normalViewPr>
  <p:slideViewPr>
    <p:cSldViewPr snapToGrid="0" snapToObjects="1">
      <p:cViewPr varScale="1">
        <p:scale>
          <a:sx n="256" d="100"/>
          <a:sy n="256" d="100"/>
        </p:scale>
        <p:origin x="1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221A-458C-D644-B7AE-EE44E9666D7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F3F3F-A9B0-8F4F-99DE-DC6ED8C1DA9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91C4-4B7C-3F47-881A-1D67A416701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B5E9A-198E-5741-9054-D63F3F53B2B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EF8844-BDA6-8C47-BB92-443DEBF05754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9413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25253-A686-4E4A-A2EF-C7DE5EB44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998" y="899998"/>
            <a:ext cx="6119996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1EAD6-473B-9A4A-8984-E5FC0BC0268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19998" y="4679999"/>
            <a:ext cx="6119996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445DA44-CCE4-AA46-9B0C-DAF09DE46CA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32965-C69D-4A40-B6D0-DBD6FF03782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475A-9FCB-2B43-BF80-9B40E685074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D1FA-A5BB-4648-BB4B-F17CACE9DE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DC5C278-8F6E-C845-88CD-BB0D4EFD8E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FE5F0AC-87A5-C540-AC2F-6007D360D46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F26D4A-0147-054F-A5E8-1FD5E75D8D6E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B5E43D4-228B-5747-BA32-16718E5F5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FD1C3E2-B141-7847-BE45-08EBF207C3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>
            <a:spAutoFit/>
          </a:bodyPr>
          <a:lstStyle/>
          <a:p>
            <a:endParaRPr lang="en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37B49D1-67DC-1449-BD9A-B053354B932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6F77B-5F2B-5641-8650-74BE49CE9F81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6F98F2D-410D-8B4F-9385-F2CB7F5BE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CF2B105-D7DF-234B-B939-5DF18503F6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BBC8628-BBD8-624F-8914-8BAA2113684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8E963F-281B-6548-A08B-A2F0FCC4A7B2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4806781-1D93-AC41-BAA6-71F2ADD31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1A36BC9-C58A-E647-8E5C-395EED3D81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68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A9BB087-463E-A14A-8D3C-395D75E292D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1384ED-FE0C-E349-8C33-AA2AEFB7A442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AF2B481-197E-5E47-827B-DA3DBDA70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7F01DF0-8BAF-7F43-9250-A9E44FF638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983E53A-2D41-BE45-8360-67FC6220552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40F38A-3570-0546-89C2-0231941E72EF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C6CD0E2-625A-8945-A534-41B99BD8D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811D17E-AA83-AD46-94BA-99B6D51B32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51587E9-4440-A148-98A8-FDC7C8F8B9A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02CDFD-2027-1146-9B4E-A4DF48493D29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5166F20-968A-4549-B9C2-B6D29B899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3AB76CE-3619-0D46-B7B1-95C8251930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1E5526B-AEA4-9447-825F-600CBB3E2A4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8D6951-2A5B-4848-BC6B-0F97E1C86E5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50D9C2C-BBDA-0C40-88C5-93D6C5387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6E0C35B-797A-094F-92EF-874701CD84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D65D48E-5F34-D949-8ACA-15CDF165259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46704A-0E4F-CE45-9DC8-31F256F4DE44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DDDEC0-411A-134B-9155-A3A76BBFB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D51A39F-7DD0-6F45-98AB-A3B678DC49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2107D86-8B6E-CA47-B723-EAA40B7778E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133425-9AC9-5E40-9B96-5002E266F66D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F258CDA-F211-A349-99B9-0AB7544FC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733BCBB-073A-8747-BB20-0C28ABC88D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377A91C-7AD5-6944-8BF7-83A10CE4B63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33339B-33CE-574C-860E-96622CB17159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3668E6A-F4B3-2B40-8A07-F955ECDE1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1DBCB90-B844-AB41-9BE5-45BDB04C71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4B58082-1477-8744-B76E-173D627E078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4CF2F7-5EFF-2242-96CD-BB91B5F80700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A2A7074-B0B1-0E41-8959-FE0E54A47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1EB8C7B-A10A-5545-96E6-E18D93F84A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1C30AC2-5E9B-EE4D-8E0F-0F8FDE4EAF9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5D1AAA-BF2C-F54B-80D0-E2DC14915CFD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1B73925-B91D-C644-88C7-BF0C5481A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8D25E08-0274-784E-95EF-F69BE9C3A8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B396F92-9ABE-F445-AA4F-03EA05E6F1C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DD221C-83C8-584E-9A51-71557E146B58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B10675C-756F-C64D-8DF7-3CD555E47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9440712-AE5D-B249-B13D-875C75CA8C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23AA386-6567-2D4E-82AD-835510D087D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5E0473-CA6C-FC4B-8DBF-57F6D5E8BA5B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2B7DB7B-57FD-C34F-8808-7C42F829C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64B8364-9ECA-0440-93F0-10C1C88A23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E953-C65A-6F42-86D6-0DAA897620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E1BCA-44BF-3640-87B7-097AD8F21C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324E-A33B-E043-9832-8ED5365B46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BA5B-AAD2-5544-A739-26F935F068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68ED-4185-FC4A-92A5-423E659435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12E7C0-703A-2949-AF79-B940FC5D64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F0FB-1140-0E42-A60F-5712FD72D9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9BEC2-3462-2A4F-9980-ED173DE585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C365-10F0-2746-BE29-8192257C5B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201E-0D73-484D-8D24-0346FA9543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08BB-19CF-9243-BA1D-6A59383720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C6046-1210-4A44-9992-EC03AE1D4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2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E8004-C899-304E-859C-614B0D9AE93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15898"/>
            <a:ext cx="2266953" cy="44402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9025B-3A1B-D54E-B6F1-5648FF36B72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15898"/>
            <a:ext cx="6653210" cy="44402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003B-8429-9941-AE03-88EC80DACE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670E-A290-1C49-9F48-2B0F6B9C01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153A-6B76-8946-9456-E32B23BFBA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395ED-E48E-1244-A70C-8558CB8AA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0F9D-7A03-554E-8D18-58AF3B07F5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4D13-0E85-2749-85FD-67BAE356F18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E186-9F00-F94A-AA75-10CBB222E4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A788-65D6-364D-B0E0-294D50D3BE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0AFF-D269-F14D-9731-68D5587921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B820D5-9157-1844-89DC-97E8C8221F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7085-5311-1447-84BF-74935B95A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6590-F6F1-C645-B937-DF72CC478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E7E6-D9E5-DB4E-9132-E78B67A9C7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9B5E-ED10-704E-B5D0-90AE3D7E4D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8D0D-1511-8041-A2CA-BA1CF2395E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A2E85-20A7-F746-B07E-165D6F01F0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F76C-29E0-7745-8E3C-5872AB84EC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9E07-17C1-6D4B-9656-03F4D3ADAC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68427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E5B2E-AAF9-F548-83D5-0424B098D4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68427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F5556-1194-DF42-8613-6C47E8722F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427D-4E4D-F94F-9D98-653595AB97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7664-1E7B-E647-840F-1D118E3E86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C566A2-1543-A14C-AB8E-3A8B0C238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1C3D-FCCA-C445-A320-A6AF59CA0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0E9C-C965-3C41-9ED6-F2CE72018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2285D-D9EC-BF44-AD85-FDDA792883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8175-4272-1145-BC66-77359FCC6F8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3D035-033B-BD4A-B60A-DB1DC913955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CACC0-DEA2-164B-93F3-595DEA8206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E7171-936C-5040-A980-2FADF81554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A5788-0CB9-1847-BDFC-A96F0A5D93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21D64C-AFAB-2340-8B91-A2ED16576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943F-EB9D-E84C-8F2F-7CABF26BC4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9660-0009-5A47-AEE9-55CCB7A468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D6F3A-8F47-8347-B923-5A116AADE9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08461-4E9C-3842-8FD5-13B41D9BDD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B2F27-6656-5243-816A-E48308DE93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E9B1F-A08D-2647-8113-55F952342A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699FB-B050-D945-8CE5-BF3FE334F2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713C1-7EC2-4D40-A24B-3B1B40410D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47831E-6AF2-3F49-A7E5-79336E170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F8C-AECC-FD43-988C-3E368F943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CC3F-521D-8748-84AE-DA3F480AD6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24305-B350-C64B-8535-D404D015C1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25DC1-48EF-5742-B2E2-D7CC5871E0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790F7-13D8-6B4C-9497-DEF7D1CFD2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731A-8217-3645-8525-72ED842BD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CF9A7B-B7AE-3B47-A8F5-F11F5688A2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A70C-DBFA-C84B-9EEF-47ED20D72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00691-7C3C-5540-8B3C-17C9D38AD1C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ro-RO" sz="3200"/>
            </a:lvl1pPr>
          </a:lstStyle>
          <a:p>
            <a:pPr lvl="0"/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91EBD-3B09-9947-AACE-B576CDE8EBF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B7101-8D7C-544D-8A9B-E1C8925F9C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5E92-667A-B549-A8CA-943EC6FAD6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3C07-3433-1E43-BF9B-2C396EEC02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3B158C-0035-1842-B0A9-3CA86E1CA4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CFDC8A9-87DA-8A46-8484-5DE8F432EFA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58320" y="80997"/>
            <a:ext cx="7794363" cy="12056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91C1546-1D76-B149-B423-FB6B35F75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15999"/>
            <a:ext cx="7020004" cy="935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ADE4-4794-0D49-844E-8AFAE2C30B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67997"/>
            <a:ext cx="9072000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8D491-B482-B544-8304-8FA4BE75CA7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F4603-B5C8-F541-869F-0C4F62F77E0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4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Arhitecturi si Prelucrari Paralele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6511-0AD3-7E4A-A60B-F92D531B33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BD759DE7-A268-E542-84E9-29D3BF3B9B8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570" b="0" i="0" u="none" strike="noStrike" kern="1200" cap="none" spc="0" baseline="0">
          <a:solidFill>
            <a:srgbClr val="FFFFFF"/>
          </a:solidFill>
          <a:uFillTx/>
          <a:latin typeface="Liberation Sans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150"/>
        </a:spcAft>
        <a:buNone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Liberation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#RunTimeLibra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AE4AE3-7512-CE42-8773-88AA0EC0A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OpenMP</a:t>
            </a:r>
            <a:endParaRPr lang="en-RO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DD6E309-E2FD-4E45-B1A2-C6358992B0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pPr lvl="0" algn="ctr"/>
            <a:r>
              <a:rPr lang="en-US" sz="3200" dirty="0" err="1">
                <a:latin typeface="+mn-lt"/>
              </a:rPr>
              <a:t>Laborator</a:t>
            </a:r>
            <a:r>
              <a:rPr lang="en-US" sz="3200" dirty="0">
                <a:latin typeface="+mn-lt"/>
              </a:rPr>
              <a:t>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846C1-D034-C14B-A0E3-D6589C9296C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dirty="0" err="1"/>
              <a:t>Arhitecturi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Prelucrari</a:t>
            </a:r>
            <a:r>
              <a:rPr lang="en-US" dirty="0"/>
              <a:t> </a:t>
            </a:r>
            <a:r>
              <a:rPr lang="en-US" dirty="0" err="1"/>
              <a:t>Paralele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CBDD-99CE-3840-85DF-64AE092B6C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1CEE8-CBF4-D148-8532-339208DF72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8" y="1367998"/>
            <a:ext cx="9072000" cy="3720838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+mn-lt"/>
              </a:rPr>
              <a:t>    int a, b, c;</a:t>
            </a:r>
          </a:p>
          <a:p>
            <a:pPr lvl="0"/>
            <a:r>
              <a:rPr lang="en-US" sz="2000" dirty="0">
                <a:latin typeface="+mn-lt"/>
              </a:rPr>
              <a:t>    a = 2, b = 3, c = 4;</a:t>
            </a:r>
          </a:p>
          <a:p>
            <a:pPr lvl="0"/>
            <a:r>
              <a:rPr lang="en-US" sz="2000" dirty="0">
                <a:latin typeface="+mn-lt"/>
              </a:rPr>
              <a:t>    #pragma </a:t>
            </a:r>
            <a:r>
              <a:rPr lang="en-US" sz="2000" dirty="0" err="1">
                <a:latin typeface="+mn-lt"/>
              </a:rPr>
              <a:t>omp</a:t>
            </a:r>
            <a:r>
              <a:rPr lang="en-US" sz="2000" dirty="0">
                <a:latin typeface="+mn-lt"/>
              </a:rPr>
              <a:t> parallel private(a, b) shared(c)</a:t>
            </a:r>
          </a:p>
          <a:p>
            <a:pPr lvl="0"/>
            <a:r>
              <a:rPr lang="en-US" sz="2000" dirty="0">
                <a:latin typeface="+mn-lt"/>
              </a:rPr>
              <a:t>    {</a:t>
            </a:r>
          </a:p>
          <a:p>
            <a:pPr lvl="0"/>
            <a:r>
              <a:rPr lang="en-US" sz="2000" dirty="0">
                <a:latin typeface="+mn-lt"/>
              </a:rPr>
              <a:t>        a = 1, b = 2;</a:t>
            </a:r>
          </a:p>
          <a:p>
            <a:pPr lvl="0"/>
            <a:r>
              <a:rPr lang="en-US" sz="2000" dirty="0">
                <a:latin typeface="+mn-lt"/>
              </a:rPr>
              <a:t>        c = a + b;</a:t>
            </a:r>
          </a:p>
          <a:p>
            <a:pPr lvl="0"/>
            <a:r>
              <a:rPr lang="en-US" sz="2000" dirty="0">
                <a:latin typeface="+mn-lt"/>
              </a:rPr>
              <a:t>    }</a:t>
            </a:r>
          </a:p>
          <a:p>
            <a:pPr lvl="0"/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printf</a:t>
            </a:r>
            <a:r>
              <a:rPr lang="en-US" sz="2000" dirty="0">
                <a:latin typeface="+mn-lt"/>
              </a:rPr>
              <a:t>("%d %d %d\n", a, b, c);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527FF-9B7B-7743-B16D-6B7D90C2A9C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A144-C5D0-DF4F-94C2-66C45BB5CA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64743-C692-1B46-B410-0D25A98956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>
                <a:latin typeface="+mn-lt"/>
              </a:rPr>
              <a:t>Exercitiu</a:t>
            </a:r>
            <a:r>
              <a:rPr lang="en-US" sz="2400" dirty="0">
                <a:latin typeface="+mn-lt"/>
              </a:rPr>
              <a:t> (5min): </a:t>
            </a:r>
          </a:p>
          <a:p>
            <a:pPr lvl="0"/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Scrieti</a:t>
            </a:r>
            <a:r>
              <a:rPr lang="en-US" sz="2400" dirty="0">
                <a:latin typeface="+mn-lt"/>
              </a:rPr>
              <a:t> un program in C </a:t>
            </a:r>
            <a:r>
              <a:rPr lang="en-US" sz="2400" dirty="0" err="1">
                <a:latin typeface="+mn-lt"/>
              </a:rPr>
              <a:t>ce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realizeaza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suma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unui</a:t>
            </a:r>
            <a:r>
              <a:rPr lang="en-US" sz="2400" dirty="0">
                <a:latin typeface="+mn-lt"/>
              </a:rPr>
              <a:t> vector de </a:t>
            </a:r>
            <a:r>
              <a:rPr lang="en-US" sz="2400" dirty="0" err="1">
                <a:latin typeface="+mn-lt"/>
              </a:rPr>
              <a:t>numere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intregi</a:t>
            </a:r>
            <a:r>
              <a:rPr lang="en-US" sz="2400" dirty="0">
                <a:latin typeface="+mn-lt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Vectorul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avea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cel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putin</a:t>
            </a:r>
            <a:r>
              <a:rPr lang="en-US" sz="2400" dirty="0">
                <a:latin typeface="+mn-lt"/>
              </a:rPr>
              <a:t> 10Mil </a:t>
            </a:r>
            <a:r>
              <a:rPr lang="en-US" sz="2400" dirty="0" err="1">
                <a:latin typeface="+mn-lt"/>
              </a:rPr>
              <a:t>elemente</a:t>
            </a:r>
            <a:endParaRPr lang="en-US" sz="24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Contorizat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timpul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efectuare</a:t>
            </a:r>
            <a:r>
              <a:rPr lang="en-US" sz="2400" dirty="0">
                <a:latin typeface="+mn-lt"/>
              </a:rPr>
              <a:t> a </a:t>
            </a:r>
            <a:r>
              <a:rPr lang="en-US" sz="2400" dirty="0" err="1">
                <a:latin typeface="+mn-lt"/>
              </a:rPr>
              <a:t>adunarii</a:t>
            </a:r>
            <a:endParaRPr lang="en-US" sz="2400" dirty="0">
              <a:latin typeface="+mn-lt"/>
            </a:endParaRPr>
          </a:p>
          <a:p>
            <a:pPr lvl="0"/>
            <a:r>
              <a:rPr lang="en-US" sz="2400" dirty="0" err="1">
                <a:latin typeface="+mn-lt"/>
              </a:rPr>
              <a:t>Puteti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folosi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codul</a:t>
            </a:r>
            <a:r>
              <a:rPr lang="en-US" sz="2400" dirty="0">
                <a:latin typeface="+mn-lt"/>
              </a:rPr>
              <a:t> de la ex2.c.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9FCF4-60E9-B344-A3F6-A248715A385D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  <p:extLst>
      <p:ext uri="{BB962C8B-B14F-4D97-AF65-F5344CB8AC3E}">
        <p14:creationId xmlns:p14="http://schemas.microsoft.com/office/powerpoint/2010/main" val="203803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162CE6-34D6-0D4E-A81B-00169B27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Pasul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4639-E588-A243-B634-0108A5F8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t1 = </a:t>
            </a:r>
            <a:r>
              <a:rPr lang="en-GB" sz="1400" dirty="0" err="1"/>
              <a:t>omp_get_wtime</a:t>
            </a:r>
            <a:r>
              <a:rPr lang="en-GB" sz="1400" dirty="0"/>
              <a:t>();</a:t>
            </a:r>
          </a:p>
          <a:p>
            <a:r>
              <a:rPr lang="en-GB" sz="1400" dirty="0"/>
              <a:t>for (</a:t>
            </a:r>
            <a:r>
              <a:rPr lang="en-GB" sz="1400" dirty="0" err="1"/>
              <a:t>i</a:t>
            </a:r>
            <a:r>
              <a:rPr lang="en-GB" sz="1400" dirty="0"/>
              <a:t>=0;i&lt;</a:t>
            </a:r>
            <a:r>
              <a:rPr lang="en-GB" sz="1400" dirty="0" err="1"/>
              <a:t>N;i</a:t>
            </a:r>
            <a:r>
              <a:rPr lang="en-GB" sz="1400" dirty="0"/>
              <a:t>++)</a:t>
            </a:r>
          </a:p>
          <a:p>
            <a:r>
              <a:rPr lang="en-GB" sz="1400" dirty="0"/>
              <a:t>   sum += a[</a:t>
            </a:r>
            <a:r>
              <a:rPr lang="en-GB" sz="1400" dirty="0" err="1"/>
              <a:t>i</a:t>
            </a:r>
            <a:r>
              <a:rPr lang="en-GB" sz="1400" dirty="0"/>
              <a:t>];</a:t>
            </a:r>
          </a:p>
          <a:p>
            <a:r>
              <a:rPr lang="en-GB" sz="1400" dirty="0"/>
              <a:t>t2 = </a:t>
            </a:r>
            <a:r>
              <a:rPr lang="en-GB" sz="1400" dirty="0" err="1"/>
              <a:t>omp_get_wtime</a:t>
            </a:r>
            <a:r>
              <a:rPr lang="en-GB" sz="1400" dirty="0"/>
              <a:t>();</a:t>
            </a:r>
          </a:p>
          <a:p>
            <a:r>
              <a:rPr lang="en-GB" sz="1400" dirty="0"/>
              <a:t>double duration = t2-t1;</a:t>
            </a:r>
          </a:p>
          <a:p>
            <a:endParaRPr lang="en-RO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A90E5E-6B19-6147-9AA8-916BFE002791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GB" sz="1600" dirty="0"/>
              <a:t>int sum = 0;</a:t>
            </a:r>
          </a:p>
          <a:p>
            <a:pPr>
              <a:spcAft>
                <a:spcPts val="0"/>
              </a:spcAft>
            </a:pPr>
            <a:r>
              <a:rPr lang="en-GB" sz="1600" dirty="0"/>
              <a:t>t1 = </a:t>
            </a:r>
            <a:r>
              <a:rPr lang="en-GB" sz="1600" dirty="0" err="1"/>
              <a:t>omp_get_wtime</a:t>
            </a:r>
            <a:r>
              <a:rPr lang="en-GB" sz="1600" dirty="0"/>
              <a:t>();</a:t>
            </a:r>
            <a:endParaRPr lang="en-GB" sz="16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rgbClr val="FF0000"/>
                </a:solidFill>
              </a:rPr>
              <a:t>#pragma </a:t>
            </a:r>
            <a:r>
              <a:rPr lang="en-GB" sz="1600" dirty="0" err="1">
                <a:solidFill>
                  <a:srgbClr val="FF0000"/>
                </a:solidFill>
              </a:rPr>
              <a:t>omp</a:t>
            </a:r>
            <a:r>
              <a:rPr lang="en-GB" sz="1600" dirty="0">
                <a:solidFill>
                  <a:srgbClr val="FF0000"/>
                </a:solidFill>
              </a:rPr>
              <a:t> parallel default(shared) private(</a:t>
            </a:r>
            <a:r>
              <a:rPr lang="en-GB" sz="1600" dirty="0" err="1">
                <a:solidFill>
                  <a:srgbClr val="FF0000"/>
                </a:solidFill>
              </a:rPr>
              <a:t>i</a:t>
            </a:r>
            <a:r>
              <a:rPr lang="en-GB" sz="1600" dirty="0">
                <a:solidFill>
                  <a:srgbClr val="FF0000"/>
                </a:solidFill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1600" dirty="0"/>
              <a:t>{</a:t>
            </a:r>
          </a:p>
          <a:p>
            <a:pPr>
              <a:spcAft>
                <a:spcPts val="0"/>
              </a:spcAft>
            </a:pPr>
            <a:r>
              <a:rPr lang="en-GB" sz="1600" dirty="0"/>
              <a:t>for (</a:t>
            </a:r>
            <a:r>
              <a:rPr lang="en-GB" sz="1600" dirty="0" err="1"/>
              <a:t>i</a:t>
            </a:r>
            <a:r>
              <a:rPr lang="en-GB" sz="1600" dirty="0"/>
              <a:t>=0;i&lt;</a:t>
            </a:r>
            <a:r>
              <a:rPr lang="en-GB" sz="1600" dirty="0" err="1"/>
              <a:t>N;i</a:t>
            </a:r>
            <a:r>
              <a:rPr lang="en-GB" sz="1600" dirty="0"/>
              <a:t>++)</a:t>
            </a:r>
          </a:p>
          <a:p>
            <a:pPr>
              <a:spcAft>
                <a:spcPts val="0"/>
              </a:spcAft>
            </a:pPr>
            <a:r>
              <a:rPr lang="en-GB" sz="1600" dirty="0"/>
              <a:t>   sum += a[</a:t>
            </a:r>
            <a:r>
              <a:rPr lang="en-GB" sz="1600" dirty="0" err="1"/>
              <a:t>i</a:t>
            </a:r>
            <a:r>
              <a:rPr lang="en-GB" sz="1600" dirty="0"/>
              <a:t>];</a:t>
            </a:r>
          </a:p>
          <a:p>
            <a:pPr>
              <a:spcAft>
                <a:spcPts val="0"/>
              </a:spcAft>
            </a:pPr>
            <a:r>
              <a:rPr lang="en-GB" sz="1600" dirty="0"/>
              <a:t>}</a:t>
            </a:r>
          </a:p>
          <a:p>
            <a:pPr>
              <a:spcAft>
                <a:spcPts val="0"/>
              </a:spcAft>
            </a:pPr>
            <a:r>
              <a:rPr lang="en-GB" sz="1600" dirty="0"/>
              <a:t>t2 = </a:t>
            </a:r>
            <a:r>
              <a:rPr lang="en-GB" sz="1600" dirty="0" err="1"/>
              <a:t>omp_get_wtime</a:t>
            </a:r>
            <a:r>
              <a:rPr lang="en-GB" sz="1600" dirty="0"/>
              <a:t>();</a:t>
            </a:r>
          </a:p>
          <a:p>
            <a:pPr>
              <a:spcAft>
                <a:spcPts val="0"/>
              </a:spcAft>
            </a:pPr>
            <a:r>
              <a:rPr lang="en-GB" sz="1600" dirty="0"/>
              <a:t>double duration = t2-t1;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262F2-C19C-0F40-B668-EA3416554FAA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  <p:extLst>
      <p:ext uri="{BB962C8B-B14F-4D97-AF65-F5344CB8AC3E}">
        <p14:creationId xmlns:p14="http://schemas.microsoft.com/office/powerpoint/2010/main" val="143586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1E0A-C7B2-FB43-99AD-2F268217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Pasul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C6C2-C812-4947-9A2A-3A8478B7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/>
              <a:t>t1 = </a:t>
            </a:r>
            <a:r>
              <a:rPr lang="en-GB" dirty="0" err="1"/>
              <a:t>omp_get_wtime</a:t>
            </a:r>
            <a:r>
              <a:rPr lang="en-GB" dirty="0"/>
              <a:t>();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/>
              <a:t>#pragma </a:t>
            </a:r>
            <a:r>
              <a:rPr lang="en-GB" dirty="0" err="1"/>
              <a:t>omp</a:t>
            </a:r>
            <a:r>
              <a:rPr lang="en-GB" dirty="0"/>
              <a:t> parallel default(shared) private(</a:t>
            </a:r>
            <a:r>
              <a:rPr lang="en-GB" dirty="0" err="1"/>
              <a:t>i,tid</a:t>
            </a:r>
            <a:r>
              <a:rPr lang="en-GB" dirty="0"/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/>
              <a:t>{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 err="1">
                <a:solidFill>
                  <a:srgbClr val="FF0000"/>
                </a:solidFill>
              </a:rPr>
              <a:t>tid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omp_get_thread_num</a:t>
            </a:r>
            <a:r>
              <a:rPr lang="en-GB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 err="1">
                <a:solidFill>
                  <a:srgbClr val="FF0000"/>
                </a:solidFill>
              </a:rPr>
              <a:t>numt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omp_get_num_threads</a:t>
            </a:r>
            <a:r>
              <a:rPr lang="en-GB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</a:rPr>
              <a:t>int from, to;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</a:rPr>
              <a:t>from = (N/</a:t>
            </a:r>
            <a:r>
              <a:rPr lang="en-GB" dirty="0" err="1">
                <a:solidFill>
                  <a:srgbClr val="FF0000"/>
                </a:solidFill>
              </a:rPr>
              <a:t>numt</a:t>
            </a:r>
            <a:r>
              <a:rPr lang="en-GB" dirty="0">
                <a:solidFill>
                  <a:srgbClr val="FF0000"/>
                </a:solidFill>
              </a:rPr>
              <a:t>) * </a:t>
            </a:r>
            <a:r>
              <a:rPr lang="en-GB" dirty="0" err="1">
                <a:solidFill>
                  <a:srgbClr val="FF0000"/>
                </a:solidFill>
              </a:rPr>
              <a:t>tid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</a:rPr>
              <a:t>to = (N/</a:t>
            </a:r>
            <a:r>
              <a:rPr lang="en-GB" dirty="0" err="1">
                <a:solidFill>
                  <a:srgbClr val="FF0000"/>
                </a:solidFill>
              </a:rPr>
              <a:t>numt</a:t>
            </a:r>
            <a:r>
              <a:rPr lang="en-GB" dirty="0">
                <a:solidFill>
                  <a:srgbClr val="FF0000"/>
                </a:solidFill>
              </a:rPr>
              <a:t>)*(tid+1)-1;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</a:rPr>
              <a:t>if (</a:t>
            </a:r>
            <a:r>
              <a:rPr lang="en-GB" dirty="0" err="1">
                <a:solidFill>
                  <a:srgbClr val="FF0000"/>
                </a:solidFill>
              </a:rPr>
              <a:t>tid</a:t>
            </a:r>
            <a:r>
              <a:rPr lang="en-GB" dirty="0">
                <a:solidFill>
                  <a:srgbClr val="FF0000"/>
                </a:solidFill>
              </a:rPr>
              <a:t> == numt-1)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</a:rPr>
              <a:t>   to = N-1;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for (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 err="1">
                <a:solidFill>
                  <a:srgbClr val="FF0000"/>
                </a:solidFill>
              </a:rPr>
              <a:t>from;i</a:t>
            </a:r>
            <a:r>
              <a:rPr lang="en-GB" dirty="0">
                <a:solidFill>
                  <a:srgbClr val="FF0000"/>
                </a:solidFill>
              </a:rPr>
              <a:t>&lt;=</a:t>
            </a:r>
            <a:r>
              <a:rPr lang="en-GB" dirty="0" err="1">
                <a:solidFill>
                  <a:srgbClr val="FF0000"/>
                </a:solidFill>
              </a:rPr>
              <a:t>to;i</a:t>
            </a:r>
            <a:r>
              <a:rPr lang="en-GB" dirty="0">
                <a:solidFill>
                  <a:srgbClr val="FF0000"/>
                </a:solidFill>
              </a:rPr>
              <a:t>++)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/>
              <a:t>  sum += 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/>
              <a:t>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/>
              <a:t>t2 = </a:t>
            </a:r>
            <a:r>
              <a:rPr lang="en-GB" dirty="0" err="1"/>
              <a:t>omp_get_wtime</a:t>
            </a:r>
            <a:r>
              <a:rPr lang="en-GB" dirty="0"/>
              <a:t>();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800" dirty="0"/>
              <a:t>double duration = t2-t1;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GB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3113B-E09A-5442-B614-DA3FC02A02D2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40000" lnSpcReduction="20000"/>
          </a:bodyPr>
          <a:lstStyle/>
          <a:p>
            <a:pPr>
              <a:spcAft>
                <a:spcPts val="0"/>
              </a:spcAft>
            </a:pPr>
            <a:r>
              <a:rPr lang="en-GB" dirty="0"/>
              <a:t>t1 = </a:t>
            </a:r>
            <a:r>
              <a:rPr lang="en-GB" dirty="0" err="1"/>
              <a:t>omp_get_wtime</a:t>
            </a:r>
            <a:r>
              <a:rPr lang="en-GB" dirty="0"/>
              <a:t>();</a:t>
            </a:r>
          </a:p>
          <a:p>
            <a:pPr>
              <a:spcAft>
                <a:spcPts val="0"/>
              </a:spcAft>
            </a:pPr>
            <a:r>
              <a:rPr lang="en-GB" dirty="0"/>
              <a:t>#pragma </a:t>
            </a:r>
            <a:r>
              <a:rPr lang="en-GB" dirty="0" err="1"/>
              <a:t>omp</a:t>
            </a:r>
            <a:r>
              <a:rPr lang="en-GB" dirty="0"/>
              <a:t> parallel default(shared) private(</a:t>
            </a:r>
            <a:r>
              <a:rPr lang="en-GB" dirty="0" err="1"/>
              <a:t>i,tid</a:t>
            </a:r>
            <a:r>
              <a:rPr lang="en-GB" dirty="0"/>
              <a:t>)</a:t>
            </a:r>
          </a:p>
          <a:p>
            <a:pPr>
              <a:spcAft>
                <a:spcPts val="0"/>
              </a:spcAft>
            </a:pPr>
            <a:r>
              <a:rPr lang="en-GB" dirty="0"/>
              <a:t>{</a:t>
            </a:r>
          </a:p>
          <a:p>
            <a:pPr>
              <a:spcAft>
                <a:spcPts val="0"/>
              </a:spcAft>
            </a:pPr>
            <a:r>
              <a:rPr lang="en-GB" dirty="0" err="1"/>
              <a:t>tid</a:t>
            </a:r>
            <a:r>
              <a:rPr lang="en-GB" dirty="0"/>
              <a:t> = </a:t>
            </a:r>
            <a:r>
              <a:rPr lang="en-GB" dirty="0" err="1"/>
              <a:t>omp_get_thread_num</a:t>
            </a:r>
            <a:r>
              <a:rPr lang="en-GB" dirty="0"/>
              <a:t>();</a:t>
            </a:r>
          </a:p>
          <a:p>
            <a:pPr>
              <a:spcAft>
                <a:spcPts val="0"/>
              </a:spcAft>
            </a:pPr>
            <a:r>
              <a:rPr lang="en-GB" dirty="0" err="1"/>
              <a:t>numt</a:t>
            </a:r>
            <a:r>
              <a:rPr lang="en-GB" dirty="0"/>
              <a:t> = </a:t>
            </a:r>
            <a:r>
              <a:rPr lang="en-GB" dirty="0" err="1"/>
              <a:t>omp_get_num_threads</a:t>
            </a:r>
            <a:r>
              <a:rPr lang="en-GB" dirty="0"/>
              <a:t>();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int from, to;</a:t>
            </a:r>
          </a:p>
          <a:p>
            <a:pPr>
              <a:spcAft>
                <a:spcPts val="0"/>
              </a:spcAft>
            </a:pPr>
            <a:r>
              <a:rPr lang="en-GB" dirty="0"/>
              <a:t>from = (N/</a:t>
            </a:r>
            <a:r>
              <a:rPr lang="en-GB" dirty="0" err="1"/>
              <a:t>numt</a:t>
            </a:r>
            <a:r>
              <a:rPr lang="en-GB" dirty="0"/>
              <a:t>) * </a:t>
            </a:r>
            <a:r>
              <a:rPr lang="en-GB" dirty="0" err="1"/>
              <a:t>tid</a:t>
            </a:r>
            <a:r>
              <a:rPr lang="en-GB" dirty="0"/>
              <a:t>;</a:t>
            </a:r>
          </a:p>
          <a:p>
            <a:pPr>
              <a:spcAft>
                <a:spcPts val="0"/>
              </a:spcAft>
            </a:pPr>
            <a:r>
              <a:rPr lang="en-GB" dirty="0"/>
              <a:t>to = (N/</a:t>
            </a:r>
            <a:r>
              <a:rPr lang="en-GB" dirty="0" err="1"/>
              <a:t>numt</a:t>
            </a:r>
            <a:r>
              <a:rPr lang="en-GB" dirty="0"/>
              <a:t>)*(tid+1)-1;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if (</a:t>
            </a:r>
            <a:r>
              <a:rPr lang="en-GB" dirty="0" err="1"/>
              <a:t>tid</a:t>
            </a:r>
            <a:r>
              <a:rPr lang="en-GB" dirty="0"/>
              <a:t> == numt-1)</a:t>
            </a:r>
          </a:p>
          <a:p>
            <a:pPr>
              <a:spcAft>
                <a:spcPts val="0"/>
              </a:spcAft>
            </a:pPr>
            <a:r>
              <a:rPr lang="en-GB" dirty="0"/>
              <a:t>  to = N-1;</a:t>
            </a:r>
          </a:p>
          <a:p>
            <a:pPr>
              <a:spcAft>
                <a:spcPts val="0"/>
              </a:spcAft>
            </a:pPr>
            <a:br>
              <a:rPr lang="en-GB" dirty="0"/>
            </a:br>
            <a:r>
              <a:rPr lang="en-GB" dirty="0"/>
              <a:t>for (</a:t>
            </a:r>
            <a:r>
              <a:rPr lang="en-GB" dirty="0" err="1"/>
              <a:t>i</a:t>
            </a:r>
            <a:r>
              <a:rPr lang="en-GB" dirty="0"/>
              <a:t>=</a:t>
            </a:r>
            <a:r>
              <a:rPr lang="en-GB" dirty="0" err="1"/>
              <a:t>from;i</a:t>
            </a:r>
            <a:r>
              <a:rPr lang="en-GB" dirty="0"/>
              <a:t>&lt;=</a:t>
            </a:r>
            <a:r>
              <a:rPr lang="en-GB" dirty="0" err="1"/>
              <a:t>to;i</a:t>
            </a:r>
            <a:r>
              <a:rPr lang="en-GB" dirty="0"/>
              <a:t>++)</a:t>
            </a:r>
          </a:p>
          <a:p>
            <a:pPr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rgbClr val="FF0000"/>
                </a:solidFill>
              </a:rPr>
              <a:t>#pragma </a:t>
            </a:r>
            <a:r>
              <a:rPr lang="en-GB" dirty="0" err="1">
                <a:solidFill>
                  <a:srgbClr val="FF0000"/>
                </a:solidFill>
              </a:rPr>
              <a:t>omp</a:t>
            </a:r>
            <a:r>
              <a:rPr lang="en-GB" dirty="0">
                <a:solidFill>
                  <a:srgbClr val="FF0000"/>
                </a:solidFill>
              </a:rPr>
              <a:t> critical</a:t>
            </a:r>
          </a:p>
          <a:p>
            <a:pPr>
              <a:spcAft>
                <a:spcPts val="0"/>
              </a:spcAft>
            </a:pPr>
            <a:r>
              <a:rPr lang="en-GB" dirty="0"/>
              <a:t>  sum += 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>
              <a:spcAft>
                <a:spcPts val="0"/>
              </a:spcAft>
            </a:pPr>
            <a:r>
              <a:rPr lang="en-GB" dirty="0"/>
              <a:t>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dirty="0"/>
              <a:t>t2 = </a:t>
            </a:r>
            <a:r>
              <a:rPr lang="en-GB" dirty="0" err="1"/>
              <a:t>omp_get_wtime</a:t>
            </a:r>
            <a:r>
              <a:rPr lang="en-GB" dirty="0"/>
              <a:t>();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400" dirty="0"/>
              <a:t>double duration = t2-t1;</a:t>
            </a:r>
          </a:p>
          <a:p>
            <a:pPr>
              <a:spcAft>
                <a:spcPts val="0"/>
              </a:spcAft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8F4F-80F6-D940-9838-CEE8AB887F1E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  <p:extLst>
      <p:ext uri="{BB962C8B-B14F-4D97-AF65-F5344CB8AC3E}">
        <p14:creationId xmlns:p14="http://schemas.microsoft.com/office/powerpoint/2010/main" val="377110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9220-3B98-524C-A5F0-C5103A1B23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D574A-72F4-0E42-8C88-7AF4376FE75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 err="1">
                <a:latin typeface="+mn-lt"/>
              </a:rPr>
              <a:t>Sincronizari</a:t>
            </a:r>
            <a:r>
              <a:rPr lang="en-US" sz="2400" dirty="0">
                <a:latin typeface="+mn-lt"/>
              </a:rPr>
              <a:t>:</a:t>
            </a:r>
          </a:p>
          <a:p>
            <a:pPr lvl="0"/>
            <a:r>
              <a:rPr lang="en-US" sz="2400" b="1" dirty="0">
                <a:latin typeface="+mn-lt"/>
              </a:rPr>
              <a:t>Critical</a:t>
            </a:r>
            <a:r>
              <a:rPr lang="en-US" sz="2400" dirty="0">
                <a:latin typeface="+mn-lt"/>
              </a:rPr>
              <a:t> - </a:t>
            </a:r>
            <a:r>
              <a:rPr lang="en-US" sz="2400" i="1" dirty="0">
                <a:latin typeface="+mn-lt"/>
              </a:rPr>
              <a:t>#pragma </a:t>
            </a:r>
            <a:r>
              <a:rPr lang="en-US" sz="2400" i="1" dirty="0" err="1">
                <a:latin typeface="+mn-lt"/>
              </a:rPr>
              <a:t>omp</a:t>
            </a:r>
            <a:r>
              <a:rPr lang="en-US" sz="2400" i="1" dirty="0">
                <a:latin typeface="+mn-lt"/>
              </a:rPr>
              <a:t> critical</a:t>
            </a:r>
          </a:p>
          <a:p>
            <a:pPr marL="0" lvl="2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400" dirty="0">
                <a:latin typeface="+mn-lt"/>
              </a:rPr>
              <a:t>- Se </a:t>
            </a:r>
            <a:r>
              <a:rPr lang="en-US" sz="2400" dirty="0" err="1">
                <a:latin typeface="+mn-lt"/>
              </a:rPr>
              <a:t>executa</a:t>
            </a:r>
            <a:r>
              <a:rPr lang="en-US" sz="2400" dirty="0">
                <a:latin typeface="+mn-lt"/>
              </a:rPr>
              <a:t> pe rand de </a:t>
            </a:r>
            <a:r>
              <a:rPr lang="en-US" sz="2400" dirty="0" err="1">
                <a:latin typeface="+mn-lt"/>
              </a:rPr>
              <a:t>fiecare</a:t>
            </a:r>
            <a:r>
              <a:rPr lang="en-US" sz="2400" dirty="0">
                <a:latin typeface="+mn-lt"/>
              </a:rPr>
              <a:t> thread (</a:t>
            </a:r>
            <a:r>
              <a:rPr lang="en-US" sz="2400" dirty="0" err="1">
                <a:latin typeface="+mn-lt"/>
              </a:rPr>
              <a:t>serializare</a:t>
            </a:r>
            <a:r>
              <a:rPr lang="en-US" sz="2400" dirty="0">
                <a:latin typeface="+mn-lt"/>
              </a:rPr>
              <a:t>?)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b="1" dirty="0">
                <a:latin typeface="+mn-lt"/>
              </a:rPr>
              <a:t>Barrier</a:t>
            </a:r>
            <a:r>
              <a:rPr lang="en-US" dirty="0">
                <a:latin typeface="+mn-lt"/>
              </a:rPr>
              <a:t> - </a:t>
            </a:r>
            <a:r>
              <a:rPr lang="en-US" i="1" dirty="0">
                <a:latin typeface="+mn-lt"/>
              </a:rPr>
              <a:t>#pragma </a:t>
            </a:r>
            <a:r>
              <a:rPr lang="en-US" i="1" dirty="0" err="1">
                <a:latin typeface="+mn-lt"/>
              </a:rPr>
              <a:t>omp</a:t>
            </a:r>
            <a:r>
              <a:rPr lang="en-US" i="1" dirty="0">
                <a:latin typeface="+mn-lt"/>
              </a:rPr>
              <a:t> barrier</a:t>
            </a:r>
          </a:p>
          <a:p>
            <a:pPr marL="0" lvl="2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400" dirty="0">
                <a:latin typeface="+mn-lt"/>
              </a:rPr>
              <a:t>- Se </a:t>
            </a:r>
            <a:r>
              <a:rPr lang="en-US" sz="2400" dirty="0" err="1">
                <a:latin typeface="+mn-lt"/>
              </a:rPr>
              <a:t>asteapta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terminarea</a:t>
            </a:r>
            <a:r>
              <a:rPr lang="en-US" sz="2400" dirty="0">
                <a:latin typeface="+mn-lt"/>
              </a:rPr>
              <a:t> thread-</a:t>
            </a:r>
            <a:r>
              <a:rPr lang="en-US" sz="2400" dirty="0" err="1">
                <a:latin typeface="+mn-lt"/>
              </a:rPr>
              <a:t>urilor</a:t>
            </a:r>
            <a:r>
              <a:rPr lang="en-US" sz="2400" dirty="0">
                <a:latin typeface="+mn-lt"/>
              </a:rPr>
              <a:t> din bloc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b="1" dirty="0" err="1">
                <a:latin typeface="+mn-lt"/>
              </a:rPr>
              <a:t>Nowait</a:t>
            </a:r>
            <a:r>
              <a:rPr lang="en-US" dirty="0">
                <a:latin typeface="+mn-lt"/>
              </a:rPr>
              <a:t> - </a:t>
            </a:r>
            <a:r>
              <a:rPr lang="en-US" i="1" dirty="0">
                <a:latin typeface="+mn-lt"/>
              </a:rPr>
              <a:t>#pragma </a:t>
            </a:r>
            <a:r>
              <a:rPr lang="en-US" i="1" dirty="0" err="1">
                <a:latin typeface="+mn-lt"/>
              </a:rPr>
              <a:t>omp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nowait</a:t>
            </a:r>
            <a:endParaRPr lang="en-US" i="1" dirty="0">
              <a:latin typeface="+mn-lt"/>
            </a:endParaRPr>
          </a:p>
          <a:p>
            <a:pPr marL="0" lvl="2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400" dirty="0">
                <a:latin typeface="+mn-lt"/>
              </a:rPr>
              <a:t>- Thread-urile pot fi </a:t>
            </a:r>
            <a:r>
              <a:rPr lang="en-US" sz="2400" dirty="0" err="1">
                <a:latin typeface="+mn-lt"/>
              </a:rPr>
              <a:t>refolosite</a:t>
            </a:r>
            <a:r>
              <a:rPr lang="en-US" sz="2400" dirty="0">
                <a:latin typeface="+mn-lt"/>
              </a:rPr>
              <a:t> la task-</a:t>
            </a:r>
            <a:r>
              <a:rPr lang="en-US" sz="2400" dirty="0" err="1">
                <a:latin typeface="+mn-lt"/>
              </a:rPr>
              <a:t>uri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ulterioare</a:t>
            </a:r>
            <a:r>
              <a:rPr lang="en-US" sz="2400" dirty="0">
                <a:latin typeface="+mn-lt"/>
              </a:rPr>
              <a:t> (for </a:t>
            </a:r>
            <a:r>
              <a:rPr lang="en-US" sz="2400" dirty="0" err="1">
                <a:latin typeface="+mn-lt"/>
              </a:rPr>
              <a:t>dupa</a:t>
            </a:r>
            <a:r>
              <a:rPr lang="en-US" sz="2400" dirty="0">
                <a:latin typeface="+mn-lt"/>
              </a:rPr>
              <a:t> for)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E2105-7544-CE42-AD19-0058CB2A3522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62D-D451-6A47-87DB-4A7C7E547E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59ED-C331-9544-B5D0-12C2CFF1F7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+mn-lt"/>
              </a:rPr>
              <a:t>Bucle</a:t>
            </a:r>
            <a:r>
              <a:rPr lang="en-US" dirty="0">
                <a:latin typeface="+mn-lt"/>
              </a:rPr>
              <a:t> DO/For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endParaRPr lang="en-US" sz="2600" dirty="0">
              <a:latin typeface="+mn-lt"/>
            </a:endParaRP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600" i="1" dirty="0">
                <a:latin typeface="+mn-lt"/>
              </a:rPr>
              <a:t>#pragma </a:t>
            </a:r>
            <a:r>
              <a:rPr lang="en-US" sz="2600" i="1" dirty="0" err="1">
                <a:latin typeface="+mn-lt"/>
              </a:rPr>
              <a:t>omp</a:t>
            </a:r>
            <a:r>
              <a:rPr lang="en-US" sz="2600" i="1">
                <a:latin typeface="+mn-lt"/>
              </a:rPr>
              <a:t> for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600" i="1" dirty="0">
                <a:latin typeface="+mn-lt"/>
              </a:rPr>
              <a:t>for (</a:t>
            </a:r>
            <a:r>
              <a:rPr lang="en-US" sz="2600" i="1" dirty="0" err="1">
                <a:latin typeface="+mn-lt"/>
              </a:rPr>
              <a:t>i</a:t>
            </a:r>
            <a:r>
              <a:rPr lang="en-US" sz="2600" i="1" dirty="0">
                <a:latin typeface="+mn-lt"/>
              </a:rPr>
              <a:t>=0;i&lt;</a:t>
            </a:r>
            <a:r>
              <a:rPr lang="en-US" sz="2600" i="1" dirty="0" err="1">
                <a:latin typeface="+mn-lt"/>
              </a:rPr>
              <a:t>N;i</a:t>
            </a:r>
            <a:r>
              <a:rPr lang="en-US" sz="2600" i="1" dirty="0">
                <a:latin typeface="+mn-lt"/>
              </a:rPr>
              <a:t>++)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600" i="1" dirty="0">
                <a:latin typeface="+mn-lt"/>
              </a:rPr>
              <a:t>  sum += a[</a:t>
            </a:r>
            <a:r>
              <a:rPr lang="en-US" sz="2600" i="1" dirty="0" err="1">
                <a:latin typeface="+mn-lt"/>
              </a:rPr>
              <a:t>i</a:t>
            </a:r>
            <a:r>
              <a:rPr lang="en-US" sz="2600" i="1" dirty="0">
                <a:latin typeface="+mn-lt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F732B-5802-E34F-ACDC-6535C9D886FA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08F4-FF54-0646-8AE7-5AC67CC38D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E868-0768-D64F-81F9-70EF35CC44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+mn-lt"/>
              </a:rPr>
              <a:t>Exercitiu</a:t>
            </a:r>
            <a:r>
              <a:rPr lang="en-US" dirty="0">
                <a:latin typeface="+mn-lt"/>
              </a:rPr>
              <a:t> 3 (10min): </a:t>
            </a:r>
          </a:p>
          <a:p>
            <a:pPr lvl="0"/>
            <a:r>
              <a:rPr lang="en-US" dirty="0">
                <a:latin typeface="+mn-lt"/>
              </a:rPr>
              <a:t>	Sa se </a:t>
            </a:r>
            <a:r>
              <a:rPr lang="en-US" dirty="0" err="1">
                <a:latin typeface="+mn-lt"/>
              </a:rPr>
              <a:t>calculeze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corect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suma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unui</a:t>
            </a:r>
            <a:r>
              <a:rPr lang="en-US" dirty="0">
                <a:latin typeface="+mn-lt"/>
              </a:rPr>
              <a:t> vector </a:t>
            </a:r>
            <a:r>
              <a:rPr lang="en-US" dirty="0" err="1">
                <a:latin typeface="+mn-lt"/>
              </a:rPr>
              <a:t>folosind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calculul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paralel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oferit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openmp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3B10D-AAA7-0348-9AFE-5716A29DBD6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F0B4-BC9D-2C4B-A493-F620A91FA7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>
                <a:latin typeface="+mn-lt"/>
              </a:rPr>
              <a:t>Sumar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74BA-A59A-2C46-BCA9-1065399E80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238103" y="1367997"/>
            <a:ext cx="5486400" cy="3288237"/>
          </a:xfrm>
        </p:spPr>
        <p:txBody>
          <a:bodyPr anchor="ctr" anchorCtr="1"/>
          <a:lstStyle/>
          <a:p>
            <a:pPr lvl="0" algn="ctr"/>
            <a:r>
              <a:rPr lang="en-US" sz="3200" dirty="0" err="1">
                <a:latin typeface="+mn-lt"/>
              </a:rPr>
              <a:t>Concepte</a:t>
            </a:r>
            <a:r>
              <a:rPr lang="en-US" sz="3200" dirty="0">
                <a:latin typeface="+mn-lt"/>
              </a:rPr>
              <a:t> de </a:t>
            </a:r>
            <a:r>
              <a:rPr lang="en-US" sz="3200" dirty="0" err="1">
                <a:latin typeface="+mn-lt"/>
              </a:rPr>
              <a:t>paralelizare</a:t>
            </a:r>
            <a:endParaRPr lang="en-US" sz="3200" dirty="0">
              <a:latin typeface="+mn-lt"/>
            </a:endParaRPr>
          </a:p>
          <a:p>
            <a:pPr lvl="0" algn="ctr"/>
            <a:r>
              <a:rPr lang="en-US" sz="3200" dirty="0" err="1">
                <a:latin typeface="+mn-lt"/>
              </a:rPr>
              <a:t>Introducere</a:t>
            </a:r>
            <a:r>
              <a:rPr lang="en-US" sz="3200" dirty="0">
                <a:latin typeface="+mn-lt"/>
              </a:rPr>
              <a:t> in OpenMP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00A48-65BB-9B4F-BAD2-EF5E71176CFD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7BA3-8070-5645-A423-D4FA871AE4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>
                <a:latin typeface="+mn-lt"/>
              </a:rPr>
              <a:t>Concepte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paralelizare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101AD-DDA1-4047-81F9-6E32D91B32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828800"/>
            <a:ext cx="9072000" cy="282743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</a:pPr>
            <a:r>
              <a:rPr lang="en-US" sz="2400" dirty="0" err="1"/>
              <a:t>Modele</a:t>
            </a:r>
            <a:r>
              <a:rPr lang="en-US" sz="2400" dirty="0"/>
              <a:t> de </a:t>
            </a:r>
            <a:r>
              <a:rPr lang="en-US" sz="2400" dirty="0" err="1"/>
              <a:t>arhitecturi</a:t>
            </a:r>
            <a:r>
              <a:rPr lang="en-US" sz="2400" dirty="0"/>
              <a:t> </a:t>
            </a:r>
            <a:r>
              <a:rPr lang="en-US" sz="2400" dirty="0" err="1"/>
              <a:t>paralele</a:t>
            </a:r>
            <a:r>
              <a:rPr lang="en-US" sz="2400" dirty="0"/>
              <a:t>: SISD, SIMD, MISD, MIMD</a:t>
            </a:r>
          </a:p>
          <a:p>
            <a:pPr lvl="0">
              <a:lnSpc>
                <a:spcPct val="80000"/>
              </a:lnSpc>
            </a:pPr>
            <a:r>
              <a:rPr lang="en-US" sz="2400" dirty="0" err="1"/>
              <a:t>Dependenta</a:t>
            </a:r>
            <a:r>
              <a:rPr lang="en-US" sz="2400" dirty="0"/>
              <a:t> de date</a:t>
            </a:r>
          </a:p>
          <a:p>
            <a:pPr lvl="0">
              <a:lnSpc>
                <a:spcPct val="80000"/>
              </a:lnSpc>
            </a:pPr>
            <a:r>
              <a:rPr lang="en-US" sz="2400" dirty="0" err="1"/>
              <a:t>Sincronizari</a:t>
            </a:r>
            <a:endParaRPr lang="en-US" sz="2400" dirty="0"/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endParaRPr lang="en-US" sz="2400" dirty="0"/>
          </a:p>
          <a:p>
            <a:pPr lvl="0">
              <a:lnSpc>
                <a:spcPct val="80000"/>
              </a:lnSpc>
            </a:pPr>
            <a:r>
              <a:rPr lang="en-US" sz="2400" dirty="0" err="1"/>
              <a:t>Implementari</a:t>
            </a:r>
            <a:r>
              <a:rPr lang="en-US" sz="2400" dirty="0"/>
              <a:t>:</a:t>
            </a:r>
          </a:p>
          <a:p>
            <a:pPr marL="0" lvl="1" indent="0" hangingPunct="0">
              <a:lnSpc>
                <a:spcPct val="70000"/>
              </a:lnSpc>
              <a:spcBef>
                <a:spcPts val="0"/>
              </a:spcBef>
              <a:spcAft>
                <a:spcPts val="1150"/>
              </a:spcAft>
              <a:buNone/>
            </a:pPr>
            <a:r>
              <a:rPr lang="en-US" dirty="0">
                <a:latin typeface="Liberation Sans" pitchFamily="34"/>
              </a:rPr>
              <a:t>- Thread-</a:t>
            </a:r>
            <a:r>
              <a:rPr lang="en-US" dirty="0" err="1">
                <a:latin typeface="Liberation Sans" pitchFamily="34"/>
              </a:rPr>
              <a:t>uri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sau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procese</a:t>
            </a:r>
            <a:endParaRPr lang="en-US" dirty="0">
              <a:latin typeface="Liberation Sans" pitchFamily="34"/>
            </a:endParaRPr>
          </a:p>
          <a:p>
            <a:pPr marL="0" lvl="1" indent="0" hangingPunct="0">
              <a:lnSpc>
                <a:spcPct val="70000"/>
              </a:lnSpc>
              <a:spcBef>
                <a:spcPts val="0"/>
              </a:spcBef>
              <a:spcAft>
                <a:spcPts val="1150"/>
              </a:spcAft>
              <a:buNone/>
            </a:pPr>
            <a:r>
              <a:rPr lang="en-US" dirty="0">
                <a:latin typeface="Liberation Sans" pitchFamily="34"/>
              </a:rPr>
              <a:t>- </a:t>
            </a:r>
            <a:r>
              <a:rPr lang="en-US" dirty="0" err="1">
                <a:latin typeface="Liberation Sans" pitchFamily="34"/>
              </a:rPr>
              <a:t>Paralel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sau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distribuit</a:t>
            </a:r>
            <a:endParaRPr lang="en-US" dirty="0">
              <a:latin typeface="Liberation Sans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B562-BD08-2943-8DAE-F14EAF32A0B4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EC0-9053-F945-8D15-2B7BC63687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F8C10-56D8-FD4D-B0AE-88EFF087BE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0" y="2159730"/>
            <a:ext cx="5956666" cy="2496513"/>
          </a:xfrm>
        </p:spPr>
        <p:txBody>
          <a:bodyPr/>
          <a:lstStyle/>
          <a:p>
            <a:pPr lvl="0"/>
            <a:r>
              <a:rPr lang="en-US" sz="2400" dirty="0" err="1">
                <a:latin typeface="+mn-lt"/>
              </a:rPr>
              <a:t>Exercitiu</a:t>
            </a:r>
            <a:r>
              <a:rPr lang="en-US" sz="2400" dirty="0">
                <a:latin typeface="+mn-lt"/>
              </a:rPr>
              <a:t> (5min): </a:t>
            </a:r>
          </a:p>
          <a:p>
            <a:pPr lvl="0"/>
            <a:r>
              <a:rPr lang="en-US" sz="2400" dirty="0">
                <a:latin typeface="+mn-lt"/>
              </a:rPr>
              <a:t>	Fie un sir de </a:t>
            </a:r>
            <a:r>
              <a:rPr lang="en-US" sz="2400" dirty="0" err="1">
                <a:latin typeface="+mn-lt"/>
              </a:rPr>
              <a:t>numere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intregi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initializat</a:t>
            </a:r>
            <a:r>
              <a:rPr lang="en-US" sz="2400" dirty="0">
                <a:latin typeface="+mn-lt"/>
              </a:rPr>
              <a:t>. Se cere </a:t>
            </a:r>
            <a:r>
              <a:rPr lang="en-US" sz="2400" dirty="0" err="1">
                <a:latin typeface="+mn-lt"/>
              </a:rPr>
              <a:t>suma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numerelor</a:t>
            </a:r>
            <a:r>
              <a:rPr lang="en-US" sz="2400" dirty="0">
                <a:latin typeface="+mn-lt"/>
              </a:rPr>
              <a:t> din sir. </a:t>
            </a:r>
            <a:r>
              <a:rPr lang="en-US" sz="2400" dirty="0" err="1">
                <a:latin typeface="+mn-lt"/>
              </a:rPr>
              <a:t>Ganditi</a:t>
            </a:r>
            <a:r>
              <a:rPr lang="en-US" sz="2400" dirty="0">
                <a:latin typeface="+mn-lt"/>
              </a:rPr>
              <a:t> un </a:t>
            </a:r>
            <a:r>
              <a:rPr lang="en-US" sz="2400" dirty="0" err="1">
                <a:latin typeface="+mn-lt"/>
              </a:rPr>
              <a:t>algoritm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paralel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Distribuit</a:t>
            </a:r>
            <a:r>
              <a:rPr lang="en-US" sz="2400" dirty="0">
                <a:latin typeface="+mn-lt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4E26B-0545-5346-B527-843E8444766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345C-0696-D842-A486-D9D753CE2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9982-D7B9-A04F-9682-58C5865817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8" y="1367997"/>
            <a:ext cx="9072000" cy="3796927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Framework </a:t>
            </a:r>
            <a:r>
              <a:rPr lang="en-US" dirty="0" err="1">
                <a:latin typeface="+mn-lt"/>
              </a:rPr>
              <a:t>pentru</a:t>
            </a:r>
            <a:r>
              <a:rPr lang="en-US" dirty="0">
                <a:latin typeface="+mn-lt"/>
              </a:rPr>
              <a:t> shared memory programming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directive de compilator (ex: #pragma </a:t>
            </a:r>
            <a:r>
              <a:rPr lang="en-US" dirty="0" err="1">
                <a:latin typeface="+mn-lt"/>
              </a:rPr>
              <a:t>omp</a:t>
            </a:r>
            <a:r>
              <a:rPr lang="en-US" dirty="0">
                <a:latin typeface="+mn-lt"/>
              </a:rPr>
              <a:t> parallel)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biblioteca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sistem</a:t>
            </a:r>
            <a:r>
              <a:rPr lang="en-US" dirty="0">
                <a:latin typeface="+mn-lt"/>
              </a:rPr>
              <a:t> (ex: </a:t>
            </a:r>
            <a:r>
              <a:rPr lang="en-US" dirty="0" err="1">
                <a:latin typeface="+mn-lt"/>
              </a:rPr>
              <a:t>omp_get_num_threads</a:t>
            </a:r>
            <a:r>
              <a:rPr lang="en-US" dirty="0">
                <a:latin typeface="+mn-lt"/>
              </a:rPr>
              <a:t>(), -</a:t>
            </a:r>
            <a:r>
              <a:rPr lang="en-US" dirty="0" err="1">
                <a:latin typeface="+mn-lt"/>
              </a:rPr>
              <a:t>lgomp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omp.h</a:t>
            </a:r>
            <a:r>
              <a:rPr lang="en-US" dirty="0">
                <a:latin typeface="+mn-lt"/>
              </a:rPr>
              <a:t>)</a:t>
            </a:r>
          </a:p>
          <a:p>
            <a:endParaRPr lang="en-US" dirty="0">
              <a:latin typeface="+mn-lt"/>
            </a:endParaRPr>
          </a:p>
          <a:p>
            <a:pPr marL="342900" lvl="1" indent="-342900" hangingPunct="0">
              <a:spcBef>
                <a:spcPts val="0"/>
              </a:spcBef>
              <a:spcAft>
                <a:spcPts val="1150"/>
              </a:spcAft>
            </a:pPr>
            <a:r>
              <a:rPr lang="en-US" dirty="0" err="1">
                <a:latin typeface="+mn-lt"/>
              </a:rPr>
              <a:t>Avantaje</a:t>
            </a:r>
            <a:endParaRPr lang="en-US" dirty="0">
              <a:latin typeface="+mn-lt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150"/>
              </a:spcAft>
            </a:pPr>
            <a:r>
              <a:rPr lang="en-US" dirty="0" err="1">
                <a:latin typeface="+mn-lt"/>
              </a:rPr>
              <a:t>standardizare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portabilitate</a:t>
            </a:r>
            <a:r>
              <a:rPr lang="en-US" dirty="0">
                <a:latin typeface="+mn-lt"/>
              </a:rPr>
              <a:t> – </a:t>
            </a:r>
            <a:r>
              <a:rPr lang="en-US" dirty="0" err="1">
                <a:latin typeface="+mn-lt"/>
              </a:rPr>
              <a:t>ultimul</a:t>
            </a:r>
            <a:r>
              <a:rPr lang="en-US" dirty="0">
                <a:latin typeface="+mn-lt"/>
              </a:rPr>
              <a:t> standard OpenMP 5.0 (</a:t>
            </a:r>
            <a:r>
              <a:rPr lang="en-US" dirty="0" err="1">
                <a:latin typeface="+mn-lt"/>
              </a:rPr>
              <a:t>www.openmp.org</a:t>
            </a:r>
            <a:r>
              <a:rPr lang="en-US" dirty="0">
                <a:latin typeface="+mn-lt"/>
              </a:rPr>
              <a:t>)</a:t>
            </a:r>
          </a:p>
          <a:p>
            <a:pPr marL="800100" lvl="2" indent="-342900" hangingPunct="0">
              <a:spcBef>
                <a:spcPts val="0"/>
              </a:spcBef>
              <a:spcAft>
                <a:spcPts val="1150"/>
              </a:spcAft>
            </a:pPr>
            <a:r>
              <a:rPr lang="en-US" dirty="0" err="1">
                <a:latin typeface="+mn-lt"/>
              </a:rPr>
              <a:t>usurinta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utilizare</a:t>
            </a:r>
            <a:r>
              <a:rPr lang="en-US" dirty="0">
                <a:latin typeface="+mn-lt"/>
              </a:rPr>
              <a:t> (vs MPI) – se </a:t>
            </a:r>
            <a:r>
              <a:rPr lang="en-US" dirty="0" err="1">
                <a:latin typeface="+mn-lt"/>
              </a:rPr>
              <a:t>rescrie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doar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sectiunea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ce</a:t>
            </a:r>
            <a:r>
              <a:rPr lang="en-US" dirty="0">
                <a:latin typeface="+mn-lt"/>
              </a:rPr>
              <a:t> merge </a:t>
            </a:r>
            <a:r>
              <a:rPr lang="en-US" dirty="0" err="1">
                <a:latin typeface="+mn-lt"/>
              </a:rPr>
              <a:t>paralelizata</a:t>
            </a:r>
            <a:endParaRPr lang="en-US" dirty="0">
              <a:latin typeface="+mn-lt"/>
            </a:endParaRPr>
          </a:p>
          <a:p>
            <a:pPr marL="342900" lvl="1" indent="-342900" hangingPunct="0">
              <a:spcBef>
                <a:spcPts val="0"/>
              </a:spcBef>
              <a:spcAft>
                <a:spcPts val="1150"/>
              </a:spcAft>
            </a:pPr>
            <a:endParaRPr lang="en-US" dirty="0">
              <a:latin typeface="+mn-lt"/>
            </a:endParaRPr>
          </a:p>
          <a:p>
            <a:pPr marL="342900" lvl="1" indent="-342900" hangingPunct="0">
              <a:spcBef>
                <a:spcPts val="0"/>
              </a:spcBef>
              <a:spcAft>
                <a:spcPts val="1150"/>
              </a:spcAft>
            </a:pPr>
            <a:r>
              <a:rPr lang="en-US" dirty="0" err="1">
                <a:latin typeface="+mn-lt"/>
              </a:rPr>
              <a:t>Bazat</a:t>
            </a:r>
            <a:r>
              <a:rPr lang="en-US" dirty="0">
                <a:latin typeface="+mn-lt"/>
              </a:rPr>
              <a:t> pe Thread-</a:t>
            </a:r>
            <a:r>
              <a:rPr lang="en-US" dirty="0" err="1">
                <a:latin typeface="+mn-lt"/>
              </a:rPr>
              <a:t>uri</a:t>
            </a:r>
            <a:endParaRPr lang="en-US" dirty="0">
              <a:latin typeface="+mn-lt"/>
            </a:endParaRPr>
          </a:p>
          <a:p>
            <a:pPr marL="342900" lvl="1" indent="-342900" hangingPunct="0">
              <a:spcBef>
                <a:spcPts val="0"/>
              </a:spcBef>
              <a:spcAft>
                <a:spcPts val="1150"/>
              </a:spcAft>
            </a:pPr>
            <a:r>
              <a:rPr lang="en-US" dirty="0" err="1">
                <a:latin typeface="+mn-lt"/>
              </a:rPr>
              <a:t>Foloseste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modelul</a:t>
            </a:r>
            <a:r>
              <a:rPr lang="en-US" dirty="0">
                <a:latin typeface="+mn-lt"/>
              </a:rPr>
              <a:t> Fork-Join</a:t>
            </a:r>
          </a:p>
          <a:p>
            <a:pPr marL="342900" lvl="1" indent="-342900" hangingPunct="0">
              <a:spcBef>
                <a:spcPts val="0"/>
              </a:spcBef>
              <a:spcAft>
                <a:spcPts val="1150"/>
              </a:spcAft>
              <a:buFontTx/>
              <a:buChar char="-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F4917-9CB5-634B-9ED8-065988EEF5D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57DC-A0C1-CE41-AD60-12D256A5D0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9288-F3A8-F448-B48D-84C50E1AB6A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Regiuni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paralele</a:t>
            </a:r>
            <a:endParaRPr lang="en-US" sz="2400" dirty="0">
              <a:latin typeface="+mn-lt"/>
            </a:endParaRPr>
          </a:p>
          <a:p>
            <a:pPr lvl="0"/>
            <a:endParaRPr lang="en-US" sz="2400" dirty="0">
              <a:latin typeface="+mn-lt"/>
            </a:endParaRP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i="1" dirty="0">
                <a:latin typeface="+mn-lt"/>
              </a:rPr>
              <a:t>#pragma </a:t>
            </a:r>
            <a:r>
              <a:rPr lang="en-US" i="1" dirty="0" err="1">
                <a:latin typeface="+mn-lt"/>
              </a:rPr>
              <a:t>omp</a:t>
            </a:r>
            <a:r>
              <a:rPr lang="en-US" i="1" dirty="0">
                <a:latin typeface="+mn-lt"/>
              </a:rPr>
              <a:t> parallel</a:t>
            </a:r>
          </a:p>
          <a:p>
            <a:pPr marL="0" lvl="2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i="1" dirty="0">
                <a:latin typeface="+mn-lt"/>
              </a:rPr>
              <a:t>&lt;</a:t>
            </a:r>
            <a:r>
              <a:rPr lang="en-US" i="1" dirty="0" err="1">
                <a:latin typeface="+mn-lt"/>
              </a:rPr>
              <a:t>code_block</a:t>
            </a:r>
            <a:r>
              <a:rPr lang="en-US" i="1" dirty="0">
                <a:latin typeface="+mn-lt"/>
              </a:rPr>
              <a:t>&gt;</a:t>
            </a:r>
            <a:endParaRPr lang="en-US" dirty="0">
              <a:latin typeface="+mn-lt"/>
            </a:endParaRPr>
          </a:p>
          <a:p>
            <a:pPr indent="-228600"/>
            <a:endParaRPr lang="en-US" sz="2400" dirty="0">
              <a:latin typeface="+mn-lt"/>
            </a:endParaRPr>
          </a:p>
          <a:p>
            <a:pPr indent="-228600"/>
            <a:r>
              <a:rPr lang="en-US" sz="2400" i="1" dirty="0">
                <a:latin typeface="+mn-lt"/>
              </a:rPr>
              <a:t>#pragma </a:t>
            </a:r>
            <a:r>
              <a:rPr lang="en-US" sz="2400" i="1" dirty="0" err="1">
                <a:latin typeface="+mn-lt"/>
              </a:rPr>
              <a:t>omp</a:t>
            </a:r>
            <a:r>
              <a:rPr lang="en-US" sz="2400" i="1" dirty="0">
                <a:latin typeface="+mn-lt"/>
              </a:rPr>
              <a:t> parallel</a:t>
            </a:r>
          </a:p>
          <a:p>
            <a:pPr indent="-228600"/>
            <a:r>
              <a:rPr lang="en-US" sz="2400" i="1" dirty="0">
                <a:latin typeface="+mn-lt"/>
              </a:rPr>
              <a:t>{      </a:t>
            </a:r>
          </a:p>
          <a:p>
            <a:pPr indent="-228600"/>
            <a:r>
              <a:rPr lang="en-US" sz="2400" i="1" dirty="0">
                <a:latin typeface="+mn-lt"/>
              </a:rPr>
              <a:t>      </a:t>
            </a:r>
            <a:r>
              <a:rPr lang="en-US" sz="2400" i="1" dirty="0" err="1">
                <a:latin typeface="+mn-lt"/>
              </a:rPr>
              <a:t>printf</a:t>
            </a:r>
            <a:r>
              <a:rPr lang="en-US" sz="2400" i="1" dirty="0">
                <a:latin typeface="+mn-lt"/>
              </a:rPr>
              <a:t>("hello world\n"); </a:t>
            </a:r>
          </a:p>
          <a:p>
            <a:pPr indent="-228600"/>
            <a:r>
              <a:rPr lang="en-US" sz="2400" i="1" dirty="0">
                <a:latin typeface="+mn-lt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CF7DB-271B-3B4A-9377-1A27253C8E3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O" dirty="0"/>
              <a:t>Functii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RO" sz="2000" b="1" dirty="0"/>
              <a:t>omp_get_num_threads() </a:t>
            </a:r>
            <a:r>
              <a:rPr lang="en-RO" sz="2000" dirty="0"/>
              <a:t>– returneaza nr. de thread-uri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RO" sz="2000" b="1" dirty="0"/>
              <a:t>omp_set_num_threads() </a:t>
            </a:r>
            <a:r>
              <a:rPr lang="en-RO" sz="2000" dirty="0"/>
              <a:t>– seteaza nr . de thread-uri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RO" sz="2000" b="1" dirty="0"/>
              <a:t>omp_get_thread_num() </a:t>
            </a:r>
            <a:r>
              <a:rPr lang="en-RO" sz="2000" dirty="0"/>
              <a:t>– returneaza thread id-ul curent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RO" sz="2000" b="1" dirty="0"/>
              <a:t>omp_get_num_procs()</a:t>
            </a:r>
            <a:r>
              <a:rPr lang="en-RO" sz="2000" dirty="0"/>
              <a:t> – returneaza nr. de procesoare disponibile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R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hlinkClick r:id="rId3"/>
              </a:rPr>
              <a:t>https://computing.llnl.gov/tutorials/openMP/#RunTimeLibrary</a:t>
            </a:r>
            <a:r>
              <a:rPr lang="en-GB" sz="2200" dirty="0"/>
              <a:t> </a:t>
            </a:r>
            <a:endParaRPr lang="en-RO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427CF-27AC-FA4E-A575-162CE2CCEBCF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3F33-70D3-0745-A911-E52E208D94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C5F89-F55B-B24A-9302-FE0F26B616A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latin typeface="+mn-lt"/>
              </a:rPr>
              <a:t>Rularea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unui</a:t>
            </a:r>
            <a:r>
              <a:rPr lang="en-US" sz="2400" dirty="0">
                <a:latin typeface="+mn-lt"/>
              </a:rPr>
              <a:t> program OpenMP</a:t>
            </a:r>
          </a:p>
          <a:p>
            <a:pPr lvl="0"/>
            <a:endParaRPr lang="en-US" sz="2400" dirty="0">
              <a:latin typeface="+mn-lt"/>
            </a:endParaRP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i="1" dirty="0" err="1">
                <a:latin typeface="+mn-lt"/>
              </a:rPr>
              <a:t>gcc</a:t>
            </a:r>
            <a:r>
              <a:rPr lang="en-US" i="1" dirty="0">
                <a:latin typeface="+mn-lt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+mn-lt"/>
              </a:rPr>
              <a:t>–</a:t>
            </a:r>
            <a:r>
              <a:rPr lang="en-US" i="1" dirty="0" err="1">
                <a:solidFill>
                  <a:srgbClr val="FF0000"/>
                </a:solidFill>
                <a:latin typeface="+mn-lt"/>
              </a:rPr>
              <a:t>fopenmp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i="1" dirty="0">
                <a:latin typeface="+mn-lt"/>
              </a:rPr>
              <a:t>–o hello </a:t>
            </a:r>
            <a:r>
              <a:rPr lang="en-US" i="1" dirty="0" err="1">
                <a:latin typeface="+mn-lt"/>
              </a:rPr>
              <a:t>hello.c</a:t>
            </a:r>
            <a:endParaRPr lang="en-US" i="1" dirty="0">
              <a:latin typeface="+mn-lt"/>
            </a:endParaRP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i="1" dirty="0">
                <a:latin typeface="+mn-lt"/>
              </a:rPr>
              <a:t>export OMP_NUM_THREADS=4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i="1" dirty="0">
                <a:latin typeface="+mn-lt"/>
              </a:rPr>
              <a:t>./hello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E518C-5D44-5E4E-BB74-3A4EF0CF1438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AF95-2D85-1B42-AD6E-67740B07A6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9D0F-1E0D-BC4D-BA73-77B1A90297D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latin typeface="+mn-lt"/>
              </a:rPr>
              <a:t>Exercitiu</a:t>
            </a:r>
            <a:r>
              <a:rPr lang="en-US" sz="2400" dirty="0">
                <a:latin typeface="+mn-lt"/>
              </a:rPr>
              <a:t> (5min): </a:t>
            </a:r>
          </a:p>
          <a:p>
            <a:pPr lvl="0"/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Scrieti</a:t>
            </a:r>
            <a:r>
              <a:rPr lang="en-US" sz="2400" dirty="0">
                <a:latin typeface="+mn-lt"/>
              </a:rPr>
              <a:t> in C un program </a:t>
            </a:r>
            <a:r>
              <a:rPr lang="en-US" sz="2400" dirty="0" err="1">
                <a:latin typeface="+mn-lt"/>
              </a:rPr>
              <a:t>ce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afiseaza</a:t>
            </a:r>
            <a:r>
              <a:rPr lang="en-US" sz="2400" dirty="0">
                <a:latin typeface="+mn-lt"/>
              </a:rPr>
              <a:t> “Hello world” in </a:t>
            </a:r>
            <a:r>
              <a:rPr lang="en-US" sz="2400" dirty="0" err="1">
                <a:latin typeface="+mn-lt"/>
              </a:rPr>
              <a:t>paralel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Variati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numarul</a:t>
            </a:r>
            <a:r>
              <a:rPr lang="en-US" sz="2400" dirty="0">
                <a:latin typeface="+mn-lt"/>
              </a:rPr>
              <a:t> de thread-</a:t>
            </a:r>
            <a:r>
              <a:rPr lang="en-US" sz="2400" dirty="0" err="1">
                <a:latin typeface="+mn-lt"/>
              </a:rPr>
              <a:t>uri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folosind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variabila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mediu</a:t>
            </a:r>
            <a:r>
              <a:rPr lang="en-US" sz="2400" dirty="0">
                <a:latin typeface="+mn-lt"/>
              </a:rPr>
              <a:t> OMP_NUM_THREADS. </a:t>
            </a:r>
            <a:r>
              <a:rPr lang="en-US" sz="2400" dirty="0" err="1">
                <a:latin typeface="+mn-lt"/>
              </a:rPr>
              <a:t>Puteti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folosi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codul</a:t>
            </a:r>
            <a:r>
              <a:rPr lang="en-US" sz="2400" dirty="0">
                <a:latin typeface="+mn-lt"/>
              </a:rPr>
              <a:t> din ex1.c </a:t>
            </a:r>
            <a:r>
              <a:rPr lang="en-US" sz="2400" dirty="0" err="1">
                <a:latin typeface="+mn-lt"/>
              </a:rPr>
              <a:t>si</a:t>
            </a:r>
            <a:r>
              <a:rPr lang="en-US" sz="2400" dirty="0">
                <a:latin typeface="+mn-lt"/>
              </a:rPr>
              <a:t> ex1-1.c.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A0470-2D47-B643-9DB0-62D08CE69BF2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A22C-CFF3-2049-AEAF-98C549CEBA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Introducere in 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A3184-A703-B84A-8E43-12355B02113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latin typeface="+mn-lt"/>
              </a:rPr>
              <a:t>Vizibilitatea variabilelor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endParaRPr lang="en-US" sz="2600">
              <a:latin typeface="+mn-lt"/>
            </a:endParaRP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600">
                <a:latin typeface="+mn-lt"/>
              </a:rPr>
              <a:t>Shared – accesibila tuturor thread-urilor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None/>
            </a:pPr>
            <a:r>
              <a:rPr lang="en-US" sz="2600">
                <a:latin typeface="+mn-lt"/>
              </a:rPr>
              <a:t>Private – locala thread-ului</a:t>
            </a:r>
          </a:p>
          <a:p>
            <a:pPr marL="0" lvl="1" indent="0" hangingPunct="0">
              <a:spcBef>
                <a:spcPts val="0"/>
              </a:spcBef>
              <a:spcAft>
                <a:spcPts val="1150"/>
              </a:spcAft>
              <a:buSzPct val="75000"/>
              <a:buFont typeface="StarSymbol"/>
              <a:buChar char="–"/>
            </a:pPr>
            <a:endParaRPr lang="en-US" sz="260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85C72-F850-1649-9691-44F1C36AB9BD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Arhitecturi si Prelucrari Paralele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%7bB3AAB197-390A-FF4E-91A7-5587F058BEFC%7dtf10001069</Template>
  <TotalTime>1069</TotalTime>
  <Words>980</Words>
  <Application>Microsoft Macintosh PowerPoint</Application>
  <PresentationFormat>Custom</PresentationFormat>
  <Paragraphs>171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Liberation Sans</vt:lpstr>
      <vt:lpstr>StarSymbol</vt:lpstr>
      <vt:lpstr>BrightBlue</vt:lpstr>
      <vt:lpstr>OpenMP</vt:lpstr>
      <vt:lpstr>Sumar</vt:lpstr>
      <vt:lpstr>Concepte de paralelizare</vt:lpstr>
      <vt:lpstr>Introducere in OpenMP</vt:lpstr>
      <vt:lpstr>Introducere in OpenMP</vt:lpstr>
      <vt:lpstr>Introducere in OpenMP</vt:lpstr>
      <vt:lpstr>Introducere in OpenMP</vt:lpstr>
      <vt:lpstr>Introducere in OpenMP</vt:lpstr>
      <vt:lpstr>Introducere in OpenMP</vt:lpstr>
      <vt:lpstr>Introducere in OpenMP</vt:lpstr>
      <vt:lpstr>Introducere in OpenMP</vt:lpstr>
      <vt:lpstr>Pasul 1</vt:lpstr>
      <vt:lpstr>Pasul 2</vt:lpstr>
      <vt:lpstr>Introducere in OpenMP</vt:lpstr>
      <vt:lpstr>Introducere in OpenMP</vt:lpstr>
      <vt:lpstr>Introducere in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lastModifiedBy>Razvan Dobre</cp:lastModifiedBy>
  <cp:revision>41</cp:revision>
  <dcterms:created xsi:type="dcterms:W3CDTF">2019-09-30T20:26:59Z</dcterms:created>
  <dcterms:modified xsi:type="dcterms:W3CDTF">2020-10-07T08:45:33Z</dcterms:modified>
</cp:coreProperties>
</file>