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964f0794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964f079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964f07941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964f079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964f0794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964f079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964f07941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964f079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964f0794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964f0794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 Mountain Resort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1800"/>
              </a:spcAft>
              <a:buNone/>
            </a:pPr>
            <a:r>
              <a:rPr lang="en" sz="1850">
                <a:latin typeface="Arial"/>
                <a:ea typeface="Arial"/>
                <a:cs typeface="Arial"/>
                <a:sym typeface="Arial"/>
              </a:rPr>
              <a:t>Capstone Project Summary</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en" sz="1400">
                <a:solidFill>
                  <a:srgbClr val="000000"/>
                </a:solidFill>
                <a:latin typeface="Arial"/>
                <a:ea typeface="Arial"/>
                <a:cs typeface="Arial"/>
                <a:sym typeface="Arial"/>
              </a:rPr>
              <a:t>Big Mountain Resort, a ski resort located in Montana, offers spectacular views of Glacier National Park and Flathead National Forest. </a:t>
            </a:r>
            <a:endParaRPr sz="1400">
              <a:solidFill>
                <a:srgbClr val="000000"/>
              </a:solidFill>
              <a:latin typeface="Arial"/>
              <a:ea typeface="Arial"/>
              <a:cs typeface="Arial"/>
              <a:sym typeface="Arial"/>
            </a:endParaRPr>
          </a:p>
          <a:p>
            <a:pPr indent="0" lvl="0" marL="0" rtl="0" algn="just">
              <a:lnSpc>
                <a:spcPct val="100000"/>
              </a:lnSpc>
              <a:spcBef>
                <a:spcPts val="1000"/>
              </a:spcBef>
              <a:spcAft>
                <a:spcPts val="0"/>
              </a:spcAft>
              <a:buNone/>
            </a:pPr>
            <a:r>
              <a:rPr lang="en" sz="1400">
                <a:solidFill>
                  <a:srgbClr val="000000"/>
                </a:solidFill>
                <a:latin typeface="Arial"/>
                <a:ea typeface="Arial"/>
                <a:cs typeface="Arial"/>
                <a:sym typeface="Arial"/>
              </a:rPr>
              <a:t>This mountain can accommodate skiers and riders of all levels and abilities. These are serviced by 11 lifts and recently installed an additional chair lift to help increase the distribution of visitors across the mountain that </a:t>
            </a:r>
            <a:r>
              <a:rPr b="1" lang="en" sz="1400">
                <a:solidFill>
                  <a:srgbClr val="000000"/>
                </a:solidFill>
                <a:latin typeface="Arial"/>
                <a:ea typeface="Arial"/>
                <a:cs typeface="Arial"/>
                <a:sym typeface="Arial"/>
              </a:rPr>
              <a:t>increases their operating costs by $1,540,000 this season. </a:t>
            </a:r>
            <a:endParaRPr b="1" sz="1400">
              <a:solidFill>
                <a:srgbClr val="000000"/>
              </a:solidFill>
              <a:latin typeface="Arial"/>
              <a:ea typeface="Arial"/>
              <a:cs typeface="Arial"/>
              <a:sym typeface="Arial"/>
            </a:endParaRPr>
          </a:p>
          <a:p>
            <a:pPr indent="0" lvl="0" marL="0" rtl="0" algn="just">
              <a:lnSpc>
                <a:spcPct val="100000"/>
              </a:lnSpc>
              <a:spcBef>
                <a:spcPts val="1000"/>
              </a:spcBef>
              <a:spcAft>
                <a:spcPts val="800"/>
              </a:spcAft>
              <a:buNone/>
            </a:pPr>
            <a:r>
              <a:rPr lang="en" sz="1400">
                <a:solidFill>
                  <a:srgbClr val="000000"/>
                </a:solidFill>
                <a:latin typeface="Arial"/>
                <a:ea typeface="Arial"/>
                <a:cs typeface="Arial"/>
                <a:sym typeface="Arial"/>
              </a:rPr>
              <a:t>The company wants some guidance on how </a:t>
            </a:r>
            <a:r>
              <a:rPr b="1" lang="en" sz="1400">
                <a:solidFill>
                  <a:srgbClr val="000000"/>
                </a:solidFill>
                <a:latin typeface="Arial"/>
                <a:ea typeface="Arial"/>
                <a:cs typeface="Arial"/>
                <a:sym typeface="Arial"/>
              </a:rPr>
              <a:t>to select a better value for their ticket price</a:t>
            </a:r>
            <a:r>
              <a:rPr lang="en" sz="1400">
                <a:solidFill>
                  <a:srgbClr val="000000"/>
                </a:solidFill>
                <a:latin typeface="Arial"/>
                <a:ea typeface="Arial"/>
                <a:cs typeface="Arial"/>
                <a:sym typeface="Arial"/>
              </a:rPr>
              <a:t>. They are also considering a number of changes that they hope will either cut costs without undermining the ticket price or will support an even higher ticket price.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 and key findings</a:t>
            </a:r>
            <a:endParaRPr/>
          </a:p>
        </p:txBody>
      </p:sp>
      <p:sp>
        <p:nvSpPr>
          <p:cNvPr id="85" name="Google Shape;85;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en" sz="1100">
                <a:solidFill>
                  <a:srgbClr val="000000"/>
                </a:solidFill>
                <a:latin typeface="Arial"/>
                <a:ea typeface="Arial"/>
                <a:cs typeface="Arial"/>
                <a:sym typeface="Arial"/>
              </a:rPr>
              <a:t>According the heatmap </a:t>
            </a:r>
            <a:endParaRPr sz="1100">
              <a:solidFill>
                <a:srgbClr val="000000"/>
              </a:solidFill>
              <a:latin typeface="Arial"/>
              <a:ea typeface="Arial"/>
              <a:cs typeface="Arial"/>
              <a:sym typeface="Arial"/>
            </a:endParaRPr>
          </a:p>
          <a:p>
            <a:pPr indent="0" lvl="0" marL="0" rtl="0" algn="just">
              <a:lnSpc>
                <a:spcPct val="100000"/>
              </a:lnSpc>
              <a:spcBef>
                <a:spcPts val="1000"/>
              </a:spcBef>
              <a:spcAft>
                <a:spcPts val="0"/>
              </a:spcAft>
              <a:buNone/>
            </a:pPr>
            <a:r>
              <a:rPr lang="en" sz="1100">
                <a:solidFill>
                  <a:srgbClr val="000000"/>
                </a:solidFill>
                <a:latin typeface="Arial"/>
                <a:ea typeface="Arial"/>
                <a:cs typeface="Arial"/>
                <a:sym typeface="Arial"/>
              </a:rPr>
              <a:t>there's a positive correlation between the number of runs and the need for chairs, </a:t>
            </a:r>
            <a:endParaRPr sz="1100">
              <a:solidFill>
                <a:srgbClr val="000000"/>
              </a:solidFill>
              <a:latin typeface="Arial"/>
              <a:ea typeface="Arial"/>
              <a:cs typeface="Arial"/>
              <a:sym typeface="Arial"/>
            </a:endParaRPr>
          </a:p>
          <a:p>
            <a:pPr indent="0" lvl="0" marL="0" rtl="0" algn="just">
              <a:lnSpc>
                <a:spcPct val="100000"/>
              </a:lnSpc>
              <a:spcBef>
                <a:spcPts val="1000"/>
              </a:spcBef>
              <a:spcAft>
                <a:spcPts val="0"/>
              </a:spcAft>
              <a:buNone/>
            </a:pPr>
            <a:r>
              <a:rPr lang="en" sz="1100">
                <a:solidFill>
                  <a:srgbClr val="000000"/>
                </a:solidFill>
                <a:latin typeface="Arial"/>
                <a:ea typeface="Arial"/>
                <a:cs typeface="Arial"/>
                <a:sym typeface="Arial"/>
              </a:rPr>
              <a:t>and a larger night skiing capacity can positively affect ticket prices. </a:t>
            </a:r>
            <a:endParaRPr sz="1100">
              <a:solidFill>
                <a:srgbClr val="000000"/>
              </a:solidFill>
              <a:latin typeface="Arial"/>
              <a:ea typeface="Arial"/>
              <a:cs typeface="Arial"/>
              <a:sym typeface="Arial"/>
            </a:endParaRPr>
          </a:p>
          <a:p>
            <a:pPr indent="0" lvl="0" marL="0" rtl="0" algn="just">
              <a:lnSpc>
                <a:spcPct val="100000"/>
              </a:lnSpc>
              <a:spcBef>
                <a:spcPts val="1000"/>
              </a:spcBef>
              <a:spcAft>
                <a:spcPts val="0"/>
              </a:spcAft>
              <a:buNone/>
            </a:pPr>
            <a:r>
              <a:rPr lang="en" sz="1100">
                <a:solidFill>
                  <a:srgbClr val="000000"/>
                </a:solidFill>
                <a:latin typeface="Arial"/>
                <a:ea typeface="Arial"/>
                <a:cs typeface="Arial"/>
                <a:sym typeface="Arial"/>
              </a:rPr>
              <a:t>These findings suggest that amenities and capacity are significant factors in resort pricing.</a:t>
            </a:r>
            <a:endParaRPr sz="1100">
              <a:solidFill>
                <a:srgbClr val="000000"/>
              </a:solidFill>
              <a:latin typeface="Arial"/>
              <a:ea typeface="Arial"/>
              <a:cs typeface="Arial"/>
              <a:sym typeface="Arial"/>
            </a:endParaRPr>
          </a:p>
          <a:p>
            <a:pPr indent="0" lvl="0" marL="0" rtl="0" algn="l">
              <a:spcBef>
                <a:spcPts val="800"/>
              </a:spcBef>
              <a:spcAft>
                <a:spcPts val="1600"/>
              </a:spcAft>
              <a:buNone/>
            </a:pPr>
            <a:r>
              <a:t/>
            </a:r>
            <a:endParaRPr/>
          </a:p>
        </p:txBody>
      </p:sp>
      <p:pic>
        <p:nvPicPr>
          <p:cNvPr id="86" name="Google Shape;86;p16"/>
          <p:cNvPicPr preferRelativeResize="0"/>
          <p:nvPr/>
        </p:nvPicPr>
        <p:blipFill>
          <a:blip r:embed="rId3">
            <a:alphaModFix/>
          </a:blip>
          <a:stretch>
            <a:fillRect/>
          </a:stretch>
        </p:blipFill>
        <p:spPr>
          <a:xfrm>
            <a:off x="4840400" y="1730900"/>
            <a:ext cx="3641587" cy="333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 and key findings</a:t>
            </a:r>
            <a:endParaRPr/>
          </a:p>
        </p:txBody>
      </p:sp>
      <p:sp>
        <p:nvSpPr>
          <p:cNvPr id="92" name="Google Shape;92;p17"/>
          <p:cNvSpPr txBox="1"/>
          <p:nvPr>
            <p:ph idx="1" type="body"/>
          </p:nvPr>
        </p:nvSpPr>
        <p:spPr>
          <a:xfrm>
            <a:off x="471900" y="1919075"/>
            <a:ext cx="83517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AutoNum type="arabicPeriod"/>
            </a:pPr>
            <a:r>
              <a:rPr lang="en">
                <a:solidFill>
                  <a:srgbClr val="000000"/>
                </a:solidFill>
                <a:latin typeface="Arial"/>
                <a:ea typeface="Arial"/>
                <a:cs typeface="Arial"/>
                <a:sym typeface="Arial"/>
              </a:rPr>
              <a:t>Introduce discounts for advance purchases, off-peak tickets, and multi-day passes to attract different visitor segments.</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a:solidFill>
                  <a:srgbClr val="000000"/>
                </a:solidFill>
                <a:latin typeface="Arial"/>
                <a:ea typeface="Arial"/>
                <a:cs typeface="Arial"/>
                <a:sym typeface="Arial"/>
              </a:rPr>
              <a:t> If your resort offers unique amenities, consider a premium pricing strategy.</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17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results and analysis</a:t>
            </a:r>
            <a:endParaRPr/>
          </a:p>
        </p:txBody>
      </p:sp>
      <p:sp>
        <p:nvSpPr>
          <p:cNvPr id="98" name="Google Shape;98;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Big Mountain</a:t>
            </a:r>
            <a:endParaRPr/>
          </a:p>
          <a:p>
            <a:pPr indent="-304800" lvl="0" marL="457200" marR="0" rtl="0" algn="l">
              <a:lnSpc>
                <a:spcPct val="115000"/>
              </a:lnSpc>
              <a:spcBef>
                <a:spcPts val="1600"/>
              </a:spcBef>
              <a:spcAft>
                <a:spcPts val="0"/>
              </a:spcAft>
              <a:buSzPts val="1200"/>
              <a:buChar char="●"/>
            </a:pPr>
            <a:r>
              <a:rPr lang="en"/>
              <a:t> is very high up the league table of </a:t>
            </a:r>
            <a:r>
              <a:rPr lang="en"/>
              <a:t>snowmaking</a:t>
            </a:r>
            <a:r>
              <a:rPr lang="en"/>
              <a:t> area.</a:t>
            </a:r>
            <a:endParaRPr/>
          </a:p>
          <a:p>
            <a:pPr indent="-304800" lvl="0" marL="457200" marR="0" rtl="0" algn="l">
              <a:lnSpc>
                <a:spcPct val="115000"/>
              </a:lnSpc>
              <a:spcBef>
                <a:spcPts val="0"/>
              </a:spcBef>
              <a:spcAft>
                <a:spcPts val="0"/>
              </a:spcAft>
              <a:buSzPts val="1200"/>
              <a:buChar char="●"/>
            </a:pPr>
            <a:r>
              <a:rPr lang="en"/>
              <a:t>has amongst the highest number of total chairs, resorts with more appear to be outliers.</a:t>
            </a:r>
            <a:endParaRPr/>
          </a:p>
          <a:p>
            <a:pPr indent="-304800" lvl="0" marL="457200" marR="0" rtl="0" algn="l">
              <a:lnSpc>
                <a:spcPct val="115000"/>
              </a:lnSpc>
              <a:spcBef>
                <a:spcPts val="0"/>
              </a:spcBef>
              <a:spcAft>
                <a:spcPts val="0"/>
              </a:spcAft>
              <a:buSzPts val="1200"/>
              <a:buChar char="●"/>
            </a:pPr>
            <a:r>
              <a:rPr lang="en"/>
              <a:t>compares well for the number of runs. There are some resorts with more, but not many.</a:t>
            </a:r>
            <a:endParaRPr/>
          </a:p>
          <a:p>
            <a:pPr indent="-304800" lvl="0" marL="457200" marR="0" rtl="0" algn="l">
              <a:lnSpc>
                <a:spcPct val="115000"/>
              </a:lnSpc>
              <a:spcBef>
                <a:spcPts val="0"/>
              </a:spcBef>
              <a:spcAft>
                <a:spcPts val="0"/>
              </a:spcAft>
              <a:buSzPts val="1200"/>
              <a:buChar char="●"/>
            </a:pPr>
            <a:r>
              <a:rPr lang="en"/>
              <a:t>has a great skiable area.</a:t>
            </a:r>
            <a:endParaRPr/>
          </a:p>
        </p:txBody>
      </p:sp>
      <p:pic>
        <p:nvPicPr>
          <p:cNvPr id="99" name="Google Shape;99;p18"/>
          <p:cNvPicPr preferRelativeResize="0"/>
          <p:nvPr/>
        </p:nvPicPr>
        <p:blipFill>
          <a:blip r:embed="rId3">
            <a:alphaModFix/>
          </a:blip>
          <a:stretch>
            <a:fillRect/>
          </a:stretch>
        </p:blipFill>
        <p:spPr>
          <a:xfrm>
            <a:off x="6252225" y="193726"/>
            <a:ext cx="2808000" cy="1657459"/>
          </a:xfrm>
          <a:prstGeom prst="rect">
            <a:avLst/>
          </a:prstGeom>
          <a:noFill/>
          <a:ln>
            <a:noFill/>
          </a:ln>
        </p:spPr>
      </p:pic>
      <p:pic>
        <p:nvPicPr>
          <p:cNvPr id="100" name="Google Shape;100;p18"/>
          <p:cNvPicPr preferRelativeResize="0"/>
          <p:nvPr/>
        </p:nvPicPr>
        <p:blipFill>
          <a:blip r:embed="rId4">
            <a:alphaModFix/>
          </a:blip>
          <a:stretch>
            <a:fillRect/>
          </a:stretch>
        </p:blipFill>
        <p:spPr>
          <a:xfrm>
            <a:off x="3358975" y="186821"/>
            <a:ext cx="2808001" cy="1671242"/>
          </a:xfrm>
          <a:prstGeom prst="rect">
            <a:avLst/>
          </a:prstGeom>
          <a:noFill/>
          <a:ln>
            <a:noFill/>
          </a:ln>
        </p:spPr>
      </p:pic>
      <p:pic>
        <p:nvPicPr>
          <p:cNvPr id="101" name="Google Shape;101;p18"/>
          <p:cNvPicPr preferRelativeResize="0"/>
          <p:nvPr/>
        </p:nvPicPr>
        <p:blipFill>
          <a:blip r:embed="rId5">
            <a:alphaModFix/>
          </a:blip>
          <a:stretch>
            <a:fillRect/>
          </a:stretch>
        </p:blipFill>
        <p:spPr>
          <a:xfrm>
            <a:off x="3358975" y="2146938"/>
            <a:ext cx="2808001" cy="1671237"/>
          </a:xfrm>
          <a:prstGeom prst="rect">
            <a:avLst/>
          </a:prstGeom>
          <a:noFill/>
          <a:ln>
            <a:noFill/>
          </a:ln>
        </p:spPr>
      </p:pic>
      <p:pic>
        <p:nvPicPr>
          <p:cNvPr id="102" name="Google Shape;102;p18"/>
          <p:cNvPicPr preferRelativeResize="0"/>
          <p:nvPr/>
        </p:nvPicPr>
        <p:blipFill>
          <a:blip r:embed="rId6">
            <a:alphaModFix/>
          </a:blip>
          <a:stretch>
            <a:fillRect/>
          </a:stretch>
        </p:blipFill>
        <p:spPr>
          <a:xfrm>
            <a:off x="6252225" y="2146950"/>
            <a:ext cx="2808001" cy="15607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results and analysis</a:t>
            </a:r>
            <a:endParaRPr/>
          </a:p>
        </p:txBody>
      </p:sp>
      <p:sp>
        <p:nvSpPr>
          <p:cNvPr id="108" name="Google Shape;108;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latin typeface="Arial"/>
                <a:ea typeface="Arial"/>
                <a:cs typeface="Arial"/>
                <a:sym typeface="Arial"/>
              </a:rPr>
              <a:t>TRAINING SET</a:t>
            </a:r>
            <a:endParaRPr b="1" sz="1700">
              <a:latin typeface="Arial"/>
              <a:ea typeface="Arial"/>
              <a:cs typeface="Arial"/>
              <a:sym typeface="Arial"/>
            </a:endParaRPr>
          </a:p>
          <a:p>
            <a:pPr indent="0" lvl="0" marL="0" rtl="0" algn="l">
              <a:spcBef>
                <a:spcPts val="400"/>
              </a:spcBef>
              <a:spcAft>
                <a:spcPts val="1600"/>
              </a:spcAft>
              <a:buNone/>
            </a:pPr>
            <a:r>
              <a:t/>
            </a:r>
            <a:endParaRPr/>
          </a:p>
        </p:txBody>
      </p:sp>
      <p:sp>
        <p:nvSpPr>
          <p:cNvPr id="109" name="Google Shape;109;p19"/>
          <p:cNvSpPr txBox="1"/>
          <p:nvPr/>
        </p:nvSpPr>
        <p:spPr>
          <a:xfrm>
            <a:off x="3643175" y="200175"/>
            <a:ext cx="5180700" cy="4804200"/>
          </a:xfrm>
          <a:prstGeom prst="rect">
            <a:avLst/>
          </a:prstGeom>
          <a:noFill/>
          <a:ln>
            <a:noFill/>
          </a:ln>
        </p:spPr>
        <p:txBody>
          <a:bodyPr anchorCtr="0" anchor="t" bIns="91425" lIns="91425" spcFirstLastPara="1" rIns="91425" wrap="square" tIns="91425">
            <a:noAutofit/>
          </a:bodyPr>
          <a:lstStyle/>
          <a:p>
            <a:pPr indent="0" lvl="0" marL="0" rtl="0" algn="just">
              <a:spcBef>
                <a:spcPts val="1000"/>
              </a:spcBef>
              <a:spcAft>
                <a:spcPts val="0"/>
              </a:spcAft>
              <a:buNone/>
            </a:pPr>
            <a:r>
              <a:t/>
            </a:r>
            <a:endParaRPr sz="1500"/>
          </a:p>
          <a:p>
            <a:pPr indent="0" lvl="0" marL="0" rtl="0" algn="just">
              <a:spcBef>
                <a:spcPts val="1000"/>
              </a:spcBef>
              <a:spcAft>
                <a:spcPts val="0"/>
              </a:spcAft>
              <a:buNone/>
            </a:pPr>
            <a:r>
              <a:t/>
            </a:r>
            <a:endParaRPr sz="1500"/>
          </a:p>
          <a:p>
            <a:pPr indent="0" lvl="0" marL="0" rtl="0" algn="just">
              <a:spcBef>
                <a:spcPts val="1000"/>
              </a:spcBef>
              <a:spcAft>
                <a:spcPts val="0"/>
              </a:spcAft>
              <a:buNone/>
            </a:pPr>
            <a:r>
              <a:t/>
            </a:r>
            <a:endParaRPr sz="1500"/>
          </a:p>
          <a:p>
            <a:pPr indent="0" lvl="0" marL="0" rtl="0" algn="just">
              <a:spcBef>
                <a:spcPts val="1000"/>
              </a:spcBef>
              <a:spcAft>
                <a:spcPts val="0"/>
              </a:spcAft>
              <a:buNone/>
            </a:pPr>
            <a:r>
              <a:rPr lang="en" sz="1500"/>
              <a:t>Predicted mean ticket price $63.811</a:t>
            </a:r>
            <a:endParaRPr sz="1500"/>
          </a:p>
          <a:p>
            <a:pPr indent="0" lvl="0" marL="0" rtl="0" algn="just">
              <a:spcBef>
                <a:spcPts val="1000"/>
              </a:spcBef>
              <a:spcAft>
                <a:spcPts val="0"/>
              </a:spcAft>
              <a:buNone/>
            </a:pPr>
            <a:r>
              <a:t/>
            </a:r>
            <a:endParaRPr sz="1500"/>
          </a:p>
          <a:p>
            <a:pPr indent="0" lvl="0" marL="0" rtl="0" algn="just">
              <a:spcBef>
                <a:spcPts val="1000"/>
              </a:spcBef>
              <a:spcAft>
                <a:spcPts val="0"/>
              </a:spcAft>
              <a:buNone/>
            </a:pPr>
            <a:r>
              <a:t/>
            </a:r>
            <a:endParaRPr sz="1500"/>
          </a:p>
          <a:p>
            <a:pPr indent="0" lvl="0" marL="0" marR="0" rtl="0" algn="just">
              <a:lnSpc>
                <a:spcPct val="100000"/>
              </a:lnSpc>
              <a:spcBef>
                <a:spcPts val="1000"/>
              </a:spcBef>
              <a:spcAft>
                <a:spcPts val="0"/>
              </a:spcAft>
              <a:buNone/>
            </a:pPr>
            <a:r>
              <a:rPr lang="en" sz="1500"/>
              <a:t>After our research:</a:t>
            </a:r>
            <a:endParaRPr sz="1500"/>
          </a:p>
          <a:p>
            <a:pPr indent="0" lvl="0" marL="0" marR="0" rtl="0" algn="just">
              <a:lnSpc>
                <a:spcPct val="100000"/>
              </a:lnSpc>
              <a:spcBef>
                <a:spcPts val="1000"/>
              </a:spcBef>
              <a:spcAft>
                <a:spcPts val="800"/>
              </a:spcAft>
              <a:buNone/>
            </a:pPr>
            <a:r>
              <a:rPr lang="en" sz="1500"/>
              <a:t>model could estimate ticket prices within about $9 of the actual price.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results and analysis</a:t>
            </a:r>
            <a:endParaRPr/>
          </a:p>
        </p:txBody>
      </p:sp>
      <p:sp>
        <p:nvSpPr>
          <p:cNvPr id="115" name="Google Shape;115;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latin typeface="Arial"/>
                <a:ea typeface="Arial"/>
                <a:cs typeface="Arial"/>
                <a:sym typeface="Arial"/>
              </a:rPr>
              <a:t>Modeling scenarios</a:t>
            </a:r>
            <a:endParaRPr b="1" sz="1700">
              <a:latin typeface="Arial"/>
              <a:ea typeface="Arial"/>
              <a:cs typeface="Arial"/>
              <a:sym typeface="Arial"/>
            </a:endParaRPr>
          </a:p>
          <a:p>
            <a:pPr indent="0" lvl="0" marL="0" rtl="0" algn="l">
              <a:spcBef>
                <a:spcPts val="400"/>
              </a:spcBef>
              <a:spcAft>
                <a:spcPts val="1600"/>
              </a:spcAft>
              <a:buNone/>
            </a:pPr>
            <a:r>
              <a:t/>
            </a:r>
            <a:endParaRPr/>
          </a:p>
        </p:txBody>
      </p:sp>
      <p:sp>
        <p:nvSpPr>
          <p:cNvPr id="116" name="Google Shape;116;p20"/>
          <p:cNvSpPr txBox="1"/>
          <p:nvPr/>
        </p:nvSpPr>
        <p:spPr>
          <a:xfrm>
            <a:off x="3643175" y="200175"/>
            <a:ext cx="5180700" cy="48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1, </a:t>
            </a:r>
            <a:r>
              <a:rPr lang="en" sz="1250">
                <a:highlight>
                  <a:srgbClr val="FFFFFF"/>
                </a:highlight>
              </a:rPr>
              <a:t>Close up to 10 of the least used runs. ]</a:t>
            </a:r>
            <a:endParaRPr sz="1250">
              <a:highlight>
                <a:srgbClr val="FFFFFF"/>
              </a:highlight>
            </a:endParaRPr>
          </a:p>
          <a:p>
            <a:pPr indent="0" lvl="0" marL="0" rtl="0" algn="l">
              <a:spcBef>
                <a:spcPts val="0"/>
              </a:spcBef>
              <a:spcAft>
                <a:spcPts val="0"/>
              </a:spcAft>
              <a:buNone/>
            </a:pPr>
            <a:r>
              <a:rPr lang="en" sz="1250">
                <a:highlight>
                  <a:srgbClr val="FFFFFF"/>
                </a:highlight>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sz="1250">
              <a:highlight>
                <a:srgbClr val="FFFFFF"/>
              </a:highlight>
            </a:endParaRPr>
          </a:p>
          <a:p>
            <a:pPr indent="0" lvl="0" marL="0" rtl="0" algn="l">
              <a:spcBef>
                <a:spcPts val="0"/>
              </a:spcBef>
              <a:spcAft>
                <a:spcPts val="0"/>
              </a:spcAft>
              <a:buNone/>
            </a:pPr>
            <a:r>
              <a:t/>
            </a:r>
            <a:endParaRPr sz="1250">
              <a:highlight>
                <a:srgbClr val="FFFFFF"/>
              </a:highlight>
            </a:endParaRPr>
          </a:p>
          <a:p>
            <a:pPr indent="0" lvl="0" marL="0" rtl="0" algn="l">
              <a:spcBef>
                <a:spcPts val="0"/>
              </a:spcBef>
              <a:spcAft>
                <a:spcPts val="0"/>
              </a:spcAft>
              <a:buNone/>
            </a:pPr>
            <a:r>
              <a:rPr lang="en" sz="1250">
                <a:highlight>
                  <a:srgbClr val="FFFFFF"/>
                </a:highlight>
              </a:rPr>
              <a:t>See the graph</a:t>
            </a:r>
            <a:endParaRPr sz="1250">
              <a:highlight>
                <a:srgbClr val="FFFFFF"/>
              </a:highlight>
            </a:endParaRPr>
          </a:p>
          <a:p>
            <a:pPr indent="0" lvl="0" marL="0" rtl="0" algn="l">
              <a:spcBef>
                <a:spcPts val="0"/>
              </a:spcBef>
              <a:spcAft>
                <a:spcPts val="0"/>
              </a:spcAft>
              <a:buNone/>
            </a:pPr>
            <a:r>
              <a:t/>
            </a:r>
            <a:endParaRPr sz="1250">
              <a:highlight>
                <a:srgbClr val="FFFFFF"/>
              </a:highlight>
            </a:endParaRPr>
          </a:p>
          <a:p>
            <a:pPr indent="0" lvl="0" marL="0" rtl="0" algn="l">
              <a:spcBef>
                <a:spcPts val="0"/>
              </a:spcBef>
              <a:spcAft>
                <a:spcPts val="0"/>
              </a:spcAft>
              <a:buNone/>
            </a:pPr>
            <a:r>
              <a:t/>
            </a:r>
            <a:endParaRPr sz="1250">
              <a:highlight>
                <a:srgbClr val="FFFFFF"/>
              </a:highlight>
            </a:endParaRPr>
          </a:p>
          <a:p>
            <a:pPr indent="0" lvl="0" marL="0" rtl="0" algn="l">
              <a:spcBef>
                <a:spcPts val="0"/>
              </a:spcBef>
              <a:spcAft>
                <a:spcPts val="0"/>
              </a:spcAft>
              <a:buNone/>
            </a:pPr>
            <a:r>
              <a:rPr lang="en" sz="1250">
                <a:highlight>
                  <a:srgbClr val="FFFFFF"/>
                </a:highlight>
              </a:rPr>
              <a:t>2. Big Mountain is adding a run, increasing the vertical drop by 150 feet, and installing an additional chair lift.</a:t>
            </a:r>
            <a:endParaRPr sz="1250">
              <a:highlight>
                <a:srgbClr val="FFFFFF"/>
              </a:highlight>
            </a:endParaRPr>
          </a:p>
          <a:p>
            <a:pPr indent="0" lvl="0" marL="0" rtl="0" algn="l">
              <a:spcBef>
                <a:spcPts val="0"/>
              </a:spcBef>
              <a:spcAft>
                <a:spcPts val="0"/>
              </a:spcAft>
              <a:buNone/>
            </a:pPr>
            <a:r>
              <a:rPr lang="en" sz="1250">
                <a:highlight>
                  <a:srgbClr val="FFFFFF"/>
                </a:highlight>
              </a:rPr>
              <a:t>This scenario increases support for ticket price by $1.99, Over the season, this could be expected to amount to $3474638</a:t>
            </a:r>
            <a:endParaRPr sz="1250">
              <a:highlight>
                <a:srgbClr val="FFFFFF"/>
              </a:highlight>
            </a:endParaRPr>
          </a:p>
          <a:p>
            <a:pPr indent="0" lvl="0" marL="0" rtl="0" algn="l">
              <a:spcBef>
                <a:spcPts val="0"/>
              </a:spcBef>
              <a:spcAft>
                <a:spcPts val="0"/>
              </a:spcAft>
              <a:buNone/>
            </a:pPr>
            <a:r>
              <a:t/>
            </a:r>
            <a:endParaRPr sz="1250">
              <a:highlight>
                <a:srgbClr val="FFFFFF"/>
              </a:highlight>
            </a:endParaRPr>
          </a:p>
          <a:p>
            <a:pPr indent="0" lvl="0" marL="0" rtl="0" algn="l">
              <a:spcBef>
                <a:spcPts val="0"/>
              </a:spcBef>
              <a:spcAft>
                <a:spcPts val="0"/>
              </a:spcAft>
              <a:buNone/>
            </a:pPr>
            <a:r>
              <a:t/>
            </a:r>
            <a:endParaRPr sz="1250">
              <a:highlight>
                <a:srgbClr val="FFFFFF"/>
              </a:highlight>
            </a:endParaRPr>
          </a:p>
          <a:p>
            <a:pPr indent="0" lvl="0" marL="0" rtl="0" algn="l">
              <a:spcBef>
                <a:spcPts val="0"/>
              </a:spcBef>
              <a:spcAft>
                <a:spcPts val="0"/>
              </a:spcAft>
              <a:buNone/>
            </a:pPr>
            <a:r>
              <a:rPr lang="en" sz="1250">
                <a:highlight>
                  <a:srgbClr val="FFFFFF"/>
                </a:highlight>
              </a:rPr>
              <a:t>3. The </a:t>
            </a:r>
            <a:r>
              <a:rPr lang="en" sz="1250">
                <a:highlight>
                  <a:srgbClr val="FFFFFF"/>
                </a:highlight>
              </a:rPr>
              <a:t>second</a:t>
            </a:r>
            <a:r>
              <a:rPr lang="en" sz="1250">
                <a:highlight>
                  <a:srgbClr val="FFFFFF"/>
                </a:highlight>
              </a:rPr>
              <a:t> Scenario + adding 2 acres of snow making. </a:t>
            </a:r>
            <a:endParaRPr sz="1250">
              <a:highlight>
                <a:srgbClr val="FFFFFF"/>
              </a:highlight>
            </a:endParaRPr>
          </a:p>
          <a:p>
            <a:pPr indent="0" lvl="0" marL="0" rtl="0" algn="l">
              <a:spcBef>
                <a:spcPts val="0"/>
              </a:spcBef>
              <a:spcAft>
                <a:spcPts val="0"/>
              </a:spcAft>
              <a:buNone/>
            </a:pPr>
            <a:r>
              <a:rPr lang="en" sz="1250">
                <a:highlight>
                  <a:srgbClr val="FFFFFF"/>
                </a:highlight>
              </a:rPr>
              <a:t>Such a small increase in the snow making area makes no difference!</a:t>
            </a:r>
            <a:endParaRPr sz="1250">
              <a:highlight>
                <a:srgbClr val="FFFFFF"/>
              </a:highlight>
            </a:endParaRPr>
          </a:p>
          <a:p>
            <a:pPr indent="0" lvl="0" marL="0" rtl="0" algn="l">
              <a:spcBef>
                <a:spcPts val="0"/>
              </a:spcBef>
              <a:spcAft>
                <a:spcPts val="0"/>
              </a:spcAft>
              <a:buNone/>
            </a:pPr>
            <a:r>
              <a:t/>
            </a:r>
            <a:endParaRPr sz="1250">
              <a:highlight>
                <a:srgbClr val="FFFFFF"/>
              </a:highlight>
            </a:endParaRPr>
          </a:p>
          <a:p>
            <a:pPr indent="0" lvl="0" marL="0" rtl="0" algn="l">
              <a:spcBef>
                <a:spcPts val="0"/>
              </a:spcBef>
              <a:spcAft>
                <a:spcPts val="0"/>
              </a:spcAft>
              <a:buNone/>
            </a:pPr>
            <a:r>
              <a:t/>
            </a:r>
            <a:endParaRPr sz="1250">
              <a:highlight>
                <a:srgbClr val="FFFFFF"/>
              </a:highlight>
            </a:endParaRPr>
          </a:p>
          <a:p>
            <a:pPr indent="0" lvl="0" marL="0" rtl="0" algn="l">
              <a:spcBef>
                <a:spcPts val="0"/>
              </a:spcBef>
              <a:spcAft>
                <a:spcPts val="0"/>
              </a:spcAft>
              <a:buNone/>
            </a:pPr>
            <a:r>
              <a:rPr lang="en" sz="1250">
                <a:highlight>
                  <a:srgbClr val="FFFFFF"/>
                </a:highlight>
              </a:rPr>
              <a:t>4. This scenario calls for increasing the longest run by .2 miles and guaranteeing its snow coverage by adding 4 acres of snow making capability. </a:t>
            </a:r>
            <a:endParaRPr sz="1250">
              <a:highlight>
                <a:srgbClr val="FFFFFF"/>
              </a:highlight>
            </a:endParaRPr>
          </a:p>
          <a:p>
            <a:pPr indent="0" lvl="0" marL="0" rtl="0" algn="l">
              <a:spcBef>
                <a:spcPts val="0"/>
              </a:spcBef>
              <a:spcAft>
                <a:spcPts val="0"/>
              </a:spcAft>
              <a:buNone/>
            </a:pPr>
            <a:r>
              <a:rPr lang="en" sz="1250">
                <a:highlight>
                  <a:srgbClr val="FFFFFF"/>
                </a:highlight>
              </a:rPr>
              <a:t>No difference.</a:t>
            </a:r>
            <a:endParaRPr sz="1300"/>
          </a:p>
          <a:p>
            <a:pPr indent="0" lvl="0" marL="0" rtl="0" algn="l">
              <a:spcBef>
                <a:spcPts val="0"/>
              </a:spcBef>
              <a:spcAft>
                <a:spcPts val="0"/>
              </a:spcAft>
              <a:buNone/>
            </a:pPr>
            <a:r>
              <a:t/>
            </a:r>
            <a:endParaRPr sz="1100"/>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117" name="Google Shape;117;p20"/>
          <p:cNvPicPr preferRelativeResize="0"/>
          <p:nvPr/>
        </p:nvPicPr>
        <p:blipFill>
          <a:blip r:embed="rId3">
            <a:alphaModFix/>
          </a:blip>
          <a:stretch>
            <a:fillRect/>
          </a:stretch>
        </p:blipFill>
        <p:spPr>
          <a:xfrm>
            <a:off x="83300" y="2256676"/>
            <a:ext cx="3093549" cy="16717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and conclusion</a:t>
            </a:r>
            <a:endParaRPr/>
          </a:p>
        </p:txBody>
      </p:sp>
      <p:sp>
        <p:nvSpPr>
          <p:cNvPr id="123" name="Google Shape;123;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1000"/>
              </a:spcBef>
              <a:spcAft>
                <a:spcPts val="0"/>
              </a:spcAft>
              <a:buNone/>
            </a:pPr>
            <a:r>
              <a:rPr lang="en" sz="1400">
                <a:solidFill>
                  <a:srgbClr val="000000"/>
                </a:solidFill>
                <a:latin typeface="Arial"/>
                <a:ea typeface="Arial"/>
                <a:cs typeface="Arial"/>
                <a:sym typeface="Arial"/>
              </a:rPr>
              <a:t>The study for Big Mountain Resort suggests a data-driven approach to refine ticket pricing, emphasizing the value of amenities and strategic facility adjustments. </a:t>
            </a:r>
            <a:endParaRPr sz="1400">
              <a:solidFill>
                <a:srgbClr val="000000"/>
              </a:solidFill>
              <a:latin typeface="Arial"/>
              <a:ea typeface="Arial"/>
              <a:cs typeface="Arial"/>
              <a:sym typeface="Arial"/>
            </a:endParaRPr>
          </a:p>
          <a:p>
            <a:pPr indent="0" lvl="0" marL="0" marR="0" rtl="0" algn="just">
              <a:lnSpc>
                <a:spcPct val="100000"/>
              </a:lnSpc>
              <a:spcBef>
                <a:spcPts val="1000"/>
              </a:spcBef>
              <a:spcAft>
                <a:spcPts val="0"/>
              </a:spcAft>
              <a:buNone/>
            </a:pPr>
            <a:r>
              <a:t/>
            </a:r>
            <a:endParaRPr sz="1400">
              <a:solidFill>
                <a:srgbClr val="000000"/>
              </a:solidFill>
              <a:latin typeface="Arial"/>
              <a:ea typeface="Arial"/>
              <a:cs typeface="Arial"/>
              <a:sym typeface="Arial"/>
            </a:endParaRPr>
          </a:p>
          <a:p>
            <a:pPr indent="0" lvl="0" marL="0" marR="0" rtl="0" algn="just">
              <a:lnSpc>
                <a:spcPct val="100000"/>
              </a:lnSpc>
              <a:spcBef>
                <a:spcPts val="1000"/>
              </a:spcBef>
              <a:spcAft>
                <a:spcPts val="800"/>
              </a:spcAft>
              <a:buNone/>
            </a:pPr>
            <a:r>
              <a:rPr lang="en" sz="1400">
                <a:solidFill>
                  <a:srgbClr val="000000"/>
                </a:solidFill>
                <a:latin typeface="Arial"/>
                <a:ea typeface="Arial"/>
                <a:cs typeface="Arial"/>
                <a:sym typeface="Arial"/>
              </a:rPr>
              <a:t>Recommendations for using analytics to guide pricing strategies are poised to boost profitability and customer satisfaction, providing a roadmap for sustainable growth and informed decision-making in competitive and seasonal markets.</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