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Changa SemiBold"/>
      <p:regular r:id="rId28"/>
      <p:bold r:id="rId29"/>
    </p:embeddedFont>
    <p:embeddedFont>
      <p:font typeface="Rubik SemiBold"/>
      <p:regular r:id="rId30"/>
      <p:bold r:id="rId31"/>
      <p:italic r:id="rId32"/>
      <p:boldItalic r:id="rId33"/>
    </p:embeddedFont>
    <p:embeddedFont>
      <p:font typeface="PT Sans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EA6929-17BF-4685-98A1-E7DE3DEF58BA}">
  <a:tblStyle styleId="{20EA6929-17BF-4685-98A1-E7DE3DEF58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F19DDCE-E001-4597-95A1-3D5499674D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5.xml"/><Relationship Id="rId42" Type="http://schemas.openxmlformats.org/officeDocument/2006/relationships/font" Target="fonts/OpenSans-regular.fntdata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7.xml"/><Relationship Id="rId44" Type="http://schemas.openxmlformats.org/officeDocument/2006/relationships/font" Target="fonts/OpenSans-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hangaSemiBold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hanga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ubikSemiBold-bold.fntdata"/><Relationship Id="rId30" Type="http://schemas.openxmlformats.org/officeDocument/2006/relationships/font" Target="fonts/Rubik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Rubik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RubikSemiBold-italic.fntdata"/><Relationship Id="rId13" Type="http://schemas.openxmlformats.org/officeDocument/2006/relationships/slide" Target="slides/slide8.xml"/><Relationship Id="rId35" Type="http://schemas.openxmlformats.org/officeDocument/2006/relationships/font" Target="fonts/PTSans-bold.fntdata"/><Relationship Id="rId12" Type="http://schemas.openxmlformats.org/officeDocument/2006/relationships/slide" Target="slides/slide7.xml"/><Relationship Id="rId34" Type="http://schemas.openxmlformats.org/officeDocument/2006/relationships/font" Target="fonts/PTSans-regular.fntdata"/><Relationship Id="rId15" Type="http://schemas.openxmlformats.org/officeDocument/2006/relationships/slide" Target="slides/slide10.xml"/><Relationship Id="rId37" Type="http://schemas.openxmlformats.org/officeDocument/2006/relationships/font" Target="fonts/PTSans-boldItalic.fntdata"/><Relationship Id="rId14" Type="http://schemas.openxmlformats.org/officeDocument/2006/relationships/slide" Target="slides/slide9.xml"/><Relationship Id="rId36" Type="http://schemas.openxmlformats.org/officeDocument/2006/relationships/font" Target="fonts/PTSans-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.fntdata"/><Relationship Id="rId16" Type="http://schemas.openxmlformats.org/officeDocument/2006/relationships/slide" Target="slides/slide11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f6e9fe0ee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2f6e9fe0ee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f6e9fe0ee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2f6e9fe0ee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f6e9fe0ee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2f6e9fe0ee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f6e9fe0eec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2f6e9fe0ee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f6e9fe0eec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2f6e9fe0eec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f6e9fe0eec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2f6e9fe0eec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f6e9fe0eec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2f6e9fe0eec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f6e9fe0eec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2f6e9fe0eec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785575df55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2785575df55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f6e9fe0ee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2f6e9fe0ee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f6e9fe0eec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2f6e9fe0eec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8f92cb39f2_6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28f92cb39f2_6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8f92cb39f2_6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28f92cb39f2_6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6e9fe0ee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f6e9fe0ee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f6e9fe0ee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f6e9fe0ee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85575df55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2785575df55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f6e9fe0ee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2f6e9fe0ee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6e9fe0ee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f6e9fe0ee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854250" y="1357275"/>
            <a:ext cx="4576200" cy="20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854250" y="3310425"/>
            <a:ext cx="4576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43850" y="150600"/>
            <a:ext cx="8856300" cy="4842300"/>
          </a:xfrm>
          <a:prstGeom prst="snip2DiagRect">
            <a:avLst>
              <a:gd fmla="val 0" name="adj1"/>
              <a:gd fmla="val 733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3416275" y="2126800"/>
            <a:ext cx="5014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4" name="Google Shape;84;p11"/>
          <p:cNvSpPr txBox="1"/>
          <p:nvPr>
            <p:ph idx="1" type="subTitle"/>
          </p:nvPr>
        </p:nvSpPr>
        <p:spPr>
          <a:xfrm>
            <a:off x="3416275" y="1024925"/>
            <a:ext cx="5014500" cy="11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5" name="Google Shape;85;p11"/>
          <p:cNvSpPr/>
          <p:nvPr/>
        </p:nvSpPr>
        <p:spPr>
          <a:xfrm>
            <a:off x="143850" y="150600"/>
            <a:ext cx="8856300" cy="4842300"/>
          </a:xfrm>
          <a:prstGeom prst="snip2DiagRect">
            <a:avLst>
              <a:gd fmla="val 0" name="adj1"/>
              <a:gd fmla="val 733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713224" y="3302861"/>
            <a:ext cx="32871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" type="subTitle"/>
          </p:nvPr>
        </p:nvSpPr>
        <p:spPr>
          <a:xfrm>
            <a:off x="713224" y="3995589"/>
            <a:ext cx="328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2" type="title"/>
          </p:nvPr>
        </p:nvSpPr>
        <p:spPr>
          <a:xfrm>
            <a:off x="713221" y="2042536"/>
            <a:ext cx="32871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3" type="subTitle"/>
          </p:nvPr>
        </p:nvSpPr>
        <p:spPr>
          <a:xfrm>
            <a:off x="713221" y="2735264"/>
            <a:ext cx="328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4" type="title"/>
          </p:nvPr>
        </p:nvSpPr>
        <p:spPr>
          <a:xfrm>
            <a:off x="713221" y="782211"/>
            <a:ext cx="32871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5" type="subTitle"/>
          </p:nvPr>
        </p:nvSpPr>
        <p:spPr>
          <a:xfrm>
            <a:off x="713221" y="1474939"/>
            <a:ext cx="3287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3" name="Google Shape;93;p12"/>
          <p:cNvSpPr/>
          <p:nvPr/>
        </p:nvSpPr>
        <p:spPr>
          <a:xfrm>
            <a:off x="143850" y="150600"/>
            <a:ext cx="8856300" cy="4842300"/>
          </a:xfrm>
          <a:prstGeom prst="snip2DiagRect">
            <a:avLst>
              <a:gd fmla="val 0" name="adj1"/>
              <a:gd fmla="val 733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hasCustomPrompt="1" type="title"/>
          </p:nvPr>
        </p:nvSpPr>
        <p:spPr>
          <a:xfrm>
            <a:off x="713225" y="3268688"/>
            <a:ext cx="7717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713225" y="4106888"/>
            <a:ext cx="7717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3"/>
          <p:cNvSpPr/>
          <p:nvPr/>
        </p:nvSpPr>
        <p:spPr>
          <a:xfrm>
            <a:off x="143850" y="150600"/>
            <a:ext cx="8856300" cy="4842300"/>
          </a:xfrm>
          <a:prstGeom prst="snip2DiagRect">
            <a:avLst>
              <a:gd fmla="val 0" name="adj1"/>
              <a:gd fmla="val 733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143850" y="150600"/>
            <a:ext cx="8856300" cy="4842300"/>
          </a:xfrm>
          <a:prstGeom prst="snip2DiagRect">
            <a:avLst>
              <a:gd fmla="val 0" name="adj1"/>
              <a:gd fmla="val 733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4"/>
          <p:cNvSpPr txBox="1"/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" type="subTitle"/>
          </p:nvPr>
        </p:nvSpPr>
        <p:spPr>
          <a:xfrm>
            <a:off x="713225" y="4126025"/>
            <a:ext cx="52476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2" name="Google Shape;102;p14"/>
          <p:cNvSpPr/>
          <p:nvPr>
            <p:ph idx="2" type="pic"/>
          </p:nvPr>
        </p:nvSpPr>
        <p:spPr>
          <a:xfrm>
            <a:off x="713225" y="1278498"/>
            <a:ext cx="2469900" cy="2659200"/>
          </a:xfrm>
          <a:prstGeom prst="snip1Rect">
            <a:avLst>
              <a:gd fmla="val 1417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4"/>
          <p:cNvSpPr/>
          <p:nvPr>
            <p:ph idx="3" type="pic"/>
          </p:nvPr>
        </p:nvSpPr>
        <p:spPr>
          <a:xfrm>
            <a:off x="5960875" y="1278498"/>
            <a:ext cx="2469900" cy="2659200"/>
          </a:xfrm>
          <a:prstGeom prst="snip1Rect">
            <a:avLst>
              <a:gd fmla="val 1417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4"/>
          <p:cNvSpPr/>
          <p:nvPr>
            <p:ph idx="4" type="pic"/>
          </p:nvPr>
        </p:nvSpPr>
        <p:spPr>
          <a:xfrm>
            <a:off x="3337050" y="1278498"/>
            <a:ext cx="2469900" cy="2659200"/>
          </a:xfrm>
          <a:prstGeom prst="snip1Rect">
            <a:avLst>
              <a:gd fmla="val 1417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143850" y="150600"/>
            <a:ext cx="8856300" cy="4842300"/>
          </a:xfrm>
          <a:prstGeom prst="snip2DiagRect">
            <a:avLst>
              <a:gd fmla="val 0" name="adj1"/>
              <a:gd fmla="val 733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3484926" y="833475"/>
            <a:ext cx="49458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" type="subTitle"/>
          </p:nvPr>
        </p:nvSpPr>
        <p:spPr>
          <a:xfrm>
            <a:off x="3484926" y="1702773"/>
            <a:ext cx="4945800" cy="11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/>
        </p:nvSpPr>
        <p:spPr>
          <a:xfrm>
            <a:off x="3484950" y="345953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b="0" i="0" lang="fr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i="0" lang="fr" sz="12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b="0" i="0" lang="fr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i="0" lang="fr" sz="12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b="0" i="0" lang="fr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i="0" lang="fr" sz="12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b="0" i="0" lang="fr" sz="12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0" sz="1200" u="sng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0000" y="1215750"/>
            <a:ext cx="7704000" cy="27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13" name="Google Shape;113;p16"/>
          <p:cNvSpPr/>
          <p:nvPr/>
        </p:nvSpPr>
        <p:spPr>
          <a:xfrm>
            <a:off x="143850" y="150600"/>
            <a:ext cx="8856300" cy="4842300"/>
          </a:xfrm>
          <a:prstGeom prst="snip2DiagRect">
            <a:avLst>
              <a:gd fmla="val 0" name="adj1"/>
              <a:gd fmla="val 733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6" name="Google Shape;116;p17"/>
          <p:cNvSpPr/>
          <p:nvPr/>
        </p:nvSpPr>
        <p:spPr>
          <a:xfrm>
            <a:off x="143850" y="150600"/>
            <a:ext cx="8856300" cy="4842300"/>
          </a:xfrm>
          <a:prstGeom prst="snip2DiagRect">
            <a:avLst>
              <a:gd fmla="val 0" name="adj1"/>
              <a:gd fmla="val 733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20" name="Google Shape;120;p18"/>
          <p:cNvSpPr/>
          <p:nvPr/>
        </p:nvSpPr>
        <p:spPr>
          <a:xfrm>
            <a:off x="143850" y="150600"/>
            <a:ext cx="8856300" cy="4842300"/>
          </a:xfrm>
          <a:prstGeom prst="snip2DiagRect">
            <a:avLst>
              <a:gd fmla="val 0" name="adj1"/>
              <a:gd fmla="val 733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720000" y="539500"/>
            <a:ext cx="771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" name="Google Shape;14;p3"/>
          <p:cNvSpPr/>
          <p:nvPr/>
        </p:nvSpPr>
        <p:spPr>
          <a:xfrm>
            <a:off x="143850" y="150600"/>
            <a:ext cx="8856300" cy="4842300"/>
          </a:xfrm>
          <a:prstGeom prst="snip2DiagRect">
            <a:avLst>
              <a:gd fmla="val 0" name="adj1"/>
              <a:gd fmla="val 733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143850" y="150600"/>
            <a:ext cx="8856300" cy="4842300"/>
          </a:xfrm>
          <a:prstGeom prst="snip2DiagRect">
            <a:avLst>
              <a:gd fmla="val 0" name="adj1"/>
              <a:gd fmla="val 733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710108" y="3526850"/>
            <a:ext cx="1136518" cy="1308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143850" y="150600"/>
            <a:ext cx="8856300" cy="4842300"/>
          </a:xfrm>
          <a:prstGeom prst="snip2DiagRect">
            <a:avLst>
              <a:gd fmla="val 0" name="adj1"/>
              <a:gd fmla="val 733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2" type="title"/>
          </p:nvPr>
        </p:nvSpPr>
        <p:spPr>
          <a:xfrm>
            <a:off x="720000" y="1761328"/>
            <a:ext cx="83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1554405" y="1761325"/>
            <a:ext cx="294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3" type="title"/>
          </p:nvPr>
        </p:nvSpPr>
        <p:spPr>
          <a:xfrm>
            <a:off x="4649257" y="1761328"/>
            <a:ext cx="83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" name="Google Shape;20;p4"/>
          <p:cNvSpPr txBox="1"/>
          <p:nvPr>
            <p:ph idx="4" type="subTitle"/>
          </p:nvPr>
        </p:nvSpPr>
        <p:spPr>
          <a:xfrm>
            <a:off x="5483665" y="1761325"/>
            <a:ext cx="294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5" type="title"/>
          </p:nvPr>
        </p:nvSpPr>
        <p:spPr>
          <a:xfrm>
            <a:off x="720000" y="2585001"/>
            <a:ext cx="83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" name="Google Shape;22;p4"/>
          <p:cNvSpPr txBox="1"/>
          <p:nvPr>
            <p:ph idx="6" type="subTitle"/>
          </p:nvPr>
        </p:nvSpPr>
        <p:spPr>
          <a:xfrm>
            <a:off x="1554405" y="2585000"/>
            <a:ext cx="294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7" type="title"/>
          </p:nvPr>
        </p:nvSpPr>
        <p:spPr>
          <a:xfrm>
            <a:off x="4649257" y="2585001"/>
            <a:ext cx="83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" name="Google Shape;24;p4"/>
          <p:cNvSpPr txBox="1"/>
          <p:nvPr>
            <p:ph idx="8" type="subTitle"/>
          </p:nvPr>
        </p:nvSpPr>
        <p:spPr>
          <a:xfrm>
            <a:off x="5483665" y="2585000"/>
            <a:ext cx="294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9" type="title"/>
          </p:nvPr>
        </p:nvSpPr>
        <p:spPr>
          <a:xfrm>
            <a:off x="720000" y="3408675"/>
            <a:ext cx="83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" name="Google Shape;26;p4"/>
          <p:cNvSpPr txBox="1"/>
          <p:nvPr>
            <p:ph idx="13" type="subTitle"/>
          </p:nvPr>
        </p:nvSpPr>
        <p:spPr>
          <a:xfrm>
            <a:off x="1554405" y="3408674"/>
            <a:ext cx="294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4" type="title"/>
          </p:nvPr>
        </p:nvSpPr>
        <p:spPr>
          <a:xfrm>
            <a:off x="4649257" y="3408675"/>
            <a:ext cx="83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" name="Google Shape;28;p4"/>
          <p:cNvSpPr txBox="1"/>
          <p:nvPr>
            <p:ph idx="15" type="subTitle"/>
          </p:nvPr>
        </p:nvSpPr>
        <p:spPr>
          <a:xfrm>
            <a:off x="5483665" y="3408674"/>
            <a:ext cx="294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/>
        </p:txBody>
      </p:sp>
      <p:sp>
        <p:nvSpPr>
          <p:cNvPr id="29" name="Google Shape;29;p4"/>
          <p:cNvSpPr/>
          <p:nvPr/>
        </p:nvSpPr>
        <p:spPr>
          <a:xfrm>
            <a:off x="143850" y="150600"/>
            <a:ext cx="8856300" cy="4842300"/>
          </a:xfrm>
          <a:prstGeom prst="snip2DiagRect">
            <a:avLst>
              <a:gd fmla="val 0" name="adj1"/>
              <a:gd fmla="val 733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143850" y="150475"/>
            <a:ext cx="8856300" cy="4842300"/>
          </a:xfrm>
          <a:prstGeom prst="snip2DiagRect">
            <a:avLst>
              <a:gd fmla="val 0" name="adj1"/>
              <a:gd fmla="val 733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713225" y="1408050"/>
            <a:ext cx="415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713225" y="1980750"/>
            <a:ext cx="4151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4" name="Google Shape;34;p5"/>
          <p:cNvSpPr/>
          <p:nvPr>
            <p:ph idx="2" type="pic"/>
          </p:nvPr>
        </p:nvSpPr>
        <p:spPr>
          <a:xfrm>
            <a:off x="5156975" y="539500"/>
            <a:ext cx="3273900" cy="4064400"/>
          </a:xfrm>
          <a:prstGeom prst="snip1Rect">
            <a:avLst>
              <a:gd fmla="val 10392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>
            <p:ph idx="2" type="pic"/>
          </p:nvPr>
        </p:nvSpPr>
        <p:spPr>
          <a:xfrm>
            <a:off x="713225" y="539500"/>
            <a:ext cx="3273900" cy="4064400"/>
          </a:xfrm>
          <a:prstGeom prst="snip1Rect">
            <a:avLst>
              <a:gd fmla="val 10392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4224850" y="539500"/>
            <a:ext cx="1086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3" type="title"/>
          </p:nvPr>
        </p:nvSpPr>
        <p:spPr>
          <a:xfrm>
            <a:off x="4224850" y="1381300"/>
            <a:ext cx="42060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6"/>
          <p:cNvSpPr/>
          <p:nvPr/>
        </p:nvSpPr>
        <p:spPr>
          <a:xfrm>
            <a:off x="143850" y="150600"/>
            <a:ext cx="8856300" cy="4842300"/>
          </a:xfrm>
          <a:prstGeom prst="snip2DiagRect">
            <a:avLst>
              <a:gd fmla="val 0" name="adj1"/>
              <a:gd fmla="val 733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722376" y="53950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subTitle"/>
          </p:nvPr>
        </p:nvSpPr>
        <p:spPr>
          <a:xfrm>
            <a:off x="5324579" y="1880800"/>
            <a:ext cx="3106200" cy="1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2" type="subTitle"/>
          </p:nvPr>
        </p:nvSpPr>
        <p:spPr>
          <a:xfrm>
            <a:off x="1383950" y="1880800"/>
            <a:ext cx="3106200" cy="1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subTitle"/>
          </p:nvPr>
        </p:nvSpPr>
        <p:spPr>
          <a:xfrm>
            <a:off x="1383950" y="1393400"/>
            <a:ext cx="31062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4" type="subTitle"/>
          </p:nvPr>
        </p:nvSpPr>
        <p:spPr>
          <a:xfrm>
            <a:off x="5324587" y="1393400"/>
            <a:ext cx="31062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9pPr>
          </a:lstStyle>
          <a:p/>
        </p:txBody>
      </p:sp>
      <p:sp>
        <p:nvSpPr>
          <p:cNvPr id="46" name="Google Shape;46;p7"/>
          <p:cNvSpPr/>
          <p:nvPr/>
        </p:nvSpPr>
        <p:spPr>
          <a:xfrm>
            <a:off x="143850" y="150600"/>
            <a:ext cx="8856300" cy="4842300"/>
          </a:xfrm>
          <a:prstGeom prst="snip2DiagRect">
            <a:avLst>
              <a:gd fmla="val 0" name="adj1"/>
              <a:gd fmla="val 733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subTitle"/>
          </p:nvPr>
        </p:nvSpPr>
        <p:spPr>
          <a:xfrm>
            <a:off x="713175" y="2868150"/>
            <a:ext cx="24777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2" type="subTitle"/>
          </p:nvPr>
        </p:nvSpPr>
        <p:spPr>
          <a:xfrm>
            <a:off x="3333125" y="2868150"/>
            <a:ext cx="24777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3" type="subTitle"/>
          </p:nvPr>
        </p:nvSpPr>
        <p:spPr>
          <a:xfrm>
            <a:off x="5953075" y="2868150"/>
            <a:ext cx="24777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4" type="subTitle"/>
          </p:nvPr>
        </p:nvSpPr>
        <p:spPr>
          <a:xfrm>
            <a:off x="713175" y="2422800"/>
            <a:ext cx="2477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5" type="subTitle"/>
          </p:nvPr>
        </p:nvSpPr>
        <p:spPr>
          <a:xfrm>
            <a:off x="3333131" y="2422800"/>
            <a:ext cx="2477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6" type="subTitle"/>
          </p:nvPr>
        </p:nvSpPr>
        <p:spPr>
          <a:xfrm>
            <a:off x="5953064" y="2422800"/>
            <a:ext cx="2477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9pPr>
          </a:lstStyle>
          <a:p/>
        </p:txBody>
      </p:sp>
      <p:sp>
        <p:nvSpPr>
          <p:cNvPr id="55" name="Google Shape;55;p8"/>
          <p:cNvSpPr/>
          <p:nvPr/>
        </p:nvSpPr>
        <p:spPr>
          <a:xfrm>
            <a:off x="143850" y="150600"/>
            <a:ext cx="8856300" cy="4842300"/>
          </a:xfrm>
          <a:prstGeom prst="snip2DiagRect">
            <a:avLst>
              <a:gd fmla="val 0" name="adj1"/>
              <a:gd fmla="val 733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subTitle"/>
          </p:nvPr>
        </p:nvSpPr>
        <p:spPr>
          <a:xfrm>
            <a:off x="720037" y="1782725"/>
            <a:ext cx="35910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2" type="subTitle"/>
          </p:nvPr>
        </p:nvSpPr>
        <p:spPr>
          <a:xfrm>
            <a:off x="4832952" y="1782725"/>
            <a:ext cx="35910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3" type="subTitle"/>
          </p:nvPr>
        </p:nvSpPr>
        <p:spPr>
          <a:xfrm>
            <a:off x="720037" y="3259175"/>
            <a:ext cx="35910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4" type="subTitle"/>
          </p:nvPr>
        </p:nvSpPr>
        <p:spPr>
          <a:xfrm>
            <a:off x="4832952" y="3259175"/>
            <a:ext cx="35910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5" type="subTitle"/>
          </p:nvPr>
        </p:nvSpPr>
        <p:spPr>
          <a:xfrm>
            <a:off x="720039" y="1403875"/>
            <a:ext cx="35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subTitle"/>
          </p:nvPr>
        </p:nvSpPr>
        <p:spPr>
          <a:xfrm>
            <a:off x="720039" y="2880450"/>
            <a:ext cx="35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7" type="subTitle"/>
          </p:nvPr>
        </p:nvSpPr>
        <p:spPr>
          <a:xfrm>
            <a:off x="4832923" y="1403875"/>
            <a:ext cx="35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8" type="subTitle"/>
          </p:nvPr>
        </p:nvSpPr>
        <p:spPr>
          <a:xfrm>
            <a:off x="4832923" y="2880450"/>
            <a:ext cx="35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9pPr>
          </a:lstStyle>
          <a:p/>
        </p:txBody>
      </p:sp>
      <p:sp>
        <p:nvSpPr>
          <p:cNvPr id="66" name="Google Shape;66;p9"/>
          <p:cNvSpPr/>
          <p:nvPr/>
        </p:nvSpPr>
        <p:spPr>
          <a:xfrm>
            <a:off x="143850" y="150600"/>
            <a:ext cx="8856300" cy="4842300"/>
          </a:xfrm>
          <a:prstGeom prst="snip2DiagRect">
            <a:avLst>
              <a:gd fmla="val 0" name="adj1"/>
              <a:gd fmla="val 733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720000" y="539500"/>
            <a:ext cx="771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" type="subTitle"/>
          </p:nvPr>
        </p:nvSpPr>
        <p:spPr>
          <a:xfrm>
            <a:off x="713375" y="1746099"/>
            <a:ext cx="24069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2" type="subTitle"/>
          </p:nvPr>
        </p:nvSpPr>
        <p:spPr>
          <a:xfrm>
            <a:off x="3368499" y="1746099"/>
            <a:ext cx="24069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3" type="subTitle"/>
          </p:nvPr>
        </p:nvSpPr>
        <p:spPr>
          <a:xfrm>
            <a:off x="713375" y="3257550"/>
            <a:ext cx="24069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4" type="subTitle"/>
          </p:nvPr>
        </p:nvSpPr>
        <p:spPr>
          <a:xfrm>
            <a:off x="3368499" y="3257550"/>
            <a:ext cx="24069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5" type="subTitle"/>
          </p:nvPr>
        </p:nvSpPr>
        <p:spPr>
          <a:xfrm>
            <a:off x="6023623" y="1746099"/>
            <a:ext cx="24069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6" type="subTitle"/>
          </p:nvPr>
        </p:nvSpPr>
        <p:spPr>
          <a:xfrm>
            <a:off x="6023623" y="3257550"/>
            <a:ext cx="24069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7" type="subTitle"/>
          </p:nvPr>
        </p:nvSpPr>
        <p:spPr>
          <a:xfrm>
            <a:off x="713375" y="1372200"/>
            <a:ext cx="240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8" type="subTitle"/>
          </p:nvPr>
        </p:nvSpPr>
        <p:spPr>
          <a:xfrm>
            <a:off x="3369588" y="1372200"/>
            <a:ext cx="240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9" type="subTitle"/>
          </p:nvPr>
        </p:nvSpPr>
        <p:spPr>
          <a:xfrm>
            <a:off x="6025800" y="1372200"/>
            <a:ext cx="240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3" type="subTitle"/>
          </p:nvPr>
        </p:nvSpPr>
        <p:spPr>
          <a:xfrm>
            <a:off x="713375" y="2880452"/>
            <a:ext cx="240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4" type="subTitle"/>
          </p:nvPr>
        </p:nvSpPr>
        <p:spPr>
          <a:xfrm>
            <a:off x="3369588" y="2880452"/>
            <a:ext cx="240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5" type="subTitle"/>
          </p:nvPr>
        </p:nvSpPr>
        <p:spPr>
          <a:xfrm>
            <a:off x="6025800" y="2880452"/>
            <a:ext cx="240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nga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9pPr>
          </a:lstStyle>
          <a:p/>
        </p:txBody>
      </p:sp>
      <p:sp>
        <p:nvSpPr>
          <p:cNvPr id="81" name="Google Shape;81;p10"/>
          <p:cNvSpPr/>
          <p:nvPr/>
        </p:nvSpPr>
        <p:spPr>
          <a:xfrm>
            <a:off x="143850" y="150600"/>
            <a:ext cx="8856300" cy="4842300"/>
          </a:xfrm>
          <a:prstGeom prst="snip2DiagRect">
            <a:avLst>
              <a:gd fmla="val 0" name="adj1"/>
              <a:gd fmla="val 733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SemiBold"/>
              <a:buNone/>
              <a:defRPr b="0" i="0" sz="3000" u="none" cap="none" strike="noStrik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SemiBold"/>
              <a:buNone/>
              <a:defRPr b="0" i="0" sz="3000" u="none" cap="none" strike="noStrik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SemiBold"/>
              <a:buNone/>
              <a:defRPr b="0" i="0" sz="3000" u="none" cap="none" strike="noStrik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SemiBold"/>
              <a:buNone/>
              <a:defRPr b="0" i="0" sz="3000" u="none" cap="none" strike="noStrik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SemiBold"/>
              <a:buNone/>
              <a:defRPr b="0" i="0" sz="3000" u="none" cap="none" strike="noStrik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SemiBold"/>
              <a:buNone/>
              <a:defRPr b="0" i="0" sz="3000" u="none" cap="none" strike="noStrik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SemiBold"/>
              <a:buNone/>
              <a:defRPr b="0" i="0" sz="3000" u="none" cap="none" strike="noStrik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SemiBold"/>
              <a:buNone/>
              <a:defRPr b="0" i="0" sz="3000" u="none" cap="none" strike="noStrik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SemiBold"/>
              <a:buNone/>
              <a:defRPr b="0" i="0" sz="3000" u="none" cap="none" strike="noStrik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image" Target="../media/image18.jpg"/><Relationship Id="rId5" Type="http://schemas.openxmlformats.org/officeDocument/2006/relationships/image" Target="../media/image20.jpg"/><Relationship Id="rId6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559075" y="499250"/>
            <a:ext cx="6911100" cy="20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900"/>
              <a:t>Smart Basket for Automatic Product Classification and Counting</a:t>
            </a:r>
            <a:endParaRPr sz="4600"/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559075" y="2841575"/>
            <a:ext cx="5017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fr" sz="1200"/>
              <a:t>Iuliia Bolgova</a:t>
            </a:r>
            <a:endParaRPr b="1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Data Science Intensive Capstone Project, March 11th 2024 Cohort </a:t>
            </a:r>
            <a:endParaRPr sz="100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0575" y="2102400"/>
            <a:ext cx="33147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720000" y="539500"/>
            <a:ext cx="771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2400"/>
              <a:t>CNN Model for Fruit &amp; Vegetable Classification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18" name="Google Shape;218;p32"/>
          <p:cNvSpPr txBox="1"/>
          <p:nvPr/>
        </p:nvSpPr>
        <p:spPr>
          <a:xfrm>
            <a:off x="720000" y="1222950"/>
            <a:ext cx="83868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2"/>
                </a:solidFill>
                <a:latin typeface="Changa SemiBold"/>
                <a:ea typeface="Changa SemiBold"/>
                <a:cs typeface="Changa SemiBold"/>
                <a:sym typeface="Changa SemiBold"/>
              </a:rPr>
              <a:t>Input Layer:</a:t>
            </a:r>
            <a:r>
              <a:rPr lang="f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(224, 224, 3) RGB images</a:t>
            </a:r>
            <a:endParaRPr sz="1500">
              <a:solidFill>
                <a:srgbClr val="9E9E9E"/>
              </a:solidFill>
              <a:latin typeface="Changa SemiBold"/>
              <a:ea typeface="Changa SemiBold"/>
              <a:cs typeface="Changa SemiBold"/>
              <a:sym typeface="Chang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2"/>
                </a:solidFill>
                <a:latin typeface="Changa SemiBold"/>
                <a:ea typeface="Changa SemiBold"/>
                <a:cs typeface="Changa SemiBold"/>
                <a:sym typeface="Changa SemiBold"/>
              </a:rPr>
              <a:t>3 Convolutional Layers</a:t>
            </a:r>
            <a:r>
              <a:rPr lang="f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with increasing filter sizes (32, 64, 128)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2"/>
                </a:solidFill>
                <a:latin typeface="Changa SemiBold"/>
                <a:ea typeface="Changa SemiBold"/>
                <a:cs typeface="Changa SemiBold"/>
                <a:sym typeface="Changa SemiBold"/>
              </a:rPr>
              <a:t>MaxPooling</a:t>
            </a:r>
            <a:r>
              <a:rPr lang="f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after each Conv layer to reduce dimensions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2"/>
                </a:solidFill>
                <a:latin typeface="Changa SemiBold"/>
                <a:ea typeface="Changa SemiBold"/>
                <a:cs typeface="Changa SemiBold"/>
                <a:sym typeface="Changa SemiBold"/>
              </a:rPr>
              <a:t>Flatten layer followed by Dense (512 neurons) + Dropout (60%)</a:t>
            </a:r>
            <a:endParaRPr sz="1800">
              <a:solidFill>
                <a:schemeClr val="accent2"/>
              </a:solidFill>
              <a:latin typeface="Changa SemiBold"/>
              <a:ea typeface="Changa SemiBold"/>
              <a:cs typeface="Changa SemiBold"/>
              <a:sym typeface="Chang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2"/>
                </a:solidFill>
                <a:latin typeface="Changa SemiBold"/>
                <a:ea typeface="Changa SemiBold"/>
                <a:cs typeface="Changa SemiBold"/>
                <a:sym typeface="Changa SemiBold"/>
              </a:rPr>
              <a:t>Output Layer:</a:t>
            </a:r>
            <a:r>
              <a:rPr lang="f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24 neurons with softmax activation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2"/>
                </a:solidFill>
                <a:latin typeface="Changa SemiBold"/>
                <a:ea typeface="Changa SemiBold"/>
                <a:cs typeface="Changa SemiBold"/>
                <a:sym typeface="Changa SemiBold"/>
              </a:rPr>
              <a:t>Data augmentation and class weighting </a:t>
            </a:r>
            <a:r>
              <a:rPr lang="f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applied to handle class imbalances.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2"/>
                </a:solidFill>
                <a:latin typeface="Changa SemiBold"/>
                <a:ea typeface="Changa SemiBold"/>
                <a:cs typeface="Changa SemiBold"/>
                <a:sym typeface="Changa SemiBold"/>
              </a:rPr>
              <a:t>Early stopping </a:t>
            </a:r>
            <a:r>
              <a:rPr lang="f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used to prevent overfitting during training</a:t>
            </a:r>
            <a:endParaRPr sz="1800">
              <a:solidFill>
                <a:schemeClr val="accent2"/>
              </a:solidFill>
              <a:latin typeface="Changa SemiBold"/>
              <a:ea typeface="Changa SemiBold"/>
              <a:cs typeface="Changa SemiBold"/>
              <a:sym typeface="Changa SemiBold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720000" y="3565150"/>
            <a:ext cx="43821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2"/>
                </a:solidFill>
                <a:latin typeface="Changa SemiBold"/>
                <a:ea typeface="Changa SemiBold"/>
                <a:cs typeface="Changa SemiBold"/>
                <a:sym typeface="Changa SemiBold"/>
              </a:rPr>
              <a:t>Optimizer: </a:t>
            </a:r>
            <a:r>
              <a:rPr lang="f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Adam</a:t>
            </a:r>
            <a:endParaRPr sz="1800">
              <a:solidFill>
                <a:schemeClr val="accent2"/>
              </a:solidFill>
              <a:latin typeface="Changa SemiBold"/>
              <a:ea typeface="Changa SemiBold"/>
              <a:cs typeface="Changa SemiBold"/>
              <a:sym typeface="Changa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2"/>
                </a:solidFill>
                <a:latin typeface="Changa SemiBold"/>
                <a:ea typeface="Changa SemiBold"/>
                <a:cs typeface="Changa SemiBold"/>
                <a:sym typeface="Changa SemiBold"/>
              </a:rPr>
              <a:t>Loss: </a:t>
            </a:r>
            <a:r>
              <a:rPr lang="f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Categorical Crossentropy</a:t>
            </a:r>
            <a:endParaRPr sz="1800">
              <a:solidFill>
                <a:schemeClr val="accent2"/>
              </a:solidFill>
              <a:latin typeface="Changa SemiBold"/>
              <a:ea typeface="Changa SemiBold"/>
              <a:cs typeface="Changa SemiBold"/>
              <a:sym typeface="Changa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2"/>
                </a:solidFill>
                <a:latin typeface="Changa SemiBold"/>
                <a:ea typeface="Changa SemiBold"/>
                <a:cs typeface="Changa SemiBold"/>
                <a:sym typeface="Changa SemiBold"/>
              </a:rPr>
              <a:t>Metric: </a:t>
            </a:r>
            <a:r>
              <a:rPr lang="f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Accuracy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720000" y="539500"/>
            <a:ext cx="771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2400"/>
              <a:t>CNN Model for Fruit &amp; Vegetable Classification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181100"/>
            <a:ext cx="59436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720000" y="539500"/>
            <a:ext cx="771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2400"/>
              <a:t>CNN Model for Fruit &amp; Vegetable Classification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750" y="1112200"/>
            <a:ext cx="4037076" cy="37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720000" y="539500"/>
            <a:ext cx="771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2400"/>
              <a:t>CNN Model for Fruit &amp; Vegetable Classification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graphicFrame>
        <p:nvGraphicFramePr>
          <p:cNvPr id="237" name="Google Shape;237;p35"/>
          <p:cNvGraphicFramePr/>
          <p:nvPr/>
        </p:nvGraphicFramePr>
        <p:xfrm>
          <a:off x="1315725" y="111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{20EA6929-17BF-4685-98A1-E7DE3DEF58BA}</a:tableStyleId>
              </a:tblPr>
              <a:tblGrid>
                <a:gridCol w="1590675"/>
                <a:gridCol w="1143000"/>
                <a:gridCol w="723900"/>
                <a:gridCol w="1562100"/>
                <a:gridCol w="857250"/>
              </a:tblGrid>
              <a:tr h="317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Class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Precision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Recall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F1-Score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Support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solidFill>
                      <a:schemeClr val="accent3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apple_6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157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apple_braeburn_1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160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apple_crimson_snow_1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0.98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0.99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159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apple_golden_1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0.98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0.99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0.99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154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...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apple_hit_1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234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zucchini_dark_1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Accuracy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3110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Macro Avg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3110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Weighted Avg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3110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720000" y="539500"/>
            <a:ext cx="771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2400"/>
              <a:t>VGG16 Model for Fruit &amp; Vegetable Classification </a:t>
            </a:r>
            <a:endParaRPr/>
          </a:p>
        </p:txBody>
      </p:sp>
      <p:sp>
        <p:nvSpPr>
          <p:cNvPr id="243" name="Google Shape;243;p36"/>
          <p:cNvSpPr txBox="1"/>
          <p:nvPr/>
        </p:nvSpPr>
        <p:spPr>
          <a:xfrm>
            <a:off x="720000" y="1222950"/>
            <a:ext cx="83868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2"/>
                </a:solidFill>
                <a:latin typeface="Changa SemiBold"/>
                <a:ea typeface="Changa SemiBold"/>
                <a:cs typeface="Changa SemiBold"/>
                <a:sym typeface="Changa SemiBold"/>
              </a:rPr>
              <a:t>Pre-trained on ImageNet</a:t>
            </a:r>
            <a:endParaRPr sz="1800">
              <a:solidFill>
                <a:schemeClr val="accent2"/>
              </a:solidFill>
              <a:latin typeface="Changa SemiBold"/>
              <a:ea typeface="Changa SemiBold"/>
              <a:cs typeface="Changa SemiBold"/>
              <a:sym typeface="Chang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2"/>
                </a:solidFill>
                <a:latin typeface="Changa SemiBold"/>
                <a:ea typeface="Changa SemiBold"/>
                <a:cs typeface="Changa SemiBold"/>
                <a:sym typeface="Changa SemiBold"/>
              </a:rPr>
              <a:t>Freezing Layers: </a:t>
            </a:r>
            <a:r>
              <a:rPr lang="f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layers frozen to retain feature extraction capabilities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2"/>
                </a:solidFill>
                <a:latin typeface="Changa SemiBold"/>
                <a:ea typeface="Changa SemiBold"/>
                <a:cs typeface="Changa SemiBold"/>
                <a:sym typeface="Changa SemiBold"/>
              </a:rPr>
              <a:t>Custom Layers: </a:t>
            </a:r>
            <a:r>
              <a:rPr lang="f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Dense layers added to suit the 24-category classification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2"/>
                </a:solidFill>
                <a:latin typeface="Changa SemiBold"/>
                <a:ea typeface="Changa SemiBold"/>
                <a:cs typeface="Changa SemiBold"/>
                <a:sym typeface="Changa SemiBold"/>
              </a:rPr>
              <a:t>Data</a:t>
            </a:r>
            <a:r>
              <a:rPr lang="fr" sz="1800">
                <a:solidFill>
                  <a:schemeClr val="accent2"/>
                </a:solidFill>
                <a:latin typeface="Changa SemiBold"/>
                <a:ea typeface="Changa SemiBold"/>
                <a:cs typeface="Changa SemiBold"/>
                <a:sym typeface="Changa SemiBold"/>
              </a:rPr>
              <a:t> augmentation and class weighting </a:t>
            </a:r>
            <a:r>
              <a:rPr lang="f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applied to handle class imbalances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2"/>
                </a:solidFill>
                <a:latin typeface="Changa SemiBold"/>
                <a:ea typeface="Changa SemiBold"/>
                <a:cs typeface="Changa SemiBold"/>
                <a:sym typeface="Changa SemiBold"/>
              </a:rPr>
              <a:t>Early stopping </a:t>
            </a:r>
            <a:r>
              <a:rPr lang="f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used to prevent overfitting during training</a:t>
            </a:r>
            <a:endParaRPr sz="1800">
              <a:solidFill>
                <a:schemeClr val="accent2"/>
              </a:solidFill>
              <a:latin typeface="Changa SemiBold"/>
              <a:ea typeface="Changa SemiBold"/>
              <a:cs typeface="Changa SemiBold"/>
              <a:sym typeface="Changa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720000" y="539500"/>
            <a:ext cx="771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2400"/>
              <a:t>VGG16 Model for Fruit &amp; Vegetable Classification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/>
          </a:p>
        </p:txBody>
      </p:sp>
      <p:pic>
        <p:nvPicPr>
          <p:cNvPr id="249" name="Google Shape;2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204913"/>
            <a:ext cx="59436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720000" y="539500"/>
            <a:ext cx="771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2400"/>
              <a:t>VGG16 Model for Fruit &amp; Vegetable Classification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637" y="1112200"/>
            <a:ext cx="3940725" cy="366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720000" y="539500"/>
            <a:ext cx="771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2400"/>
              <a:t>VGG16 Model for Fruit &amp; Vegetable Classification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graphicFrame>
        <p:nvGraphicFramePr>
          <p:cNvPr id="261" name="Google Shape;261;p39"/>
          <p:cNvGraphicFramePr/>
          <p:nvPr/>
        </p:nvGraphicFramePr>
        <p:xfrm>
          <a:off x="1315725" y="111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{20EA6929-17BF-4685-98A1-E7DE3DEF58BA}</a:tableStyleId>
              </a:tblPr>
              <a:tblGrid>
                <a:gridCol w="1590675"/>
                <a:gridCol w="1143000"/>
                <a:gridCol w="723900"/>
                <a:gridCol w="1562100"/>
                <a:gridCol w="857250"/>
              </a:tblGrid>
              <a:tr h="317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Class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Precision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Recall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F1-Score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Support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apple_6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157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apple_braeburn_1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160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apple_crimson_snow_1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159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apple_golden_1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154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...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apple_hit_1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234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zucchini_dark_1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Accuracy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3110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Macro Avg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3110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Weighted Avg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3110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2400"/>
              <a:t>Comparison of CNN and VGG16 Models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/>
          </a:p>
        </p:txBody>
      </p:sp>
      <p:graphicFrame>
        <p:nvGraphicFramePr>
          <p:cNvPr id="267" name="Google Shape;267;p40"/>
          <p:cNvGraphicFramePr/>
          <p:nvPr/>
        </p:nvGraphicFramePr>
        <p:xfrm>
          <a:off x="1968650" y="1219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{20EA6929-17BF-4685-98A1-E7DE3DEF58BA}</a:tableStyleId>
              </a:tblPr>
              <a:tblGrid>
                <a:gridCol w="2743200"/>
                <a:gridCol w="1123950"/>
                <a:gridCol w="1266825"/>
              </a:tblGrid>
              <a:tr h="317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Metric</a:t>
                      </a:r>
                      <a:endParaRPr sz="1000"/>
                    </a:p>
                  </a:txBody>
                  <a:tcPr marT="63500" marB="63500" marR="63500" marL="635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CNN</a:t>
                      </a:r>
                      <a:endParaRPr sz="1000"/>
                    </a:p>
                  </a:txBody>
                  <a:tcPr marT="63500" marB="63500" marR="63500" marL="635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VGG16</a:t>
                      </a:r>
                      <a:endParaRPr sz="1000"/>
                    </a:p>
                  </a:txBody>
                  <a:tcPr marT="63500" marB="63500" marR="63500" marL="63500">
                    <a:solidFill>
                      <a:schemeClr val="accent4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Test Accuracy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99.74%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100.00%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Precision (macro avg)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1.00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1.00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Recall (macro avg)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1.00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1.00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F1-Score (macro avg)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1.00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1.00</a:t>
                      </a:r>
                      <a:endParaRPr sz="10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68" name="Google Shape;268;p40"/>
          <p:cNvSpPr txBox="1"/>
          <p:nvPr/>
        </p:nvSpPr>
        <p:spPr>
          <a:xfrm>
            <a:off x="545025" y="3068075"/>
            <a:ext cx="6180600" cy="16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fr" sz="1200"/>
              <a:t>Reasons to Choose VGG16 Over CNN: </a:t>
            </a:r>
            <a:endParaRPr b="1" i="1" sz="1200"/>
          </a:p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fr" sz="1100"/>
              <a:t>Higher Accuracy</a:t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fr" sz="1100"/>
              <a:t>Pre-trained Weights</a:t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fr" sz="1100"/>
              <a:t>Deeper Architecture</a:t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fr" sz="1100"/>
              <a:t>Robust Generalization</a:t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fr" sz="1100"/>
              <a:t>Transfer Learning Efficiency</a:t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fr" sz="1100"/>
              <a:t>Proven Track Record</a:t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720000" y="539500"/>
            <a:ext cx="771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2400"/>
              <a:t>Simulating a Shopping Cart with VGG16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74" name="Google Shape;274;p41"/>
          <p:cNvSpPr txBox="1"/>
          <p:nvPr/>
        </p:nvSpPr>
        <p:spPr>
          <a:xfrm>
            <a:off x="438950" y="1020350"/>
            <a:ext cx="3439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rPr>
              <a:t>Number of products in cart: </a:t>
            </a:r>
            <a:r>
              <a:rPr lang="fr" sz="1700">
                <a:solidFill>
                  <a:schemeClr val="accent2"/>
                </a:solidFill>
                <a:latin typeface="Changa SemiBold"/>
                <a:ea typeface="Changa SemiBold"/>
                <a:cs typeface="Changa SemiBold"/>
                <a:sym typeface="Changa SemiBold"/>
              </a:rPr>
              <a:t>16</a:t>
            </a:r>
            <a:endParaRPr sz="1300">
              <a:solidFill>
                <a:schemeClr val="dk1"/>
              </a:solidFill>
              <a:latin typeface="Changa SemiBold"/>
              <a:ea typeface="Changa SemiBold"/>
              <a:cs typeface="Changa SemiBold"/>
              <a:sym typeface="Changa SemiBold"/>
            </a:endParaRPr>
          </a:p>
        </p:txBody>
      </p:sp>
      <p:pic>
        <p:nvPicPr>
          <p:cNvPr id="275" name="Google Shape;2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900" y="1693588"/>
            <a:ext cx="4440225" cy="249836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6" name="Google Shape;276;p41"/>
          <p:cNvGraphicFramePr/>
          <p:nvPr/>
        </p:nvGraphicFramePr>
        <p:xfrm>
          <a:off x="438950" y="141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{4F19DDCE-E001-4597-95A1-3D5499674D9D}</a:tableStyleId>
              </a:tblPr>
              <a:tblGrid>
                <a:gridCol w="1789050"/>
                <a:gridCol w="1789050"/>
              </a:tblGrid>
              <a:tr h="2454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Product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Count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255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apple_hit_1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255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apple_red_delicios_1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255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apple_red_3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255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pear_1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255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apple_granny_smith_1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255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...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255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pear_3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255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eggplant_long_1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255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apple_golden_2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idx="4" type="subTitle"/>
          </p:nvPr>
        </p:nvSpPr>
        <p:spPr>
          <a:xfrm>
            <a:off x="3244625" y="3285625"/>
            <a:ext cx="31947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2500"/>
              <a:t>Research Objective</a:t>
            </a:r>
            <a:endParaRPr sz="2500"/>
          </a:p>
        </p:txBody>
      </p:sp>
      <p:sp>
        <p:nvSpPr>
          <p:cNvPr id="142" name="Google Shape;142;p24"/>
          <p:cNvSpPr txBox="1"/>
          <p:nvPr>
            <p:ph idx="3" type="subTitle"/>
          </p:nvPr>
        </p:nvSpPr>
        <p:spPr>
          <a:xfrm>
            <a:off x="3288875" y="389000"/>
            <a:ext cx="31062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2300"/>
              <a:t>Problem Statement</a:t>
            </a:r>
            <a:endParaRPr sz="1700"/>
          </a:p>
        </p:txBody>
      </p:sp>
      <p:sp>
        <p:nvSpPr>
          <p:cNvPr id="143" name="Google Shape;143;p24"/>
          <p:cNvSpPr/>
          <p:nvPr/>
        </p:nvSpPr>
        <p:spPr>
          <a:xfrm>
            <a:off x="5187079" y="3810105"/>
            <a:ext cx="193683" cy="195716"/>
          </a:xfrm>
          <a:custGeom>
            <a:rect b="b" l="l" r="r" t="t"/>
            <a:pathLst>
              <a:path extrusionOk="0" h="196207" w="194168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noFill/>
          <a:ln cap="flat" cmpd="sng" w="9525">
            <a:solidFill>
              <a:srgbClr val="E3E9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3152338" y="38445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Automate classification to reduce errors &amp; speed up checkout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50" y="1218100"/>
            <a:ext cx="2427608" cy="161546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3597550" y="1286800"/>
            <a:ext cx="21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039950" y="1287075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Long queues at checkout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Manual fruit &amp; vegetable identification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Complex variations in shape, color, and texture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9950" y="1286788"/>
            <a:ext cx="2463491" cy="147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/>
          <p:nvPr>
            <p:ph type="title"/>
          </p:nvPr>
        </p:nvSpPr>
        <p:spPr>
          <a:xfrm>
            <a:off x="720000" y="539500"/>
            <a:ext cx="771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2400"/>
              <a:t>Simulating a Shopping Cart with VGG16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82" name="Google Shape;2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550" y="1300337"/>
            <a:ext cx="1890650" cy="18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363" y="1112200"/>
            <a:ext cx="2152425" cy="21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2"/>
          <p:cNvSpPr txBox="1"/>
          <p:nvPr/>
        </p:nvSpPr>
        <p:spPr>
          <a:xfrm>
            <a:off x="1358325" y="3023150"/>
            <a:ext cx="2807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/>
              <a:t>Predicted Class:</a:t>
            </a:r>
            <a:r>
              <a:rPr lang="fr" sz="1100"/>
              <a:t> </a:t>
            </a:r>
            <a:r>
              <a:rPr lang="fr" sz="1100">
                <a:latin typeface="Roboto Mono"/>
                <a:ea typeface="Roboto Mono"/>
                <a:cs typeface="Roboto Mono"/>
                <a:sym typeface="Roboto Mono"/>
              </a:rPr>
              <a:t>apple_hit_1</a:t>
            </a:r>
            <a:r>
              <a:rPr lang="fr" sz="1100"/>
              <a:t> with a </a:t>
            </a:r>
            <a:r>
              <a:rPr b="1" lang="fr" sz="1100"/>
              <a:t>probability</a:t>
            </a:r>
            <a:r>
              <a:rPr lang="fr" sz="1100"/>
              <a:t> of 0.89.</a:t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/>
              <a:t>Additional Probabilities:</a:t>
            </a:r>
            <a:endParaRPr b="1" sz="1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Roboto Mono"/>
                <a:ea typeface="Roboto Mono"/>
                <a:cs typeface="Roboto Mono"/>
                <a:sym typeface="Roboto Mono"/>
              </a:rPr>
              <a:t>pear_1</a:t>
            </a:r>
            <a:r>
              <a:rPr lang="fr" sz="1100"/>
              <a:t>: 0.06</a:t>
            </a:r>
            <a:endParaRPr sz="1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Roboto Mono"/>
                <a:ea typeface="Roboto Mono"/>
                <a:cs typeface="Roboto Mono"/>
                <a:sym typeface="Roboto Mono"/>
              </a:rPr>
              <a:t>apple_rotten_1</a:t>
            </a:r>
            <a:r>
              <a:rPr lang="fr" sz="1100"/>
              <a:t>: 0.02</a:t>
            </a:r>
            <a:endParaRPr sz="1100"/>
          </a:p>
        </p:txBody>
      </p:sp>
      <p:sp>
        <p:nvSpPr>
          <p:cNvPr id="285" name="Google Shape;285;p42"/>
          <p:cNvSpPr txBox="1"/>
          <p:nvPr/>
        </p:nvSpPr>
        <p:spPr>
          <a:xfrm>
            <a:off x="4699575" y="3037425"/>
            <a:ext cx="3000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/>
              <a:t>Predicted Class:</a:t>
            </a:r>
            <a:r>
              <a:rPr lang="fr" sz="1100"/>
              <a:t> </a:t>
            </a:r>
            <a:r>
              <a:rPr lang="fr" sz="1100">
                <a:latin typeface="Roboto Mono"/>
                <a:ea typeface="Roboto Mono"/>
                <a:cs typeface="Roboto Mono"/>
                <a:sym typeface="Roboto Mono"/>
              </a:rPr>
              <a:t>eggplant_long_1</a:t>
            </a:r>
            <a:r>
              <a:rPr lang="fr" sz="1100"/>
              <a:t> with a </a:t>
            </a:r>
            <a:r>
              <a:rPr b="1" lang="fr" sz="1100"/>
              <a:t>probability</a:t>
            </a:r>
            <a:r>
              <a:rPr lang="fr" sz="1100"/>
              <a:t> of 0.97.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/>
              <a:t>Additional Probabilities:</a:t>
            </a:r>
            <a:endParaRPr b="1" sz="11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Roboto Mono"/>
                <a:ea typeface="Roboto Mono"/>
                <a:cs typeface="Roboto Mono"/>
                <a:sym typeface="Roboto Mono"/>
              </a:rPr>
              <a:t>apple_hit_1: 0.02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Roboto Mono"/>
                <a:ea typeface="Roboto Mono"/>
                <a:cs typeface="Roboto Mono"/>
                <a:sym typeface="Roboto Mono"/>
              </a:rPr>
              <a:t>cucumber_3: 0.01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/>
          <p:nvPr>
            <p:ph type="title"/>
          </p:nvPr>
        </p:nvSpPr>
        <p:spPr>
          <a:xfrm>
            <a:off x="720000" y="539500"/>
            <a:ext cx="77040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2400"/>
              <a:t>Summary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91" name="Google Shape;291;p43"/>
          <p:cNvSpPr txBox="1"/>
          <p:nvPr/>
        </p:nvSpPr>
        <p:spPr>
          <a:xfrm>
            <a:off x="1360750" y="1221625"/>
            <a:ext cx="1799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  <a:latin typeface="Changa SemiBold"/>
                <a:ea typeface="Changa SemiBold"/>
                <a:cs typeface="Changa SemiBold"/>
                <a:sym typeface="Changa SemiBold"/>
              </a:rPr>
              <a:t>RECOMMENDATION</a:t>
            </a:r>
            <a:endParaRPr sz="1200">
              <a:solidFill>
                <a:schemeClr val="dk2"/>
              </a:solidFill>
              <a:latin typeface="Changa SemiBold"/>
              <a:ea typeface="Changa SemiBold"/>
              <a:cs typeface="Changa SemiBold"/>
              <a:sym typeface="Changa SemiBold"/>
            </a:endParaRPr>
          </a:p>
        </p:txBody>
      </p:sp>
      <p:sp>
        <p:nvSpPr>
          <p:cNvPr id="292" name="Google Shape;292;p43"/>
          <p:cNvSpPr txBox="1"/>
          <p:nvPr/>
        </p:nvSpPr>
        <p:spPr>
          <a:xfrm>
            <a:off x="760450" y="1866600"/>
            <a:ext cx="3000000" cy="1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rPr>
              <a:t>Further Data Collection</a:t>
            </a:r>
            <a:endParaRPr sz="1700">
              <a:solidFill>
                <a:schemeClr val="dk1"/>
              </a:solidFill>
              <a:latin typeface="Changa SemiBold"/>
              <a:ea typeface="Changa SemiBold"/>
              <a:cs typeface="Changa SemiBold"/>
              <a:sym typeface="Changa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hanga SemiBold"/>
              <a:ea typeface="Changa SemiBold"/>
              <a:cs typeface="Changa SemiBold"/>
              <a:sym typeface="Changa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rPr>
              <a:t>Real-time Application</a:t>
            </a:r>
            <a:endParaRPr sz="1700">
              <a:solidFill>
                <a:schemeClr val="dk1"/>
              </a:solidFill>
              <a:latin typeface="Changa SemiBold"/>
              <a:ea typeface="Changa SemiBold"/>
              <a:cs typeface="Changa SemiBold"/>
              <a:sym typeface="Changa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hanga SemiBold"/>
              <a:ea typeface="Changa SemiBold"/>
              <a:cs typeface="Changa SemiBold"/>
              <a:sym typeface="Changa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hanga SemiBold"/>
              <a:ea typeface="Changa SemiBold"/>
              <a:cs typeface="Changa SemiBold"/>
              <a:sym typeface="Changa SemiBold"/>
            </a:endParaRPr>
          </a:p>
        </p:txBody>
      </p:sp>
      <p:sp>
        <p:nvSpPr>
          <p:cNvPr id="293" name="Google Shape;293;p43"/>
          <p:cNvSpPr txBox="1"/>
          <p:nvPr/>
        </p:nvSpPr>
        <p:spPr>
          <a:xfrm>
            <a:off x="4277975" y="1866600"/>
            <a:ext cx="3209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rPr>
              <a:t>Class Balance Refinement</a:t>
            </a:r>
            <a:endParaRPr sz="1200">
              <a:solidFill>
                <a:schemeClr val="dk1"/>
              </a:solidFill>
              <a:latin typeface="Changa SemiBold"/>
              <a:ea typeface="Changa SemiBold"/>
              <a:cs typeface="Changa SemiBold"/>
              <a:sym typeface="Changa SemiBold"/>
            </a:endParaRPr>
          </a:p>
        </p:txBody>
      </p:sp>
      <p:sp>
        <p:nvSpPr>
          <p:cNvPr id="294" name="Google Shape;294;p43"/>
          <p:cNvSpPr txBox="1"/>
          <p:nvPr/>
        </p:nvSpPr>
        <p:spPr>
          <a:xfrm>
            <a:off x="4586825" y="1221625"/>
            <a:ext cx="259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  <a:latin typeface="Changa SemiBold"/>
                <a:ea typeface="Changa SemiBold"/>
                <a:cs typeface="Changa SemiBold"/>
                <a:sym typeface="Changa SemiBold"/>
              </a:rPr>
              <a:t>IMPROVEMENT SUGGESTION</a:t>
            </a:r>
            <a:endParaRPr sz="1500">
              <a:solidFill>
                <a:schemeClr val="dk2"/>
              </a:solidFill>
              <a:latin typeface="Changa SemiBold"/>
              <a:ea typeface="Changa SemiBold"/>
              <a:cs typeface="Changa SemiBold"/>
              <a:sym typeface="Changa SemiBold"/>
            </a:endParaRPr>
          </a:p>
        </p:txBody>
      </p:sp>
      <p:sp>
        <p:nvSpPr>
          <p:cNvPr id="295" name="Google Shape;295;p43"/>
          <p:cNvSpPr txBox="1"/>
          <p:nvPr/>
        </p:nvSpPr>
        <p:spPr>
          <a:xfrm>
            <a:off x="3946475" y="2687250"/>
            <a:ext cx="38727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rPr>
              <a:t>Further Model Fine-tuning</a:t>
            </a:r>
            <a:endParaRPr sz="1700">
              <a:solidFill>
                <a:schemeClr val="dk1"/>
              </a:solidFill>
              <a:latin typeface="Changa SemiBold"/>
              <a:ea typeface="Changa SemiBold"/>
              <a:cs typeface="Changa SemiBold"/>
              <a:sym typeface="Changa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hanga SemiBold"/>
              <a:ea typeface="Changa SemiBold"/>
              <a:cs typeface="Changa SemiBold"/>
              <a:sym typeface="Changa SemiBold"/>
            </a:endParaRPr>
          </a:p>
        </p:txBody>
      </p:sp>
      <p:sp>
        <p:nvSpPr>
          <p:cNvPr id="296" name="Google Shape;296;p43"/>
          <p:cNvSpPr txBox="1"/>
          <p:nvPr/>
        </p:nvSpPr>
        <p:spPr>
          <a:xfrm>
            <a:off x="3946475" y="3357450"/>
            <a:ext cx="387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rPr>
              <a:t>Edge Device Deployment</a:t>
            </a:r>
            <a:endParaRPr sz="1200">
              <a:solidFill>
                <a:schemeClr val="dk1"/>
              </a:solidFill>
              <a:latin typeface="Changa SemiBold"/>
              <a:ea typeface="Changa SemiBold"/>
              <a:cs typeface="Changa SemiBold"/>
              <a:sym typeface="Changa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title"/>
          </p:nvPr>
        </p:nvSpPr>
        <p:spPr>
          <a:xfrm>
            <a:off x="2442700" y="1991300"/>
            <a:ext cx="4317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2400"/>
              <a:t>Thank you!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1500"/>
              <a:t>For any questions please text me on email: </a:t>
            </a:r>
            <a:r>
              <a:rPr lang="fr" sz="1500">
                <a:solidFill>
                  <a:schemeClr val="dk2"/>
                </a:solidFill>
              </a:rPr>
              <a:t>julibolg@gmail.com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720000" y="539500"/>
            <a:ext cx="771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2400"/>
              <a:t>FRUIT-360</a:t>
            </a:r>
            <a:endParaRPr sz="2400"/>
          </a:p>
        </p:txBody>
      </p:sp>
      <p:sp>
        <p:nvSpPr>
          <p:cNvPr id="154" name="Google Shape;154;p25"/>
          <p:cNvSpPr txBox="1"/>
          <p:nvPr/>
        </p:nvSpPr>
        <p:spPr>
          <a:xfrm>
            <a:off x="3422175" y="1460350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>
                <a:solidFill>
                  <a:schemeClr val="accent2"/>
                </a:solidFill>
                <a:latin typeface="Changa SemiBold"/>
                <a:ea typeface="Changa SemiBold"/>
                <a:cs typeface="Changa SemiBold"/>
                <a:sym typeface="Changa SemiBold"/>
              </a:rPr>
              <a:t>training set </a:t>
            </a:r>
            <a:r>
              <a:rPr lang="fr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rPr>
              <a:t>	</a:t>
            </a:r>
            <a:r>
              <a:rPr lang="fr">
                <a:solidFill>
                  <a:schemeClr val="accent2"/>
                </a:solidFill>
                <a:latin typeface="Changa SemiBold"/>
                <a:ea typeface="Changa SemiBold"/>
                <a:cs typeface="Changa SemiBold"/>
                <a:sym typeface="Changa SemiBold"/>
              </a:rPr>
              <a:t>test set</a:t>
            </a:r>
            <a:endParaRPr>
              <a:solidFill>
                <a:schemeClr val="accent2"/>
              </a:solidFill>
              <a:latin typeface="Changa SemiBold"/>
              <a:ea typeface="Changa SemiBold"/>
              <a:cs typeface="Changa SemiBold"/>
              <a:sym typeface="Chang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18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rPr>
              <a:t>   </a:t>
            </a:r>
            <a:r>
              <a:rPr lang="fr" sz="18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rPr>
              <a:t>9 341</a:t>
            </a:r>
            <a:r>
              <a:rPr lang="fr" sz="12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rPr>
              <a:t>	              </a:t>
            </a:r>
            <a:r>
              <a:rPr lang="fr" sz="18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rPr>
              <a:t>3 110</a:t>
            </a:r>
            <a:endParaRPr sz="1800">
              <a:solidFill>
                <a:schemeClr val="dk1"/>
              </a:solidFill>
              <a:latin typeface="Changa SemiBold"/>
              <a:ea typeface="Changa SemiBold"/>
              <a:cs typeface="Changa SemiBold"/>
              <a:sym typeface="Chang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rPr>
              <a:t>    </a:t>
            </a:r>
            <a:r>
              <a:rPr lang="fr" sz="12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rPr>
              <a:t>samples	             samples</a:t>
            </a:r>
            <a:endParaRPr b="0" i="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858125" y="1668750"/>
            <a:ext cx="207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rPr>
              <a:t>Initial Inspection</a:t>
            </a:r>
            <a:endParaRPr b="0" i="0" sz="2400" u="none" cap="none" strike="noStrike">
              <a:solidFill>
                <a:schemeClr val="dk1"/>
              </a:solidFill>
              <a:latin typeface="Changa SemiBold"/>
              <a:ea typeface="Changa SemiBold"/>
              <a:cs typeface="Changa SemiBold"/>
              <a:sym typeface="Changa SemiBold"/>
            </a:endParaRPr>
          </a:p>
        </p:txBody>
      </p:sp>
      <p:cxnSp>
        <p:nvCxnSpPr>
          <p:cNvPr id="156" name="Google Shape;156;p25"/>
          <p:cNvCxnSpPr/>
          <p:nvPr/>
        </p:nvCxnSpPr>
        <p:spPr>
          <a:xfrm>
            <a:off x="2564175" y="1626300"/>
            <a:ext cx="63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57" name="Google Shape;157;p25"/>
          <p:cNvSpPr txBox="1"/>
          <p:nvPr/>
        </p:nvSpPr>
        <p:spPr>
          <a:xfrm>
            <a:off x="1866275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125" y="2532250"/>
            <a:ext cx="1715718" cy="184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108473" y="2532250"/>
            <a:ext cx="797175" cy="1963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2650" y="2532250"/>
            <a:ext cx="1461525" cy="184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8878" y="2532250"/>
            <a:ext cx="1988171" cy="196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0000" y="539500"/>
            <a:ext cx="771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2400"/>
              <a:t>FRUIT-360</a:t>
            </a:r>
            <a:endParaRPr sz="2400"/>
          </a:p>
        </p:txBody>
      </p:sp>
      <p:sp>
        <p:nvSpPr>
          <p:cNvPr id="167" name="Google Shape;167;p26"/>
          <p:cNvSpPr txBox="1"/>
          <p:nvPr/>
        </p:nvSpPr>
        <p:spPr>
          <a:xfrm>
            <a:off x="1866275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068975"/>
            <a:ext cx="5841699" cy="359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/>
        </p:nvSpPr>
        <p:spPr>
          <a:xfrm>
            <a:off x="6032450" y="2297400"/>
            <a:ext cx="3396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hanga SemiBold"/>
              <a:ea typeface="Changa SemiBold"/>
              <a:cs typeface="Changa SemiBold"/>
              <a:sym typeface="Changa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u="sng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rPr>
              <a:t>Key Observation</a:t>
            </a:r>
            <a:endParaRPr sz="1600" u="sng">
              <a:solidFill>
                <a:schemeClr val="dk1"/>
              </a:solidFill>
              <a:latin typeface="Changa SemiBold"/>
              <a:ea typeface="Changa SemiBold"/>
              <a:cs typeface="Changa SemiBold"/>
              <a:sym typeface="Changa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hanga SemiBold"/>
              <a:ea typeface="Changa SemiBold"/>
              <a:cs typeface="Changa SemiBold"/>
              <a:sym typeface="Changa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rPr>
              <a:t>Imbalanced Classes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idx="4" type="subTitle"/>
          </p:nvPr>
        </p:nvSpPr>
        <p:spPr>
          <a:xfrm>
            <a:off x="720000" y="986400"/>
            <a:ext cx="4995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1800"/>
              <a:t>Analysis of Image Brightness by Class</a:t>
            </a:r>
            <a:endParaRPr sz="1800"/>
          </a:p>
        </p:txBody>
      </p:sp>
      <p:sp>
        <p:nvSpPr>
          <p:cNvPr id="175" name="Google Shape;175;p2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2400"/>
              <a:t>Exploratory Data Analysis (EDA)</a:t>
            </a:r>
            <a:endParaRPr sz="2400"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00" y="1559225"/>
            <a:ext cx="4286601" cy="266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4300" y="1559225"/>
            <a:ext cx="4286601" cy="264478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>
            <p:ph idx="1" type="subTitle"/>
          </p:nvPr>
        </p:nvSpPr>
        <p:spPr>
          <a:xfrm>
            <a:off x="841575" y="4269725"/>
            <a:ext cx="33000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/>
              <a:t>training set</a:t>
            </a:r>
            <a:endParaRPr sz="1500"/>
          </a:p>
        </p:txBody>
      </p:sp>
      <p:sp>
        <p:nvSpPr>
          <p:cNvPr id="179" name="Google Shape;179;p27"/>
          <p:cNvSpPr txBox="1"/>
          <p:nvPr>
            <p:ph idx="1" type="subTitle"/>
          </p:nvPr>
        </p:nvSpPr>
        <p:spPr>
          <a:xfrm>
            <a:off x="5244275" y="4269725"/>
            <a:ext cx="33000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/>
              <a:t>test</a:t>
            </a:r>
            <a:r>
              <a:rPr lang="fr"/>
              <a:t> set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idx="4" type="subTitle"/>
          </p:nvPr>
        </p:nvSpPr>
        <p:spPr>
          <a:xfrm>
            <a:off x="720000" y="986400"/>
            <a:ext cx="6297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1800"/>
              <a:t>Detection of Outliers</a:t>
            </a:r>
            <a:endParaRPr sz="1800"/>
          </a:p>
        </p:txBody>
      </p:sp>
      <p:sp>
        <p:nvSpPr>
          <p:cNvPr id="185" name="Google Shape;185;p2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2400"/>
              <a:t>Exploratory Data Analysis (EDA)</a:t>
            </a:r>
            <a:endParaRPr sz="2400"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514100"/>
            <a:ext cx="51816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720000" y="539500"/>
            <a:ext cx="771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2400"/>
              <a:t>Image Size Analysis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graphicFrame>
        <p:nvGraphicFramePr>
          <p:cNvPr id="192" name="Google Shape;192;p29"/>
          <p:cNvGraphicFramePr/>
          <p:nvPr/>
        </p:nvGraphicFramePr>
        <p:xfrm>
          <a:off x="948025" y="146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{20EA6929-17BF-4685-98A1-E7DE3DEF58BA}</a:tableStyleId>
              </a:tblPr>
              <a:tblGrid>
                <a:gridCol w="1208600"/>
                <a:gridCol w="1183950"/>
                <a:gridCol w="1368925"/>
              </a:tblGrid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Image Size</a:t>
                      </a:r>
                      <a:endParaRPr sz="1000"/>
                    </a:p>
                  </a:txBody>
                  <a:tcPr marT="63500" marB="63500" marR="63500" marL="6350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Training Set</a:t>
                      </a:r>
                      <a:endParaRPr sz="1000"/>
                    </a:p>
                  </a:txBody>
                  <a:tcPr marT="63500" marB="63500" marR="63500" marL="6350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Test Set</a:t>
                      </a:r>
                      <a:endParaRPr sz="1000"/>
                    </a:p>
                  </a:txBody>
                  <a:tcPr marT="63500" marB="63500" marR="63500" marL="63500">
                    <a:solidFill>
                      <a:schemeClr val="accent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(347, 350)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15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6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(527, 412)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13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5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(316, 350)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3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(318, 344)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6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(348, 349)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2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...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...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...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(703, 197)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(320, 340)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(660, 205)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(970, 366)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(570, 573)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0</a:t>
                      </a:r>
                      <a:endParaRPr sz="10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93" name="Google Shape;193;p29"/>
          <p:cNvSpPr txBox="1"/>
          <p:nvPr/>
        </p:nvSpPr>
        <p:spPr>
          <a:xfrm>
            <a:off x="5543888" y="1649038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100"/>
              <a:t>Resizing Images to a Uniform Size</a:t>
            </a:r>
            <a:endParaRPr/>
          </a:p>
        </p:txBody>
      </p:sp>
      <p:sp>
        <p:nvSpPr>
          <p:cNvPr id="194" name="Google Shape;194;p29"/>
          <p:cNvSpPr txBox="1"/>
          <p:nvPr/>
        </p:nvSpPr>
        <p:spPr>
          <a:xfrm>
            <a:off x="1328750" y="1070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100"/>
              <a:t>Unique Image Sizes</a:t>
            </a:r>
            <a:endParaRPr/>
          </a:p>
        </p:txBody>
      </p:sp>
      <p:graphicFrame>
        <p:nvGraphicFramePr>
          <p:cNvPr id="195" name="Google Shape;195;p29"/>
          <p:cNvGraphicFramePr/>
          <p:nvPr/>
        </p:nvGraphicFramePr>
        <p:xfrm>
          <a:off x="5442700" y="2110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{20EA6929-17BF-4685-98A1-E7DE3DEF58BA}</a:tableStyleId>
              </a:tblPr>
              <a:tblGrid>
                <a:gridCol w="961225"/>
                <a:gridCol w="1115425"/>
                <a:gridCol w="1125725"/>
              </a:tblGrid>
              <a:tr h="3175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Image Size</a:t>
                      </a:r>
                      <a:endParaRPr b="1" sz="1000"/>
                    </a:p>
                  </a:txBody>
                  <a:tcPr marT="63500" marB="63500" marR="63500" marL="6350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Training Set</a:t>
                      </a:r>
                      <a:endParaRPr b="1" sz="1000"/>
                    </a:p>
                  </a:txBody>
                  <a:tcPr marT="63500" marB="63500" marR="63500" marL="6350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Test Set</a:t>
                      </a:r>
                      <a:endParaRPr b="1" sz="1000"/>
                    </a:p>
                  </a:txBody>
                  <a:tcPr marT="63500" marB="63500" marR="63500" marL="63500">
                    <a:solidFill>
                      <a:schemeClr val="accent3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/>
                        <a:t>(224, 224)</a:t>
                      </a:r>
                      <a:endParaRPr b="1" sz="1000"/>
                    </a:p>
                  </a:txBody>
                  <a:tcPr marT="63500" marB="63500" marR="63500" marL="6350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9341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3110</a:t>
                      </a:r>
                      <a:endParaRPr sz="10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9025" y="2852788"/>
            <a:ext cx="1809750" cy="17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720000" y="539500"/>
            <a:ext cx="771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2400"/>
              <a:t>Color Image Enhancement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175" y="1293600"/>
            <a:ext cx="27432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4400" y="1284075"/>
            <a:ext cx="277177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2400"/>
              <a:t>Preprocessing the Image Data</a:t>
            </a:r>
            <a:endParaRPr sz="2400"/>
          </a:p>
        </p:txBody>
      </p:sp>
      <p:sp>
        <p:nvSpPr>
          <p:cNvPr id="209" name="Google Shape;209;p31"/>
          <p:cNvSpPr txBox="1"/>
          <p:nvPr>
            <p:ph idx="4294967295" type="title"/>
          </p:nvPr>
        </p:nvSpPr>
        <p:spPr>
          <a:xfrm>
            <a:off x="312100" y="1921553"/>
            <a:ext cx="83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2600">
                <a:solidFill>
                  <a:schemeClr val="accent2"/>
                </a:solidFill>
              </a:rPr>
              <a:t>01</a:t>
            </a:r>
            <a:endParaRPr sz="2600">
              <a:solidFill>
                <a:schemeClr val="accent2"/>
              </a:solidFill>
            </a:endParaRPr>
          </a:p>
        </p:txBody>
      </p:sp>
      <p:sp>
        <p:nvSpPr>
          <p:cNvPr id="210" name="Google Shape;210;p31"/>
          <p:cNvSpPr txBox="1"/>
          <p:nvPr>
            <p:ph idx="1" type="subTitle"/>
          </p:nvPr>
        </p:nvSpPr>
        <p:spPr>
          <a:xfrm>
            <a:off x="1146500" y="1921550"/>
            <a:ext cx="3202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2000"/>
              <a:t>Normalizing Image Data</a:t>
            </a:r>
            <a:endParaRPr sz="2000"/>
          </a:p>
        </p:txBody>
      </p:sp>
      <p:sp>
        <p:nvSpPr>
          <p:cNvPr id="211" name="Google Shape;211;p31"/>
          <p:cNvSpPr txBox="1"/>
          <p:nvPr>
            <p:ph idx="4294967295" type="title"/>
          </p:nvPr>
        </p:nvSpPr>
        <p:spPr>
          <a:xfrm>
            <a:off x="4985300" y="1921551"/>
            <a:ext cx="83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 sz="2600">
                <a:solidFill>
                  <a:schemeClr val="accent2"/>
                </a:solidFill>
              </a:rPr>
              <a:t>02</a:t>
            </a:r>
            <a:endParaRPr sz="2600"/>
          </a:p>
        </p:txBody>
      </p:sp>
      <p:sp>
        <p:nvSpPr>
          <p:cNvPr id="212" name="Google Shape;212;p31"/>
          <p:cNvSpPr txBox="1"/>
          <p:nvPr>
            <p:ph idx="3" type="subTitle"/>
          </p:nvPr>
        </p:nvSpPr>
        <p:spPr>
          <a:xfrm>
            <a:off x="5819605" y="2119225"/>
            <a:ext cx="294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 sz="2000"/>
              <a:t>Encoding Labels for Modeling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1100"/>
              <a:t>Convert String Labels to Numerical Labels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1100"/>
              <a:t>One-Hot Encoding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gital Adaptation Meeting by Slidesgo">
  <a:themeElements>
    <a:clrScheme name="Simple Light">
      <a:dk1>
        <a:srgbClr val="1C285A"/>
      </a:dk1>
      <a:lt1>
        <a:srgbClr val="FFFFFF"/>
      </a:lt1>
      <a:dk2>
        <a:srgbClr val="6574CA"/>
      </a:dk2>
      <a:lt2>
        <a:srgbClr val="65B2F5"/>
      </a:lt2>
      <a:accent1>
        <a:srgbClr val="94EAF8"/>
      </a:accent1>
      <a:accent2>
        <a:srgbClr val="AB7BD2"/>
      </a:accent2>
      <a:accent3>
        <a:srgbClr val="EDE9F8"/>
      </a:accent3>
      <a:accent4>
        <a:srgbClr val="DDD9E7"/>
      </a:accent4>
      <a:accent5>
        <a:srgbClr val="FFFFFF"/>
      </a:accent5>
      <a:accent6>
        <a:srgbClr val="FFFFFF"/>
      </a:accent6>
      <a:hlink>
        <a:srgbClr val="1C28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