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4" r:id="rId12"/>
    <p:sldId id="260" r:id="rId13"/>
    <p:sldId id="261" r:id="rId14"/>
    <p:sldId id="265" r:id="rId15"/>
    <p:sldId id="262" r:id="rId16"/>
    <p:sldId id="266" r:id="rId17"/>
    <p:sldId id="267" r:id="rId18"/>
    <p:sldId id="269" r:id="rId19"/>
    <p:sldId id="268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D63C4-E991-4811-8C0B-6F8C4A316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F5DE37-F0F6-45EF-B677-34B51475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7846C-8D49-4BC4-8C6A-5F013145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7A129-43C7-428A-ADB3-C989007D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2A7AF-76D8-4FD9-A1FB-1916D45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9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9553F-623F-45C9-AF7D-BB69F7C3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5D002-AA6C-4831-B727-2DBF8180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7DC4F-0BF7-4177-87C6-A1F7404D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5B518-30D5-42A2-B5C8-C72F127D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B3BCC-89D9-4C04-A437-612B14C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524F3A-5A5E-410B-BA98-2A3486AC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F354A0-368C-47A3-8D9E-EEE8A8B8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E49FDE-3081-4C8B-B5C0-2EC1380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51DEC-5D93-48DA-A68E-54E80B66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6B621-D556-4778-8EE0-4D14DDD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2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C7679-E41A-42A4-9C6F-95D1E80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9DD8-AA4E-4210-A6F1-625F01C9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588C1-4D24-4C11-8F6B-9FC48ADE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C9701-9E94-41DD-8660-66534C18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B69E3-D5CB-4D8E-9A2C-D9D7827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DB0B9-5972-44EE-BB59-DF4AF4E0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066B17-912E-4C6C-B408-4BC43FC9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5A9D2-48C6-40CE-985B-7286ED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FEB9D-875D-41F9-B9FB-438BF542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6172E-8254-40C3-A180-3ADB3CEE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5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1C0FE-E021-44B1-AF4B-8332D6B7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84697-6044-4CAC-BCBB-4C008F38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49B6E-D2B7-49AF-9131-2CACDE3F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A4B7-AB13-4B39-9F9B-A326550B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AF5CA-9D25-45CE-91A9-65CD8527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6B268-C5C4-4916-8003-217E109C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BE694-DCBB-4E39-B76F-9BFA5CB6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9E8CE9-B8A4-415D-BB80-2CCC0752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7BDF55-3756-4CB2-9C1F-CB6D0D63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5B5F08-782C-4DBA-B58C-40EE7D21E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A3FFBD-42B0-4022-877C-D7635396E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F9074A-1260-4463-9074-FB49FF3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60CAD-C679-4C4C-9C8C-351FE330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FB4CBD-B2B9-4D9C-989D-55A9393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B0ED1-000B-410A-ADF2-5A852472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375577-DA31-4924-A105-F3C39FD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E9CF03-5DC6-4357-BFA4-55F2C68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9D1B5-9EE1-47BE-A7D7-8132B1C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9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0AB3BB-EFC8-449E-A42F-7CDDBD61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A15CCC-1671-4302-8D9D-13AAADDC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D7B1E1-4937-452C-9F41-ED7B51B2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9572-2570-4115-BEDB-A39F47CC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D6EC-6AF6-40D0-81F2-B5336416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2D83AD-788E-4B00-ABE9-FA6E4457F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F0C92-35C1-468B-81A4-F2861766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E8825-9C24-4612-AF47-6D4F0095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51E779-12C3-4A31-A625-515F40E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F7063-047F-4E66-B4E3-9687C963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6C69CE-CAF5-4B82-9C43-20EAB8ECA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605DEF-961E-431E-8983-BF6B3320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BF4712-2598-4800-A166-CA8EA079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A52AF4-A247-402B-9BE9-398F3B42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78F60B-5FCB-48C5-8C5F-BE964B2C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C6E39-7860-44F0-80EF-F018D26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9BAB9-7B49-45E7-9F67-AED95780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85CEB-217A-4053-8D8C-6ACAC1D5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6209-45B2-44D9-8D4F-DC015F2098A4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D32E-D7CD-4530-B09D-609B235F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8BB14-0D29-44D9-BB33-AA06773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5ACC-30D4-4B46-A51A-616294CF7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B0C26-B987-4941-9077-D8E7843E7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причин роста расходов в рекламе</a:t>
            </a:r>
            <a:r>
              <a:rPr lang="en-US" dirty="0"/>
              <a:t> </a:t>
            </a:r>
            <a:r>
              <a:rPr lang="ru-RU" dirty="0"/>
              <a:t>клиента Сигма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A5B8B-D81B-4F72-BE52-627D93E35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Контакты: </a:t>
            </a:r>
            <a:endParaRPr lang="en-US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yuli16@bk.ru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8-999-979-88-17</a:t>
            </a:r>
            <a:endParaRPr lang="en-US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t.me/</a:t>
            </a:r>
            <a:r>
              <a:rPr lang="en-US" sz="1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yylarionova</a:t>
            </a:r>
            <a:endParaRPr lang="ru-RU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ru-RU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ЛАРИОНОВА ЮЛИЯ ЮРЬЕВНА </a:t>
            </a:r>
          </a:p>
        </p:txBody>
      </p:sp>
    </p:spTree>
    <p:extLst>
      <p:ext uri="{BB962C8B-B14F-4D97-AF65-F5344CB8AC3E}">
        <p14:creationId xmlns:p14="http://schemas.microsoft.com/office/powerpoint/2010/main" val="322843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типа таргетинга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4572000"/>
            <a:ext cx="4288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/>
              <a:t>Autotargeting</a:t>
            </a:r>
            <a:r>
              <a:rPr lang="en-US" b="1" dirty="0"/>
              <a:t> </a:t>
            </a:r>
            <a:r>
              <a:rPr lang="ru-RU" b="1" dirty="0"/>
              <a:t>в пределах желаемого </a:t>
            </a:r>
            <a:r>
              <a:rPr lang="en-US" b="1" dirty="0"/>
              <a:t>CPA</a:t>
            </a:r>
            <a:r>
              <a:rPr lang="ru-RU" b="1" dirty="0"/>
              <a:t>. </a:t>
            </a:r>
            <a:r>
              <a:rPr lang="ru-RU" sz="1800" b="1" dirty="0" err="1"/>
              <a:t>Retargeting</a:t>
            </a:r>
            <a:r>
              <a:rPr lang="en-US" b="1" dirty="0"/>
              <a:t> </a:t>
            </a:r>
            <a:r>
              <a:rPr lang="ru-RU" b="1" dirty="0"/>
              <a:t>сильно выше. </a:t>
            </a:r>
            <a:r>
              <a:rPr lang="ru-RU" b="1" dirty="0" err="1"/>
              <a:t>Phrase</a:t>
            </a:r>
            <a:r>
              <a:rPr lang="ru-RU" b="1" dirty="0"/>
              <a:t> немного выше, его можно скорректировать удалив какие-то его комбинации с другими типами категорий.</a:t>
            </a:r>
            <a:endParaRPr lang="ru-RU" b="1" i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5120368" cy="288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200" dirty="0" err="1"/>
              <a:t>Autotargeting</a:t>
            </a:r>
            <a:r>
              <a:rPr lang="ru-RU" sz="1200" dirty="0"/>
              <a:t> - от 218.66 до 342.9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200" dirty="0" err="1"/>
              <a:t>Phrase</a:t>
            </a:r>
            <a:r>
              <a:rPr lang="ru-RU" sz="1200" dirty="0"/>
              <a:t> - от 397.04 до 557.87</a:t>
            </a:r>
          </a:p>
          <a:p>
            <a:r>
              <a:rPr lang="ru-RU" sz="1200" dirty="0" err="1"/>
              <a:t>Retargeting</a:t>
            </a:r>
            <a:r>
              <a:rPr lang="ru-RU" sz="1200" dirty="0"/>
              <a:t> - от 761.16 до 3107.02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F9B54-FBDE-433F-90B0-15E98ACF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76" y="1690688"/>
            <a:ext cx="6471182" cy="44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1F865-E7C3-4D0F-A8C9-6A9F848D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Поиск причин</a:t>
            </a:r>
            <a:r>
              <a:rPr lang="ru-RU" sz="6000" dirty="0"/>
              <a:t> выросшего CPA</a:t>
            </a:r>
            <a:br>
              <a:rPr lang="ru-RU" sz="6000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FDAA3-FEDF-434C-9ABE-DAE52C43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Сужаем срезы, повлиявшие на рост </a:t>
            </a:r>
            <a:r>
              <a:rPr lang="en-US" dirty="0"/>
              <a:t>CPA </a:t>
            </a:r>
            <a:r>
              <a:rPr lang="ru-RU" dirty="0"/>
              <a:t>до уровня комбинаций типов баннеров.</a:t>
            </a:r>
          </a:p>
        </p:txBody>
      </p:sp>
    </p:spTree>
    <p:extLst>
      <p:ext uri="{BB962C8B-B14F-4D97-AF65-F5344CB8AC3E}">
        <p14:creationId xmlns:p14="http://schemas.microsoft.com/office/powerpoint/2010/main" val="11951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144B6-FFDE-4814-99BF-2631AC5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растущего CPA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5D891-1729-4D44-AE61-75BF26992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54" y="3966366"/>
            <a:ext cx="8278691" cy="2707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F755B-B45D-4FF7-8E2A-7522EC7BD48D}"/>
              </a:ext>
            </a:extLst>
          </p:cNvPr>
          <p:cNvSpPr txBox="1"/>
          <p:nvPr/>
        </p:nvSpPr>
        <p:spPr>
          <a:xfrm>
            <a:off x="1093644" y="1685927"/>
            <a:ext cx="4068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 посчитали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CPA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каждой комбинации типов баннеров и сравнили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CPA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последние 4 месяца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предпоследние 4, чтобы обнаружить, какие комбинации больше всего дали прирост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C00E9-1FC8-44E1-AC2F-234D150117D1}"/>
              </a:ext>
            </a:extLst>
          </p:cNvPr>
          <p:cNvSpPr txBox="1"/>
          <p:nvPr/>
        </p:nvSpPr>
        <p:spPr>
          <a:xfrm>
            <a:off x="6659440" y="168592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Комбинация состоит из следующих полей: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Category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категория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Device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устройства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Place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площадки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BannerType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объявления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запроса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TargetingType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таргетинга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06AF0-FEEF-4FAD-9609-E110975CF804}"/>
              </a:ext>
            </a:extLst>
          </p:cNvPr>
          <p:cNvSpPr txBox="1"/>
          <p:nvPr/>
        </p:nvSpPr>
        <p:spPr>
          <a:xfrm>
            <a:off x="3738928" y="3564810"/>
            <a:ext cx="4714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Ниже на картинке самые дорогие комбинации.</a:t>
            </a:r>
          </a:p>
        </p:txBody>
      </p:sp>
    </p:spTree>
    <p:extLst>
      <p:ext uri="{BB962C8B-B14F-4D97-AF65-F5344CB8AC3E}">
        <p14:creationId xmlns:p14="http://schemas.microsoft.com/office/powerpoint/2010/main" val="35206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CE276-81E2-4F17-83E2-CADDEF1A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причин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F16BE-BE4B-43A7-9C83-6B980959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64" y="5206999"/>
            <a:ext cx="4772025" cy="974726"/>
          </a:xfrm>
        </p:spPr>
        <p:txBody>
          <a:bodyPr>
            <a:noAutofit/>
          </a:bodyPr>
          <a:lstStyle/>
          <a:p>
            <a:r>
              <a:rPr lang="ru-RU" sz="1600" b="1" dirty="0"/>
              <a:t>На графике видно, что найденные комбинации с выросшим </a:t>
            </a:r>
            <a:r>
              <a:rPr lang="en-US" sz="1600" b="1" dirty="0"/>
              <a:t>CPA</a:t>
            </a:r>
            <a:r>
              <a:rPr lang="ru-RU" sz="1600" b="1" dirty="0"/>
              <a:t> ответственны за суммарный рост CPA в последние 4 месяца.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21BB7-AF0E-4CE0-AF59-9BBB770B2AD7}"/>
              </a:ext>
            </a:extLst>
          </p:cNvPr>
          <p:cNvSpPr txBox="1"/>
          <p:nvPr/>
        </p:nvSpPr>
        <p:spPr>
          <a:xfrm>
            <a:off x="666750" y="1786235"/>
            <a:ext cx="49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Уберем 10 комбинаций рекламы, которые больше всего приросли за последние 4 месяца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29D6C2-97DF-4E43-8C79-E099DC6A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03" y="2247900"/>
            <a:ext cx="6225399" cy="4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1F865-E7C3-4D0F-A8C9-6A9F848D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ru-RU" dirty="0"/>
              <a:t>. Рекомендации для достижения целевого </a:t>
            </a:r>
            <a:r>
              <a:rPr lang="ru-RU" sz="6000" dirty="0"/>
              <a:t>CPA </a:t>
            </a:r>
            <a:r>
              <a:rPr lang="en-US" sz="6000" dirty="0"/>
              <a:t>&lt; 380</a:t>
            </a:r>
            <a:br>
              <a:rPr lang="ru-RU" sz="6000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FDAA3-FEDF-434C-9ABE-DAE52C43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0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CDCFD-9781-441F-91A5-1DCC44B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худших и лучших типов баннеров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8800-CBF5-46C2-9841-7884EEB4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1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600" dirty="0"/>
              <a:t>Выделим лучшие и худшие комбинации на основе </a:t>
            </a:r>
            <a:r>
              <a:rPr lang="en-US" sz="1600" dirty="0"/>
              <a:t>CPA </a:t>
            </a:r>
            <a:r>
              <a:rPr lang="ru-RU" sz="1600" dirty="0"/>
              <a:t>Сигмы и всех остальных компаний:</a:t>
            </a:r>
          </a:p>
          <a:p>
            <a:r>
              <a:rPr lang="ru-RU" sz="1600" dirty="0"/>
              <a:t>Хорошо – </a:t>
            </a:r>
            <a:r>
              <a:rPr lang="en-US" sz="1600" dirty="0"/>
              <a:t>CPA &lt;= 380</a:t>
            </a:r>
            <a:endParaRPr lang="ru-RU" sz="1600" dirty="0"/>
          </a:p>
          <a:p>
            <a:r>
              <a:rPr lang="ru-RU" sz="1600" dirty="0"/>
              <a:t>Плохо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en-US" sz="1600" dirty="0"/>
              <a:t> CPA &gt; 380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Рекомендуем убрать баннеры для следующих комбинаций: </a:t>
            </a:r>
          </a:p>
          <a:p>
            <a:pPr marL="0" indent="0">
              <a:buNone/>
            </a:pPr>
            <a:r>
              <a:rPr lang="ru-RU" sz="1600" dirty="0"/>
              <a:t>1. </a:t>
            </a:r>
            <a:r>
              <a:rPr lang="ru-RU" sz="1600" u="sng" dirty="0"/>
              <a:t>Сигма</a:t>
            </a:r>
            <a:r>
              <a:rPr lang="ru-RU" sz="1600" dirty="0"/>
              <a:t> плохо +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cost</a:t>
            </a:r>
            <a:r>
              <a:rPr lang="ru-RU" sz="1600" dirty="0"/>
              <a:t> &gt;= 640</a:t>
            </a:r>
          </a:p>
          <a:p>
            <a:pPr marL="0" indent="0">
              <a:buNone/>
            </a:pPr>
            <a:r>
              <a:rPr lang="ru-RU" sz="1600" dirty="0"/>
              <a:t>2. (</a:t>
            </a:r>
            <a:r>
              <a:rPr lang="ru-RU" sz="1600" u="sng" dirty="0"/>
              <a:t>Сигма</a:t>
            </a:r>
            <a:r>
              <a:rPr lang="ru-RU" sz="1600" dirty="0"/>
              <a:t> хорошо +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cost</a:t>
            </a:r>
            <a:r>
              <a:rPr lang="ru-RU" sz="1600" dirty="0"/>
              <a:t> &lt; 640) </a:t>
            </a:r>
            <a:r>
              <a:rPr lang="ru-RU" sz="1600" dirty="0" err="1"/>
              <a:t>or</a:t>
            </a:r>
            <a:r>
              <a:rPr lang="ru-RU" sz="1600" dirty="0"/>
              <a:t>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NaN</a:t>
            </a:r>
            <a:r>
              <a:rPr lang="ru-RU" sz="1600" dirty="0"/>
              <a:t> + </a:t>
            </a:r>
            <a:r>
              <a:rPr lang="ru-RU" sz="1600" u="sng" dirty="0"/>
              <a:t>Все</a:t>
            </a:r>
            <a:r>
              <a:rPr lang="ru-RU" sz="1600" dirty="0"/>
              <a:t> плохо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Рекомендуем покупать баннеры для следующих комбинаций(по приоритетности):</a:t>
            </a:r>
          </a:p>
          <a:p>
            <a:pPr marL="0" indent="0">
              <a:buNone/>
            </a:pPr>
            <a:r>
              <a:rPr lang="ru-RU" sz="1600" dirty="0"/>
              <a:t>1. </a:t>
            </a:r>
            <a:r>
              <a:rPr lang="ru-RU" sz="1600" u="sng" dirty="0"/>
              <a:t>Сигма</a:t>
            </a:r>
            <a:r>
              <a:rPr lang="ru-RU" sz="1600" dirty="0"/>
              <a:t> хорошо + </a:t>
            </a:r>
            <a:r>
              <a:rPr lang="ru-RU" sz="1600" u="sng" dirty="0"/>
              <a:t>Все</a:t>
            </a:r>
            <a:r>
              <a:rPr lang="ru-RU" sz="1600" dirty="0"/>
              <a:t> хорошо</a:t>
            </a:r>
          </a:p>
          <a:p>
            <a:pPr marL="0" indent="0">
              <a:buNone/>
            </a:pPr>
            <a:r>
              <a:rPr lang="ru-RU" sz="1600" dirty="0"/>
              <a:t>2. </a:t>
            </a:r>
            <a:r>
              <a:rPr lang="ru-RU" sz="1600" u="sng" dirty="0"/>
              <a:t>Сигма</a:t>
            </a:r>
            <a:r>
              <a:rPr lang="ru-RU" sz="1600" dirty="0"/>
              <a:t> хорошо  +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cost</a:t>
            </a:r>
            <a:r>
              <a:rPr lang="ru-RU" sz="1600" dirty="0"/>
              <a:t> &gt;= 640 + </a:t>
            </a:r>
            <a:r>
              <a:rPr lang="ru-RU" sz="1600" u="sng" dirty="0"/>
              <a:t>Все</a:t>
            </a:r>
            <a:r>
              <a:rPr lang="ru-RU" sz="1600" dirty="0"/>
              <a:t> плохо </a:t>
            </a:r>
            <a:r>
              <a:rPr lang="ru-RU" sz="1600" dirty="0" err="1"/>
              <a:t>or</a:t>
            </a:r>
            <a:r>
              <a:rPr lang="ru-RU" sz="1600" dirty="0"/>
              <a:t> </a:t>
            </a:r>
            <a:r>
              <a:rPr lang="ru-RU" sz="1600" u="sng" dirty="0"/>
              <a:t>Все</a:t>
            </a:r>
            <a:r>
              <a:rPr lang="ru-RU" sz="1600" dirty="0"/>
              <a:t> </a:t>
            </a:r>
            <a:r>
              <a:rPr lang="ru-RU" sz="1600" dirty="0" err="1"/>
              <a:t>NaN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3. (</a:t>
            </a:r>
            <a:r>
              <a:rPr lang="ru-RU" sz="1600" u="sng" dirty="0"/>
              <a:t>Сигма</a:t>
            </a:r>
            <a:r>
              <a:rPr lang="ru-RU" sz="1600" dirty="0"/>
              <a:t> плохо +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cost</a:t>
            </a:r>
            <a:r>
              <a:rPr lang="ru-RU" sz="1600" dirty="0"/>
              <a:t> &lt; 640) </a:t>
            </a:r>
            <a:r>
              <a:rPr lang="ru-RU" sz="1600" dirty="0" err="1"/>
              <a:t>or</a:t>
            </a:r>
            <a:r>
              <a:rPr lang="ru-RU" sz="1600" dirty="0"/>
              <a:t> </a:t>
            </a:r>
            <a:r>
              <a:rPr lang="ru-RU" sz="1600" u="sng" dirty="0"/>
              <a:t>Сигма</a:t>
            </a:r>
            <a:r>
              <a:rPr lang="ru-RU" sz="1600" dirty="0"/>
              <a:t> </a:t>
            </a:r>
            <a:r>
              <a:rPr lang="ru-RU" sz="1600" dirty="0" err="1"/>
              <a:t>NaN</a:t>
            </a:r>
            <a:r>
              <a:rPr lang="ru-RU" sz="1600" dirty="0"/>
              <a:t> + </a:t>
            </a:r>
            <a:r>
              <a:rPr lang="ru-RU" sz="1600" u="sng" dirty="0"/>
              <a:t>Все</a:t>
            </a:r>
            <a:r>
              <a:rPr lang="ru-RU" sz="1600" dirty="0"/>
              <a:t> хорошо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99E-3545-414C-94AE-7AFFE435F335}"/>
              </a:ext>
            </a:extLst>
          </p:cNvPr>
          <p:cNvSpPr txBox="1"/>
          <p:nvPr/>
        </p:nvSpPr>
        <p:spPr>
          <a:xfrm>
            <a:off x="7403818" y="4602424"/>
            <a:ext cx="4490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Helvetica Neue"/>
              </a:rPr>
              <a:t>На основе этой гистограммы, можно взять границу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Helvetica Neue"/>
              </a:rPr>
              <a:t>cost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Helvetica Neue"/>
              </a:rPr>
              <a:t> &lt; 640 (квантиль 10%), ниже которой считаем, что потрачено еще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Helvetica Neue"/>
              </a:rPr>
              <a:t>недастаточно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Helvetica Neue"/>
              </a:rPr>
              <a:t> денег, чтобы делать хорошие выводы об эффективности рекламы.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C1D6A8-3DC7-4DB3-9920-A16DB10E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18" y="1755242"/>
            <a:ext cx="3893676" cy="27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7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Выбросим худшие комбинации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E83EBE2-7486-4F70-BCB8-811373A0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01" y="2016125"/>
            <a:ext cx="6293899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2159000"/>
            <a:ext cx="428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Удалив плохие группы баннеров, </a:t>
            </a:r>
          </a:p>
          <a:p>
            <a:r>
              <a:rPr lang="ru-RU" b="1" dirty="0"/>
              <a:t>получили средний </a:t>
            </a:r>
            <a:r>
              <a:rPr lang="en-US" b="1" dirty="0"/>
              <a:t>CPA</a:t>
            </a:r>
            <a:r>
              <a:rPr lang="ru-RU" b="1" dirty="0"/>
              <a:t> на уровне 213.</a:t>
            </a:r>
          </a:p>
        </p:txBody>
      </p:sp>
    </p:spTree>
    <p:extLst>
      <p:ext uri="{BB962C8B-B14F-4D97-AF65-F5344CB8AC3E}">
        <p14:creationId xmlns:p14="http://schemas.microsoft.com/office/powerpoint/2010/main" val="111285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31594-6CB7-4950-BEFC-BC50B4D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комбинации, которые рекомендуется избегать. Часть1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030D8-DCAB-48ED-9007-02417BDA1FB6}"/>
              </a:ext>
            </a:extLst>
          </p:cNvPr>
          <p:cNvSpPr txBox="1"/>
          <p:nvPr/>
        </p:nvSpPr>
        <p:spPr>
          <a:xfrm>
            <a:off x="384397" y="1828563"/>
            <a:ext cx="3324003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РАСЧЕТНО-КАССОВОЕ ОБСЛУЖИВАНИЕ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image_ad</a:t>
            </a:r>
            <a:r>
              <a:rPr lang="ru-RU" sz="1100" dirty="0"/>
              <a:t>/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r>
              <a:rPr lang="ru-RU" sz="1100" dirty="0"/>
              <a:t>/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Brand/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3.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mcbanner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Brand/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4.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mcbanner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Competitor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endParaRPr lang="ru-RU" sz="1100" dirty="0"/>
          </a:p>
          <a:p>
            <a:endParaRPr lang="ru-RU" sz="1100" dirty="0"/>
          </a:p>
          <a:p>
            <a:endParaRPr lang="ru-RU" sz="1100" dirty="0"/>
          </a:p>
          <a:p>
            <a:endParaRPr lang="ru-RU" sz="1100" dirty="0"/>
          </a:p>
          <a:p>
            <a:endParaRPr lang="ru-RU" sz="1100" dirty="0"/>
          </a:p>
          <a:p>
            <a:endParaRPr lang="ru-RU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99CC7-D287-4E17-BCB8-1B88445C5FD8}"/>
              </a:ext>
            </a:extLst>
          </p:cNvPr>
          <p:cNvSpPr txBox="1"/>
          <p:nvPr/>
        </p:nvSpPr>
        <p:spPr>
          <a:xfrm>
            <a:off x="3942725" y="1828563"/>
            <a:ext cx="29263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ПОТРЕБИТЕЛЬСКОЕ КРЕДИТОВАНИЕ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Networks/Search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r>
              <a:rPr lang="ru-RU" sz="1100" dirty="0"/>
              <a:t>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3.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image_ad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F82E6F-54A0-4877-BE31-30A6D5F049A4}"/>
              </a:ext>
            </a:extLst>
          </p:cNvPr>
          <p:cNvSpPr txBox="1"/>
          <p:nvPr/>
        </p:nvSpPr>
        <p:spPr>
          <a:xfrm>
            <a:off x="8417037" y="1828326"/>
            <a:ext cx="3914663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ИПОТЕЧНОЕ КРЕДИТОВАНИЕ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Networks/Search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r>
              <a:rPr lang="ru-RU" sz="1100" dirty="0"/>
              <a:t>/Brand/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3.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Autoretargeting</a:t>
            </a:r>
            <a:endParaRPr lang="ru-RU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BF682-576E-4C61-8E19-E05324746ECD}"/>
              </a:ext>
            </a:extLst>
          </p:cNvPr>
          <p:cNvSpPr txBox="1"/>
          <p:nvPr/>
        </p:nvSpPr>
        <p:spPr>
          <a:xfrm>
            <a:off x="5989240" y="1993663"/>
            <a:ext cx="23331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4.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Autoretargeting</a:t>
            </a:r>
            <a:endParaRPr lang="ru-RU" sz="1100" dirty="0"/>
          </a:p>
          <a:p>
            <a:r>
              <a:rPr lang="ru-RU" sz="1100" dirty="0"/>
              <a:t>5.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Autoretargeting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023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31594-6CB7-4950-BEFC-BC50B4D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комбинации, которые рекомендуется избегать. Часть2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FADDE-0AB3-4F95-9615-298E893D424F}"/>
              </a:ext>
            </a:extLst>
          </p:cNvPr>
          <p:cNvSpPr txBox="1"/>
          <p:nvPr/>
        </p:nvSpPr>
        <p:spPr>
          <a:xfrm>
            <a:off x="838200" y="1774701"/>
            <a:ext cx="363602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КРЕДИТНЫЕ КАРТЫ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Networks/Search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r>
              <a:rPr lang="ru-RU" sz="1100" dirty="0"/>
              <a:t>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3.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Brand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232DF-554A-476F-B500-AEFDC565A2FB}"/>
              </a:ext>
            </a:extLst>
          </p:cNvPr>
          <p:cNvSpPr txBox="1"/>
          <p:nvPr/>
        </p:nvSpPr>
        <p:spPr>
          <a:xfrm>
            <a:off x="4634471" y="1774700"/>
            <a:ext cx="407670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ДЕБЕТОВЫЕ КАРТЫ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Networks/Search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r>
              <a:rPr lang="ru-RU" sz="1100" dirty="0"/>
              <a:t>/</a:t>
            </a:r>
            <a:r>
              <a:rPr lang="ru-RU" sz="1100" dirty="0" err="1"/>
              <a:t>Competitor</a:t>
            </a:r>
            <a:r>
              <a:rPr lang="ru-RU" sz="1100" dirty="0"/>
              <a:t>/</a:t>
            </a:r>
            <a:r>
              <a:rPr lang="ru-RU" sz="1100" dirty="0" err="1"/>
              <a:t>Other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3.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Brand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CA352-71A8-4FF1-BB5D-4984F285244D}"/>
              </a:ext>
            </a:extLst>
          </p:cNvPr>
          <p:cNvSpPr txBox="1"/>
          <p:nvPr/>
        </p:nvSpPr>
        <p:spPr>
          <a:xfrm>
            <a:off x="8495271" y="1774699"/>
            <a:ext cx="381102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ВКЛАДЫ</a:t>
            </a:r>
          </a:p>
          <a:p>
            <a:r>
              <a:rPr lang="ru-RU" sz="1100" dirty="0"/>
              <a:t>1.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Networks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</a:t>
            </a:r>
            <a:r>
              <a:rPr lang="ru-RU" sz="1100" dirty="0" err="1"/>
              <a:t>none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r>
              <a:rPr lang="ru-RU" sz="1100" dirty="0"/>
              <a:t>/</a:t>
            </a:r>
            <a:r>
              <a:rPr lang="ru-RU" sz="1100" dirty="0" err="1"/>
              <a:t>Retargeting</a:t>
            </a:r>
            <a:endParaRPr lang="ru-RU" sz="1100" dirty="0"/>
          </a:p>
          <a:p>
            <a:r>
              <a:rPr lang="ru-RU" sz="1100" dirty="0"/>
              <a:t>2.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device</a:t>
            </a:r>
            <a:r>
              <a:rPr lang="ru-RU" sz="1100" dirty="0"/>
              <a:t> : Desktop/Mobile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place</a:t>
            </a:r>
            <a:r>
              <a:rPr lang="ru-RU" sz="1100" dirty="0"/>
              <a:t> : Search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bannertype</a:t>
            </a:r>
            <a:r>
              <a:rPr lang="ru-RU" sz="1100" dirty="0"/>
              <a:t> : </a:t>
            </a:r>
            <a:r>
              <a:rPr lang="ru-RU" sz="1100" dirty="0" err="1"/>
              <a:t>text</a:t>
            </a:r>
            <a:endParaRPr lang="ru-RU" sz="1100" dirty="0"/>
          </a:p>
          <a:p>
            <a:r>
              <a:rPr lang="ru-RU" sz="1100" dirty="0"/>
              <a:t> </a:t>
            </a:r>
            <a:r>
              <a:rPr lang="ru-RU" sz="1100" dirty="0" err="1"/>
              <a:t>querytype</a:t>
            </a:r>
            <a:r>
              <a:rPr lang="ru-RU" sz="1100" dirty="0"/>
              <a:t> (</a:t>
            </a:r>
            <a:r>
              <a:rPr lang="ru-RU" sz="1100" dirty="0" err="1"/>
              <a:t>search</a:t>
            </a:r>
            <a:r>
              <a:rPr lang="ru-RU" sz="1100" dirty="0"/>
              <a:t> </a:t>
            </a:r>
            <a:r>
              <a:rPr lang="ru-RU" sz="1100" dirty="0" err="1"/>
              <a:t>only</a:t>
            </a:r>
            <a:r>
              <a:rPr lang="ru-RU" sz="1100" dirty="0"/>
              <a:t>) : Brand</a:t>
            </a:r>
          </a:p>
          <a:p>
            <a:r>
              <a:rPr lang="ru-RU" sz="1100" dirty="0"/>
              <a:t> </a:t>
            </a:r>
            <a:r>
              <a:rPr lang="ru-RU" sz="1100" dirty="0" err="1"/>
              <a:t>targetingtype</a:t>
            </a:r>
            <a:r>
              <a:rPr lang="ru-RU" sz="1100" dirty="0"/>
              <a:t> : </a:t>
            </a:r>
            <a:r>
              <a:rPr lang="ru-RU" sz="1100" dirty="0" err="1"/>
              <a:t>Phrase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7387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31594-6CB7-4950-BEFC-BC50B4D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Хорошие комбинации, которые рекомендуется использовать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BE599-365C-4D98-BFB2-06536D457776}"/>
              </a:ext>
            </a:extLst>
          </p:cNvPr>
          <p:cNvSpPr txBox="1"/>
          <p:nvPr/>
        </p:nvSpPr>
        <p:spPr>
          <a:xfrm>
            <a:off x="838200" y="1690688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ПОТРЕБИТЕЛЬСКОЕ КРЕДИТОВАНИЕ</a:t>
            </a:r>
            <a:endParaRPr lang="en-US" sz="1100" dirty="0"/>
          </a:p>
          <a:p>
            <a:pPr marL="0" indent="0">
              <a:buNone/>
            </a:pPr>
            <a:r>
              <a:rPr lang="ru-RU" sz="1100" dirty="0"/>
              <a:t>1.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Desktop</a:t>
            </a:r>
          </a:p>
          <a:p>
            <a:r>
              <a:rPr lang="en-US" sz="1100" dirty="0"/>
              <a:t> place : Search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Other/Competitor/Brand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Autotargeting</a:t>
            </a:r>
          </a:p>
          <a:p>
            <a:pPr marL="0" indent="0">
              <a:buNone/>
            </a:pPr>
            <a:r>
              <a:rPr lang="en-US" sz="1100" dirty="0"/>
              <a:t>2.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Mobile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Competitor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Autotargeting</a:t>
            </a:r>
            <a:endParaRPr lang="ru-RU" sz="1100" dirty="0"/>
          </a:p>
          <a:p>
            <a:pPr marL="0" indent="0">
              <a:buNone/>
            </a:pPr>
            <a:r>
              <a:rPr lang="ru-RU" sz="1100" dirty="0"/>
              <a:t>3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Desktop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Brand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Phrase</a:t>
            </a:r>
            <a:endParaRPr lang="ru-RU" sz="1100" dirty="0"/>
          </a:p>
          <a:p>
            <a:pPr marL="0" indent="0">
              <a:buNone/>
            </a:pPr>
            <a:r>
              <a:rPr lang="ru-RU" sz="1100" dirty="0"/>
              <a:t>4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Mobile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Brand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Phrase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58D10-94BF-4926-8B2D-CCCF7563D2E2}"/>
              </a:ext>
            </a:extLst>
          </p:cNvPr>
          <p:cNvSpPr txBox="1"/>
          <p:nvPr/>
        </p:nvSpPr>
        <p:spPr>
          <a:xfrm>
            <a:off x="6657975" y="1690688"/>
            <a:ext cx="36671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ДЕБЕТОВЫЕ КАРТЫ</a:t>
            </a:r>
          </a:p>
          <a:p>
            <a:pPr marL="0" indent="0">
              <a:buNone/>
            </a:pPr>
            <a:r>
              <a:rPr lang="ru-RU" sz="1100" dirty="0"/>
              <a:t>1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Mobile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Brand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Phrase</a:t>
            </a:r>
            <a:endParaRPr lang="ru-RU" sz="1100" dirty="0"/>
          </a:p>
          <a:p>
            <a:pPr marL="0" indent="0">
              <a:buNone/>
            </a:pPr>
            <a:endParaRPr lang="ru-RU" sz="1100" dirty="0"/>
          </a:p>
          <a:p>
            <a:r>
              <a:rPr lang="ru-RU" sz="1100" dirty="0"/>
              <a:t>ИПОТЕЧНОЕ КРЕДИТОВАНИЕ</a:t>
            </a:r>
            <a:endParaRPr lang="en-US" sz="1100" dirty="0"/>
          </a:p>
          <a:p>
            <a:pPr marL="0" indent="0">
              <a:buNone/>
            </a:pPr>
            <a:r>
              <a:rPr lang="ru-RU" sz="1100" dirty="0"/>
              <a:t>1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device : Desktop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Other/Competitor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Autotargeting</a:t>
            </a:r>
            <a:endParaRPr lang="ru-RU" sz="1100" dirty="0"/>
          </a:p>
          <a:p>
            <a:pPr marL="0" indent="0">
              <a:buNone/>
            </a:pPr>
            <a:endParaRPr lang="ru-RU" sz="1100" dirty="0"/>
          </a:p>
          <a:p>
            <a:r>
              <a:rPr lang="ru-RU" sz="1100" dirty="0"/>
              <a:t>КРЕДИТНЫЕ КАРТЫ</a:t>
            </a:r>
          </a:p>
          <a:p>
            <a:pPr marL="0" indent="0">
              <a:buNone/>
            </a:pPr>
            <a:r>
              <a:rPr lang="ru-RU" sz="1100" dirty="0"/>
              <a:t>1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 device : Mobile</a:t>
            </a:r>
          </a:p>
          <a:p>
            <a:pPr marL="0" indent="0">
              <a:buNone/>
            </a:pPr>
            <a:r>
              <a:rPr lang="en-US" sz="1100" dirty="0"/>
              <a:t> place : Search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bannertype</a:t>
            </a:r>
            <a:r>
              <a:rPr lang="en-US" sz="1100" dirty="0"/>
              <a:t> : text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querytype</a:t>
            </a:r>
            <a:r>
              <a:rPr lang="en-US" sz="1100" dirty="0"/>
              <a:t> (search only) : Brand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targetingtype</a:t>
            </a:r>
            <a:r>
              <a:rPr lang="en-US" sz="1100" dirty="0"/>
              <a:t> : Phrase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93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EF89A-BFDD-41BE-9FD6-536B2475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7227A-6C04-406D-BA85-D11B26FC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712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Рекламодатель Сигма жалуется на постоянный рост CPA по своим рекламным кампаниям в последние 4 месяца (с июня по сентябрь 2022). Задача проанализировать его размещение с целями:</a:t>
            </a:r>
          </a:p>
          <a:p>
            <a:pPr marL="0" indent="0">
              <a:buNone/>
            </a:pPr>
            <a:r>
              <a:rPr lang="ru-RU" sz="1600" dirty="0"/>
              <a:t>1) Выяснить причину растущего CPA</a:t>
            </a:r>
          </a:p>
          <a:p>
            <a:pPr marL="0" indent="0">
              <a:buNone/>
            </a:pPr>
            <a:r>
              <a:rPr lang="ru-RU" sz="1600" dirty="0"/>
              <a:t>2) Дать рекомендации по снижению и стабилизации CPA до целевого значения (380 </a:t>
            </a:r>
            <a:r>
              <a:rPr lang="ru-RU" sz="1600" dirty="0" err="1"/>
              <a:t>руб</a:t>
            </a:r>
            <a:r>
              <a:rPr lang="ru-R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46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0FFA6-1B7F-4627-9536-BCA31744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0BDFB-AAFF-45A2-BB75-58766250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Чтобы улучшить </a:t>
            </a:r>
            <a:r>
              <a:rPr lang="en-US" sz="2400" dirty="0"/>
              <a:t>CPA</a:t>
            </a:r>
            <a:r>
              <a:rPr lang="ru-RU" sz="2400" dirty="0"/>
              <a:t>, можно взять готовые комбинации из последнего раздела.</a:t>
            </a:r>
          </a:p>
          <a:p>
            <a:r>
              <a:rPr lang="ru-RU" sz="2400" dirty="0"/>
              <a:t>Либо исключать/добавлять крупные типы категорий из 1-го раздела. Например, исключить рекламу на платформе </a:t>
            </a:r>
            <a:r>
              <a:rPr lang="en-US" sz="2400" dirty="0"/>
              <a:t>networks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4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70E0-5177-4DA1-B84F-6D3F23E5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Сигмы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EE3782-510D-4763-9F8B-0F358015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01" y="1825625"/>
            <a:ext cx="629389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FBCB0-3E07-4B20-B3C1-3942DC295B60}"/>
              </a:ext>
            </a:extLst>
          </p:cNvPr>
          <p:cNvSpPr txBox="1"/>
          <p:nvPr/>
        </p:nvSpPr>
        <p:spPr>
          <a:xfrm>
            <a:off x="838200" y="1895911"/>
            <a:ext cx="4505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 июня по сентябрь 2022 года СРА выросло с 402 до 607.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5E6EF-A25F-4943-9EF2-C9881B070BD9}"/>
              </a:ext>
            </a:extLst>
          </p:cNvPr>
          <p:cNvSpPr txBox="1"/>
          <p:nvPr/>
        </p:nvSpPr>
        <p:spPr>
          <a:xfrm>
            <a:off x="838201" y="3699209"/>
            <a:ext cx="411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 видим, что цена до апреля падала, потом после апреля она начала подниматься, так же мы видим поднятие цен с апреля в 2021 году. Можно предположить ,что это сезонность, и летом стоимость на рекламу возрастает.</a:t>
            </a:r>
          </a:p>
        </p:txBody>
      </p:sp>
    </p:spTree>
    <p:extLst>
      <p:ext uri="{BB962C8B-B14F-4D97-AF65-F5344CB8AC3E}">
        <p14:creationId xmlns:p14="http://schemas.microsoft.com/office/powerpoint/2010/main" val="12341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1F865-E7C3-4D0F-A8C9-6A9F848D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ru-RU" dirty="0"/>
              <a:t>. Анализ крупных срезов категорий</a:t>
            </a:r>
            <a:br>
              <a:rPr lang="ru-RU" sz="6000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FDAA3-FEDF-434C-9ABE-DAE52C43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7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категории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4900117"/>
            <a:ext cx="4288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Самый высокий </a:t>
            </a:r>
            <a:r>
              <a:rPr lang="en-US" b="1" dirty="0"/>
              <a:t>CPA </a:t>
            </a:r>
            <a:r>
              <a:rPr lang="ru-RU" b="1" dirty="0"/>
              <a:t>у </a:t>
            </a:r>
            <a:r>
              <a:rPr lang="ru-RU" sz="1800" b="1" dirty="0"/>
              <a:t>расчетно-кассового обслуживания</a:t>
            </a:r>
            <a:r>
              <a:rPr lang="ru-RU" b="1" dirty="0"/>
              <a:t>. Эта категория связанная с б2б, где высокий </a:t>
            </a:r>
            <a:r>
              <a:rPr lang="en-US" b="1" dirty="0"/>
              <a:t>CPA </a:t>
            </a:r>
            <a:r>
              <a:rPr lang="ru-RU" b="1" dirty="0"/>
              <a:t>скорее ожидаем.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FCC007-A2CB-4426-A155-5F1A97E1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76" y="1502271"/>
            <a:ext cx="6293899" cy="4293513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7467600" cy="3021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100" dirty="0"/>
              <a:t>ВКЛАДЫ - от 68.17 до 202.4</a:t>
            </a:r>
          </a:p>
          <a:p>
            <a:r>
              <a:rPr lang="ru-RU" sz="1100" dirty="0"/>
              <a:t>ДЕБЕТОВЫЕ КАРТЫ - от 202.85 до 355.91</a:t>
            </a:r>
          </a:p>
          <a:p>
            <a:r>
              <a:rPr lang="ru-RU" sz="1100" dirty="0"/>
              <a:t>КРЕДИТНЫЕ КАРТЫ - от 154.47 до 239.97</a:t>
            </a:r>
          </a:p>
          <a:p>
            <a:r>
              <a:rPr lang="ru-RU" sz="1100" dirty="0"/>
              <a:t>ПОТРЕБИТЕЛЬСКОЕ КРЕДИТОВАНИЕ - от 178.59 до 304.34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100" dirty="0"/>
              <a:t>ИПОТЕЧНОЕ КРЕДИТОВАНИЕ - от 411.2 до 575.52</a:t>
            </a:r>
          </a:p>
          <a:p>
            <a:r>
              <a:rPr lang="ru-RU" sz="1100" dirty="0"/>
              <a:t>РАСЧЕТНО-КАССОВОЕ ОБСЛУЖИВАНИЕ - от 3738.71 до 10095.14</a:t>
            </a:r>
          </a:p>
        </p:txBody>
      </p:sp>
    </p:spTree>
    <p:extLst>
      <p:ext uri="{BB962C8B-B14F-4D97-AF65-F5344CB8AC3E}">
        <p14:creationId xmlns:p14="http://schemas.microsoft.com/office/powerpoint/2010/main" val="34439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устройства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4990306"/>
            <a:ext cx="428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 мобильных устройствах </a:t>
            </a:r>
            <a:r>
              <a:rPr lang="en-US" b="1" dirty="0"/>
              <a:t>CPA</a:t>
            </a:r>
            <a:r>
              <a:rPr lang="ru-RU" b="1" dirty="0"/>
              <a:t> ниже, но тренд одинаковый.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5120368" cy="288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200" dirty="0"/>
              <a:t>Нет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200" dirty="0"/>
              <a:t>Desktop - от 497.34 до 681.65</a:t>
            </a:r>
          </a:p>
          <a:p>
            <a:r>
              <a:rPr lang="ru-RU" sz="1200" dirty="0"/>
              <a:t>Mobile - от 352.98 до 564.58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8FB9FA-E330-4359-8AFB-68167BDC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98" y="1690688"/>
            <a:ext cx="6398697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типа площадки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4755693"/>
            <a:ext cx="4288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Search </a:t>
            </a:r>
            <a:r>
              <a:rPr lang="ru-RU" b="1" dirty="0"/>
              <a:t>стабильный и в пределах желаемого </a:t>
            </a:r>
            <a:r>
              <a:rPr lang="en-US" b="1" dirty="0"/>
              <a:t>CPA</a:t>
            </a:r>
            <a:r>
              <a:rPr lang="ru-RU" b="1" dirty="0"/>
              <a:t>. </a:t>
            </a:r>
            <a:r>
              <a:rPr lang="en-US" b="1" dirty="0"/>
              <a:t>Networks </a:t>
            </a:r>
            <a:r>
              <a:rPr lang="ru-RU" b="1" dirty="0"/>
              <a:t>за последние 4 месяца очень вырос. Похоже, что в этом срезе основная проблема с повышением </a:t>
            </a:r>
            <a:r>
              <a:rPr lang="en-US" b="1" dirty="0"/>
              <a:t>CPA.</a:t>
            </a:r>
            <a:endParaRPr lang="ru-RU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5120368" cy="288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100" dirty="0"/>
              <a:t> </a:t>
            </a:r>
            <a:r>
              <a:rPr lang="ru-RU" sz="1200" dirty="0"/>
              <a:t>Search - от 315.61 до 360.42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200" dirty="0"/>
              <a:t> Networks - от 585.06 до 2382.06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95A864-84D5-4A50-B184-1EB63119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72" y="1677988"/>
            <a:ext cx="6507329" cy="44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типа объявления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4814492"/>
            <a:ext cx="4288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image_ad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mcbanner</a:t>
            </a:r>
            <a:r>
              <a:rPr lang="en-US" b="1" dirty="0"/>
              <a:t> </a:t>
            </a:r>
            <a:r>
              <a:rPr lang="ru-RU" b="1" dirty="0"/>
              <a:t>имеют месяцы с аномально </a:t>
            </a:r>
            <a:r>
              <a:rPr lang="ru-RU" b="1" dirty="0" err="1"/>
              <a:t>выоскими</a:t>
            </a:r>
            <a:r>
              <a:rPr lang="ru-RU" b="1" dirty="0"/>
              <a:t> значениями </a:t>
            </a:r>
            <a:r>
              <a:rPr lang="en-US" b="1" dirty="0"/>
              <a:t>CPA. text </a:t>
            </a:r>
            <a:r>
              <a:rPr lang="ru-RU" b="1" dirty="0"/>
              <a:t>выглядит гораздо стабильнее.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5120368" cy="288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200" dirty="0"/>
              <a:t>Нет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200" dirty="0" err="1"/>
              <a:t>image_ad</a:t>
            </a:r>
            <a:r>
              <a:rPr lang="ru-RU" sz="1200" dirty="0"/>
              <a:t> - от 8429.88 до 79067.87</a:t>
            </a:r>
          </a:p>
          <a:p>
            <a:r>
              <a:rPr lang="ru-RU" sz="1200" dirty="0" err="1"/>
              <a:t>mcbanner</a:t>
            </a:r>
            <a:r>
              <a:rPr lang="ru-RU" sz="1200" dirty="0"/>
              <a:t> - от 0.0 до 42446.06</a:t>
            </a:r>
          </a:p>
          <a:p>
            <a:r>
              <a:rPr lang="ru-RU" sz="1200" dirty="0" err="1"/>
              <a:t>text</a:t>
            </a:r>
            <a:r>
              <a:rPr lang="ru-RU" sz="1200" dirty="0"/>
              <a:t> - от 401.89 до 598.55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2F74F4-A013-4DC5-ABD6-19FC8388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99" y="1668028"/>
            <a:ext cx="6560083" cy="44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9DC2-2467-4566-BC76-203F399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в зависимости от типа запроса(только для площадки </a:t>
            </a:r>
            <a:r>
              <a:rPr lang="en-US" dirty="0"/>
              <a:t>Search</a:t>
            </a:r>
            <a:r>
              <a:rPr lang="ru-R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B065-E4F0-4069-9C05-54CCEFEC1FA3}"/>
              </a:ext>
            </a:extLst>
          </p:cNvPr>
          <p:cNvSpPr txBox="1"/>
          <p:nvPr/>
        </p:nvSpPr>
        <p:spPr>
          <a:xfrm>
            <a:off x="771525" y="5030167"/>
            <a:ext cx="4288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Brand </a:t>
            </a:r>
            <a:r>
              <a:rPr lang="ru-RU" b="1" dirty="0"/>
              <a:t>в пределах желаемого </a:t>
            </a:r>
            <a:r>
              <a:rPr lang="en-US" b="1" dirty="0"/>
              <a:t>CPA</a:t>
            </a:r>
            <a:r>
              <a:rPr lang="ru-RU" b="1" dirty="0"/>
              <a:t>. </a:t>
            </a:r>
            <a:r>
              <a:rPr lang="en-US" b="1" dirty="0"/>
              <a:t>Competitor </a:t>
            </a:r>
            <a:r>
              <a:rPr lang="ru-RU" b="1" dirty="0"/>
              <a:t>и </a:t>
            </a:r>
            <a:r>
              <a:rPr lang="en-US" b="1" dirty="0"/>
              <a:t>Other </a:t>
            </a:r>
            <a:r>
              <a:rPr lang="ru-RU" b="1" dirty="0"/>
              <a:t>сильно выше. </a:t>
            </a:r>
            <a:br>
              <a:rPr lang="ru-RU" b="1" dirty="0"/>
            </a:br>
            <a:r>
              <a:rPr lang="en-US" sz="1200" i="1" dirty="0"/>
              <a:t>none </a:t>
            </a:r>
            <a:r>
              <a:rPr lang="ru-RU" sz="1200" i="1" dirty="0"/>
              <a:t>вырос, но относится к </a:t>
            </a:r>
            <a:r>
              <a:rPr lang="en-US" sz="1200" i="1" dirty="0"/>
              <a:t>network, </a:t>
            </a:r>
            <a:r>
              <a:rPr lang="ru-RU" sz="1200" i="1" dirty="0"/>
              <a:t>его мы уже рассмотрели в анализе платформы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C2B27-F44C-4265-AC29-802D6EDC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5120368" cy="288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Распределение затрат в пределах 380 рублей:</a:t>
            </a:r>
          </a:p>
          <a:p>
            <a:r>
              <a:rPr lang="ru-RU" sz="1200" dirty="0"/>
              <a:t>Brand - от 239.21 до 263.33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Распределение затрат более 380 рублей:</a:t>
            </a:r>
          </a:p>
          <a:p>
            <a:r>
              <a:rPr lang="ru-RU" sz="1200" dirty="0" err="1"/>
              <a:t>Competitor</a:t>
            </a:r>
            <a:r>
              <a:rPr lang="ru-RU" sz="1200" dirty="0"/>
              <a:t> - от 945.61 до 1392.99</a:t>
            </a:r>
          </a:p>
          <a:p>
            <a:r>
              <a:rPr lang="ru-RU" sz="1200" dirty="0" err="1"/>
              <a:t>Other</a:t>
            </a:r>
            <a:r>
              <a:rPr lang="ru-RU" sz="1200" dirty="0"/>
              <a:t> - от 805.85 до 1372.29</a:t>
            </a:r>
          </a:p>
          <a:p>
            <a:r>
              <a:rPr lang="ru-RU" sz="1200" dirty="0" err="1"/>
              <a:t>none</a:t>
            </a:r>
            <a:r>
              <a:rPr lang="ru-RU" sz="1200" dirty="0"/>
              <a:t> - от 585.06 до 2382.06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D5B4EE-BF2B-4609-82D5-98EABD6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690688"/>
            <a:ext cx="6471182" cy="44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0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1670</Words>
  <Application>Microsoft Office PowerPoint</Application>
  <PresentationFormat>Широкоэкранный</PresentationFormat>
  <Paragraphs>285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 Neue</vt:lpstr>
      <vt:lpstr>Тема Office</vt:lpstr>
      <vt:lpstr>Поиск причин роста расходов в рекламе клиента Сигма</vt:lpstr>
      <vt:lpstr>Задача</vt:lpstr>
      <vt:lpstr>CPA Сигмы</vt:lpstr>
      <vt:lpstr>1. Анализ крупных срезов категорий </vt:lpstr>
      <vt:lpstr>CPA в зависимости от категории</vt:lpstr>
      <vt:lpstr>CPA в зависимости от устройства</vt:lpstr>
      <vt:lpstr>CPA в зависимости от типа площадки</vt:lpstr>
      <vt:lpstr>CPA в зависимости от типа объявления</vt:lpstr>
      <vt:lpstr>CPA в зависимости от типа запроса(только для площадки Search)</vt:lpstr>
      <vt:lpstr>CPA в зависимости от типа таргетинга</vt:lpstr>
      <vt:lpstr>2. Поиск причин выросшего CPA </vt:lpstr>
      <vt:lpstr>Причины растущего CPA</vt:lpstr>
      <vt:lpstr>Проверка причин</vt:lpstr>
      <vt:lpstr>2. Рекомендации для достижения целевого CPA &lt; 380 </vt:lpstr>
      <vt:lpstr>Поиск худших и лучших типов баннеров</vt:lpstr>
      <vt:lpstr>Выбросим худшие комбинации</vt:lpstr>
      <vt:lpstr>Плохие комбинации, которые рекомендуется избегать. Часть1</vt:lpstr>
      <vt:lpstr>Плохие комбинации, которые рекомендуется избегать. Часть2</vt:lpstr>
      <vt:lpstr>Хорошие комбинации, которые рекомендуется использовать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причин роста расходов в рекламе клиента Сигма</dc:title>
  <dc:creator>Юлия Ларионова</dc:creator>
  <cp:lastModifiedBy>Юлия Ларионова</cp:lastModifiedBy>
  <cp:revision>29</cp:revision>
  <dcterms:created xsi:type="dcterms:W3CDTF">2024-04-06T16:13:05Z</dcterms:created>
  <dcterms:modified xsi:type="dcterms:W3CDTF">2024-04-07T14:14:37Z</dcterms:modified>
</cp:coreProperties>
</file>