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997700" cy="9271000"/>
  <p:embeddedFontLst>
    <p:embeddedFont>
      <p:font typeface="Arial Narr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44">
          <p15:clr>
            <a:srgbClr val="A4A3A4"/>
          </p15:clr>
        </p15:guide>
        <p15:guide id="2" pos="3840">
          <p15:clr>
            <a:srgbClr val="A4A3A4"/>
          </p15:clr>
        </p15:guide>
      </p15:sldGuideLst>
    </p:ext>
    <p:ext uri="http://customooxmlschemas.google.com/">
      <go:slidesCustomData xmlns:go="http://customooxmlschemas.google.com/" r:id="rId26" roundtripDataSignature="AMtx7mj5A7Ph7ZOflYWzW2Kdh6ut7M1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5E83E3-0A47-4D60-B68D-F613B7A0FBDE}">
  <a:tblStyle styleId="{9C5E83E3-0A47-4D60-B68D-F613B7A0FB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C2BAC3-B66A-46FD-B6A4-98DCA4E2A45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54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alNarrow-regular.fntdata"/><Relationship Id="rId21" Type="http://schemas.openxmlformats.org/officeDocument/2006/relationships/slide" Target="slides/slide15.xml"/><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ArialNarr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3713" cy="463550"/>
          </a:xfrm>
          <a:prstGeom prst="rect">
            <a:avLst/>
          </a:prstGeom>
          <a:noFill/>
          <a:ln>
            <a:noFill/>
          </a:ln>
        </p:spPr>
        <p:txBody>
          <a:bodyPr anchorCtr="0" anchor="t" bIns="46475" lIns="92950" spcFirstLastPara="1" rIns="92950" wrap="square" tIns="464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63988" y="0"/>
            <a:ext cx="3033712" cy="463550"/>
          </a:xfrm>
          <a:prstGeom prst="rect">
            <a:avLst/>
          </a:prstGeom>
          <a:noFill/>
          <a:ln>
            <a:noFill/>
          </a:ln>
        </p:spPr>
        <p:txBody>
          <a:bodyPr anchorCtr="0" anchor="t" bIns="46475" lIns="92950" spcFirstLastPara="1" rIns="92950" wrap="square" tIns="464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07450"/>
            <a:ext cx="3033713" cy="463550"/>
          </a:xfrm>
          <a:prstGeom prst="rect">
            <a:avLst/>
          </a:prstGeom>
          <a:noFill/>
          <a:ln>
            <a:noFill/>
          </a:ln>
        </p:spPr>
        <p:txBody>
          <a:bodyPr anchorCtr="0" anchor="b" bIns="46475" lIns="92950" spcFirstLastPara="1" rIns="92950" wrap="square" tIns="464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63988" y="8807450"/>
            <a:ext cx="3033712" cy="463550"/>
          </a:xfrm>
          <a:prstGeom prst="rect">
            <a:avLst/>
          </a:prstGeom>
          <a:noFill/>
          <a:ln>
            <a:noFill/>
          </a:ln>
        </p:spPr>
        <p:txBody>
          <a:bodyPr anchorCtr="0" anchor="b" bIns="46475" lIns="92950" spcFirstLastPara="1" rIns="92950"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1:notes"/>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d50a1ed9_1_34: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6" name="Google Shape;166;g75d50a1ed9_1_34: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67" name="Google Shape;167;g75d50a1ed9_1_34: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5" name="Google Shape;175;p5:notes"/>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76" name="Google Shape;176;p5:notes"/>
          <p:cNvSpPr txBox="1"/>
          <p:nvPr>
            <p:ph idx="12" type="sldNum"/>
          </p:nvPr>
        </p:nvSpPr>
        <p:spPr>
          <a:xfrm>
            <a:off x="3963988" y="8807450"/>
            <a:ext cx="3033712" cy="46355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d50a1ed9_0_0: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g75d50a1ed9_0_0: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88" name="Google Shape;188;g75d50a1ed9_0_0: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d50a1ed9_0_15: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g75d50a1ed9_0_15: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99" name="Google Shape;199;g75d50a1ed9_0_15: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6:notes"/>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207" name="Google Shape;207;p6:notes"/>
          <p:cNvSpPr txBox="1"/>
          <p:nvPr>
            <p:ph idx="12" type="sldNum"/>
          </p:nvPr>
        </p:nvSpPr>
        <p:spPr>
          <a:xfrm>
            <a:off x="3963988" y="8807450"/>
            <a:ext cx="3033712" cy="46355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933450" y="4403725"/>
            <a:ext cx="5130800" cy="4171950"/>
          </a:xfrm>
          <a:prstGeom prst="rect">
            <a:avLst/>
          </a:prstGeom>
        </p:spPr>
        <p:txBody>
          <a:bodyPr anchorCtr="0" anchor="t" bIns="46475" lIns="92950" spcFirstLastPara="1" rIns="92950" wrap="square" tIns="46475">
            <a:noAutofit/>
          </a:bodyPr>
          <a:lstStyle/>
          <a:p>
            <a:pPr indent="0" lvl="0" marL="0" rtl="0" algn="l">
              <a:spcBef>
                <a:spcPts val="360"/>
              </a:spcBef>
              <a:spcAft>
                <a:spcPts val="0"/>
              </a:spcAft>
              <a:buNone/>
            </a:pPr>
            <a:r>
              <a:t/>
            </a:r>
            <a:endParaRPr/>
          </a:p>
        </p:txBody>
      </p:sp>
      <p:sp>
        <p:nvSpPr>
          <p:cNvPr id="215" name="Google Shape;215;p7: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 name="Google Shape;84;p2:notes"/>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85" name="Google Shape;85;p2:notes"/>
          <p:cNvSpPr txBox="1"/>
          <p:nvPr>
            <p:ph idx="12" type="sldNum"/>
          </p:nvPr>
        </p:nvSpPr>
        <p:spPr>
          <a:xfrm>
            <a:off x="3963988" y="8807450"/>
            <a:ext cx="3033712" cy="46355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d50a1ed9_3_41: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d50a1ed9_3_41:notes"/>
          <p:cNvSpPr txBox="1"/>
          <p:nvPr>
            <p:ph idx="1" type="body"/>
          </p:nvPr>
        </p:nvSpPr>
        <p:spPr>
          <a:xfrm>
            <a:off x="933450" y="4403725"/>
            <a:ext cx="5130900" cy="4172100"/>
          </a:xfrm>
          <a:prstGeom prst="rect">
            <a:avLst/>
          </a:prstGeom>
        </p:spPr>
        <p:txBody>
          <a:bodyPr anchorCtr="0" anchor="t" bIns="46475" lIns="92950" spcFirstLastPara="1" rIns="92950" wrap="square" tIns="46475">
            <a:noAutofit/>
          </a:bodyPr>
          <a:lstStyle/>
          <a:p>
            <a:pPr indent="0" lvl="0" marL="0" rtl="0" algn="l">
              <a:spcBef>
                <a:spcPts val="360"/>
              </a:spcBef>
              <a:spcAft>
                <a:spcPts val="0"/>
              </a:spcAft>
              <a:buNone/>
            </a:pPr>
            <a:r>
              <a:t/>
            </a:r>
            <a:endParaRPr/>
          </a:p>
        </p:txBody>
      </p:sp>
      <p:sp>
        <p:nvSpPr>
          <p:cNvPr id="94" name="Google Shape;94;g75d50a1ed9_3_41:notes"/>
          <p:cNvSpPr txBox="1"/>
          <p:nvPr>
            <p:ph idx="12" type="sldNum"/>
          </p:nvPr>
        </p:nvSpPr>
        <p:spPr>
          <a:xfrm>
            <a:off x="3963988" y="8807450"/>
            <a:ext cx="3033600" cy="463500"/>
          </a:xfrm>
          <a:prstGeom prst="rect">
            <a:avLst/>
          </a:prstGeom>
        </p:spPr>
        <p:txBody>
          <a:bodyPr anchorCtr="0" anchor="b" bIns="46475" lIns="92950" spcFirstLastPara="1" rIns="92950" wrap="square" tIns="464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d50a1ed9_1_0: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g75d50a1ed9_1_0: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22" name="Google Shape;122;g75d50a1ed9_1_0: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d50a1ed9_1_8: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 name="Google Shape;129;g75d50a1ed9_1_8: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0" name="Google Shape;130;g75d50a1ed9_1_8: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d50a1ed9_1_18: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g75d50a1ed9_1_18: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8" name="Google Shape;138;g75d50a1ed9_1_18: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409575" y="695325"/>
            <a:ext cx="617855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4:notes"/>
          <p:cNvSpPr txBox="1"/>
          <p:nvPr>
            <p:ph idx="1" type="body"/>
          </p:nvPr>
        </p:nvSpPr>
        <p:spPr>
          <a:xfrm>
            <a:off x="933450" y="4403725"/>
            <a:ext cx="5130800"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45" name="Google Shape;145;p4:notes"/>
          <p:cNvSpPr txBox="1"/>
          <p:nvPr>
            <p:ph idx="12" type="sldNum"/>
          </p:nvPr>
        </p:nvSpPr>
        <p:spPr>
          <a:xfrm>
            <a:off x="3963988" y="8807450"/>
            <a:ext cx="3033712" cy="46355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d50a1ed9_3_16:notes"/>
          <p:cNvSpPr/>
          <p:nvPr>
            <p:ph idx="2" type="sldImg"/>
          </p:nvPr>
        </p:nvSpPr>
        <p:spPr>
          <a:xfrm>
            <a:off x="409575" y="695325"/>
            <a:ext cx="6178500" cy="3476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g75d50a1ed9_3_16:notes"/>
          <p:cNvSpPr txBox="1"/>
          <p:nvPr>
            <p:ph idx="1" type="body"/>
          </p:nvPr>
        </p:nvSpPr>
        <p:spPr>
          <a:xfrm>
            <a:off x="933450" y="4403725"/>
            <a:ext cx="5130900" cy="417210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55" name="Google Shape;155;g75d50a1ed9_3_16:notes"/>
          <p:cNvSpPr txBox="1"/>
          <p:nvPr>
            <p:ph idx="12" type="sldNum"/>
          </p:nvPr>
        </p:nvSpPr>
        <p:spPr>
          <a:xfrm>
            <a:off x="3963988" y="8807450"/>
            <a:ext cx="3033600" cy="463500"/>
          </a:xfrm>
          <a:prstGeom prst="rect">
            <a:avLst/>
          </a:prstGeom>
          <a:noFill/>
          <a:ln>
            <a:noFill/>
          </a:ln>
        </p:spPr>
        <p:txBody>
          <a:bodyPr anchorCtr="0" anchor="b" bIns="46475" lIns="92950" spcFirstLastPara="1" rIns="92950" wrap="square" tIns="464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4" name="Shape 14"/>
        <p:cNvGrpSpPr/>
        <p:nvPr/>
      </p:nvGrpSpPr>
      <p:grpSpPr>
        <a:xfrm>
          <a:off x="0" y="0"/>
          <a:ext cx="0" cy="0"/>
          <a:chOff x="0" y="0"/>
          <a:chExt cx="0" cy="0"/>
        </a:xfrm>
      </p:grpSpPr>
      <p:sp>
        <p:nvSpPr>
          <p:cNvPr id="15" name="Google Shape;15;p9"/>
          <p:cNvSpPr/>
          <p:nvPr/>
        </p:nvSpPr>
        <p:spPr>
          <a:xfrm>
            <a:off x="0" y="6536268"/>
            <a:ext cx="12192000" cy="321732"/>
          </a:xfrm>
          <a:prstGeom prst="rect">
            <a:avLst/>
          </a:prstGeom>
          <a:solidFill>
            <a:srgbClr val="032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6" name="Google Shape;16;p9"/>
          <p:cNvSpPr txBox="1"/>
          <p:nvPr/>
        </p:nvSpPr>
        <p:spPr>
          <a:xfrm>
            <a:off x="9674579" y="6519334"/>
            <a:ext cx="1163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rgbClr val="B9DDFC"/>
                </a:solidFill>
                <a:latin typeface="Arial"/>
                <a:ea typeface="Arial"/>
                <a:cs typeface="Arial"/>
                <a:sym typeface="Arial"/>
              </a:rPr>
              <a:t>www.rti.org</a:t>
            </a:r>
            <a:endParaRPr/>
          </a:p>
        </p:txBody>
      </p:sp>
      <p:sp>
        <p:nvSpPr>
          <p:cNvPr id="17" name="Google Shape;17;p9"/>
          <p:cNvSpPr/>
          <p:nvPr/>
        </p:nvSpPr>
        <p:spPr>
          <a:xfrm>
            <a:off x="0" y="0"/>
            <a:ext cx="12192000" cy="3048000"/>
          </a:xfrm>
          <a:prstGeom prst="rect">
            <a:avLst/>
          </a:prstGeom>
          <a:solidFill>
            <a:srgbClr val="032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id="18" name="Google Shape;18;p9"/>
          <p:cNvPicPr preferRelativeResize="0"/>
          <p:nvPr/>
        </p:nvPicPr>
        <p:blipFill rotWithShape="1">
          <a:blip r:embed="rId2">
            <a:alphaModFix/>
          </a:blip>
          <a:srcRect b="0" l="0" r="0" t="0"/>
          <a:stretch/>
        </p:blipFill>
        <p:spPr>
          <a:xfrm>
            <a:off x="609603" y="509816"/>
            <a:ext cx="1216125" cy="486294"/>
          </a:xfrm>
          <a:prstGeom prst="rect">
            <a:avLst/>
          </a:prstGeom>
          <a:noFill/>
          <a:ln>
            <a:noFill/>
          </a:ln>
        </p:spPr>
      </p:pic>
      <p:sp>
        <p:nvSpPr>
          <p:cNvPr id="19" name="Google Shape;19;p9"/>
          <p:cNvSpPr txBox="1"/>
          <p:nvPr>
            <p:ph type="ctrTitle"/>
          </p:nvPr>
        </p:nvSpPr>
        <p:spPr>
          <a:xfrm>
            <a:off x="2438400" y="498157"/>
            <a:ext cx="9245600" cy="676656"/>
          </a:xfrm>
          <a:prstGeom prst="rect">
            <a:avLst/>
          </a:prstGeom>
          <a:noFill/>
          <a:ln>
            <a:noFill/>
          </a:ln>
        </p:spPr>
        <p:txBody>
          <a:bodyPr anchorCtr="0" anchor="ctr" bIns="91425" lIns="182875" spcFirstLastPara="1" rIns="182875" wrap="square" tIns="91425">
            <a:noAutofit/>
          </a:bodyPr>
          <a:lstStyle>
            <a:lvl1pPr lvl="0" algn="r">
              <a:spcBef>
                <a:spcPts val="0"/>
              </a:spcBef>
              <a:spcAft>
                <a:spcPts val="0"/>
              </a:spcAft>
              <a:buSzPts val="1400"/>
              <a:buNone/>
              <a:defRPr b="1" sz="28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 type="subTitle"/>
          </p:nvPr>
        </p:nvSpPr>
        <p:spPr>
          <a:xfrm>
            <a:off x="2438400" y="1600200"/>
            <a:ext cx="9245600" cy="381000"/>
          </a:xfrm>
          <a:prstGeom prst="rect">
            <a:avLst/>
          </a:prstGeom>
          <a:noFill/>
          <a:ln>
            <a:noFill/>
          </a:ln>
        </p:spPr>
        <p:txBody>
          <a:bodyPr anchorCtr="0" anchor="t" bIns="45700" lIns="91425" spcFirstLastPara="1" rIns="91425" wrap="square" tIns="45700">
            <a:noAutofit/>
          </a:bodyPr>
          <a:lstStyle>
            <a:lvl1pPr lvl="0" algn="r">
              <a:spcBef>
                <a:spcPts val="400"/>
              </a:spcBef>
              <a:spcAft>
                <a:spcPts val="0"/>
              </a:spcAft>
              <a:buSzPts val="1600"/>
              <a:buFont typeface="Noto Sans Symbols"/>
              <a:buNone/>
              <a:defRPr sz="2000">
                <a:solidFill>
                  <a:srgbClr val="FFFFFF"/>
                </a:solidFill>
                <a:latin typeface="Arial"/>
                <a:ea typeface="Arial"/>
                <a:cs typeface="Arial"/>
                <a:sym typeface="Arial"/>
              </a:defRPr>
            </a:lvl1pPr>
            <a:lvl2pPr lvl="1" algn="l">
              <a:spcBef>
                <a:spcPts val="360"/>
              </a:spcBef>
              <a:spcAft>
                <a:spcPts val="0"/>
              </a:spcAft>
              <a:buSzPts val="1440"/>
              <a:buChar char="–"/>
              <a:defRPr/>
            </a:lvl2pPr>
            <a:lvl3pPr lvl="2" algn="l">
              <a:spcBef>
                <a:spcPts val="360"/>
              </a:spcBef>
              <a:spcAft>
                <a:spcPts val="0"/>
              </a:spcAft>
              <a:buSzPts val="1440"/>
              <a:buChar char="▪"/>
              <a:defRPr/>
            </a:lvl3pPr>
            <a:lvl4pPr lvl="3" algn="l">
              <a:spcBef>
                <a:spcPts val="360"/>
              </a:spcBef>
              <a:spcAft>
                <a:spcPts val="0"/>
              </a:spcAft>
              <a:buSzPts val="144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21" name="Google Shape;21;p9"/>
          <p:cNvSpPr txBox="1"/>
          <p:nvPr>
            <p:ph idx="12" type="sldNum"/>
          </p:nvPr>
        </p:nvSpPr>
        <p:spPr>
          <a:xfrm>
            <a:off x="0" y="6553200"/>
            <a:ext cx="609600" cy="304801"/>
          </a:xfrm>
          <a:prstGeom prst="rect">
            <a:avLst/>
          </a:prstGeom>
          <a:solidFill>
            <a:srgbClr val="03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9"/>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2" type="body"/>
          </p:nvPr>
        </p:nvSpPr>
        <p:spPr>
          <a:xfrm>
            <a:off x="2438400" y="2133600"/>
            <a:ext cx="9245600" cy="685800"/>
          </a:xfrm>
          <a:prstGeom prst="rect">
            <a:avLst/>
          </a:prstGeom>
          <a:noFill/>
          <a:ln>
            <a:noFill/>
          </a:ln>
        </p:spPr>
        <p:txBody>
          <a:bodyPr anchorCtr="0" anchor="t" bIns="45700" lIns="91425" spcFirstLastPara="1" rIns="91425" wrap="square" tIns="45700">
            <a:noAutofit/>
          </a:bodyPr>
          <a:lstStyle>
            <a:lvl1pPr indent="-228600" lvl="0" marL="457200" algn="r">
              <a:spcBef>
                <a:spcPts val="320"/>
              </a:spcBef>
              <a:spcAft>
                <a:spcPts val="0"/>
              </a:spcAft>
              <a:buSzPts val="1280"/>
              <a:buNone/>
              <a:defRPr sz="1600">
                <a:solidFill>
                  <a:srgbClr val="BCDDFB"/>
                </a:solidFill>
              </a:defRPr>
            </a:lvl1pPr>
            <a:lvl2pPr indent="-320040" lvl="1" marL="914400" algn="l">
              <a:spcBef>
                <a:spcPts val="360"/>
              </a:spcBef>
              <a:spcAft>
                <a:spcPts val="0"/>
              </a:spcAft>
              <a:buSzPts val="144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24" name="Google Shape;24;p9"/>
          <p:cNvSpPr txBox="1"/>
          <p:nvPr/>
        </p:nvSpPr>
        <p:spPr>
          <a:xfrm>
            <a:off x="2743200" y="6604456"/>
            <a:ext cx="439094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2B2B2"/>
              </a:buClr>
              <a:buSzPts val="800"/>
              <a:buFont typeface="Arial"/>
              <a:buNone/>
            </a:pPr>
            <a:r>
              <a:rPr b="0" i="0" lang="en-US" sz="800" u="none" cap="none" strike="noStrike">
                <a:solidFill>
                  <a:srgbClr val="B2B2B2"/>
                </a:solidFill>
                <a:latin typeface="Arial"/>
                <a:ea typeface="Arial"/>
                <a:cs typeface="Arial"/>
                <a:sym typeface="Arial"/>
              </a:rPr>
              <a:t>RTI International is a registered trademark and a trade name of Research Triangle  Institute.</a:t>
            </a:r>
            <a:endParaRPr/>
          </a:p>
        </p:txBody>
      </p:sp>
      <p:pic>
        <p:nvPicPr>
          <p:cNvPr id="25" name="Google Shape;25;p9"/>
          <p:cNvPicPr preferRelativeResize="0"/>
          <p:nvPr/>
        </p:nvPicPr>
        <p:blipFill rotWithShape="1">
          <a:blip r:embed="rId3">
            <a:alphaModFix/>
          </a:blip>
          <a:srcRect b="0" l="0" r="0" t="0"/>
          <a:stretch/>
        </p:blipFill>
        <p:spPr>
          <a:xfrm>
            <a:off x="246748" y="1013043"/>
            <a:ext cx="2053600" cy="205188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8"/>
          <p:cNvSpPr txBox="1"/>
          <p:nvPr>
            <p:ph type="title"/>
          </p:nvPr>
        </p:nvSpPr>
        <p:spPr>
          <a:xfrm>
            <a:off x="2389717" y="4800600"/>
            <a:ext cx="7315200" cy="566738"/>
          </a:xfrm>
          <a:prstGeom prst="rect">
            <a:avLst/>
          </a:prstGeom>
          <a:solidFill>
            <a:srgbClr val="03294A"/>
          </a:solidFill>
          <a:ln>
            <a:noFill/>
          </a:ln>
        </p:spPr>
        <p:txBody>
          <a:bodyPr anchorCtr="0" anchor="b" bIns="91425" lIns="182875" spcFirstLastPara="1" rIns="182875" wrap="square" tIns="91425">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256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2"/>
              </a:buClr>
              <a:buSzPts val="224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2"/>
              </a:buClr>
              <a:buSzPts val="192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3F82"/>
              </a:buClr>
              <a:buSzPts val="1600"/>
              <a:buFont typeface="Noto Sans Symbols"/>
              <a:buNone/>
              <a:defRPr b="0" i="0" sz="2000" u="none" cap="none" strike="noStrike">
                <a:solidFill>
                  <a:schemeClr val="dk1"/>
                </a:solidFill>
                <a:latin typeface="Arial"/>
                <a:ea typeface="Arial"/>
                <a:cs typeface="Arial"/>
                <a:sym typeface="Arial"/>
              </a:defRPr>
            </a:lvl9pPr>
          </a:lstStyle>
          <a:p/>
        </p:txBody>
      </p:sp>
      <p:sp>
        <p:nvSpPr>
          <p:cNvPr id="67" name="Google Shape;67;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72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68" name="Google Shape;68;p18"/>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8"/>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 type="body"/>
          </p:nvPr>
        </p:nvSpPr>
        <p:spPr>
          <a:xfrm>
            <a:off x="609600" y="1143001"/>
            <a:ext cx="10972800" cy="49831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360"/>
              </a:spcBef>
              <a:spcAft>
                <a:spcPts val="0"/>
              </a:spcAft>
              <a:buSzPts val="144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29" name="Google Shape;29;p10"/>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10"/>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Plus Two Content">
  <p:cSld name="Two-Line Title Plus Two Content">
    <p:spTree>
      <p:nvGrpSpPr>
        <p:cNvPr id="31" name="Shape 31"/>
        <p:cNvGrpSpPr/>
        <p:nvPr/>
      </p:nvGrpSpPr>
      <p:grpSpPr>
        <a:xfrm>
          <a:off x="0" y="0"/>
          <a:ext cx="0" cy="0"/>
          <a:chOff x="0" y="0"/>
          <a:chExt cx="0" cy="0"/>
        </a:xfrm>
      </p:grpSpPr>
      <p:sp>
        <p:nvSpPr>
          <p:cNvPr id="32" name="Google Shape;32;p11"/>
          <p:cNvSpPr txBox="1"/>
          <p:nvPr>
            <p:ph idx="1" type="body"/>
          </p:nvPr>
        </p:nvSpPr>
        <p:spPr>
          <a:xfrm>
            <a:off x="609600" y="1600201"/>
            <a:ext cx="5181600" cy="4525963"/>
          </a:xfrm>
          <a:prstGeom prst="rect">
            <a:avLst/>
          </a:prstGeom>
          <a:noFill/>
          <a:ln>
            <a:noFill/>
          </a:ln>
        </p:spPr>
        <p:txBody>
          <a:bodyPr anchorCtr="0" anchor="t" bIns="45700" lIns="91425" spcFirstLastPara="1" rIns="91425" wrap="square" tIns="45700">
            <a:noAutofit/>
          </a:bodyPr>
          <a:lstStyle>
            <a:lvl1pPr indent="-330200" lvl="0" marL="457200" algn="l">
              <a:spcBef>
                <a:spcPts val="400"/>
              </a:spcBef>
              <a:spcAft>
                <a:spcPts val="0"/>
              </a:spcAft>
              <a:buSzPts val="1600"/>
              <a:buChar char="▪"/>
              <a:defRPr sz="2000"/>
            </a:lvl1pPr>
            <a:lvl2pPr indent="-320040" lvl="1" marL="914400" algn="l">
              <a:spcBef>
                <a:spcPts val="360"/>
              </a:spcBef>
              <a:spcAft>
                <a:spcPts val="0"/>
              </a:spcAft>
              <a:buSzPts val="1440"/>
              <a:buFont typeface="Arial"/>
              <a:buChar char="–"/>
              <a:defRPr sz="1800"/>
            </a:lvl2pPr>
            <a:lvl3pPr indent="-309880" lvl="2" marL="1371600" algn="l">
              <a:spcBef>
                <a:spcPts val="320"/>
              </a:spcBef>
              <a:spcAft>
                <a:spcPts val="0"/>
              </a:spcAft>
              <a:buSzPts val="1280"/>
              <a:buFont typeface="Noto Sans Symbols"/>
              <a:buChar char="▪"/>
              <a:defRPr sz="16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33" name="Google Shape;33;p11"/>
          <p:cNvSpPr txBox="1"/>
          <p:nvPr>
            <p:ph idx="2" type="body"/>
          </p:nvPr>
        </p:nvSpPr>
        <p:spPr>
          <a:xfrm>
            <a:off x="6400800" y="1600201"/>
            <a:ext cx="5181600" cy="4525963"/>
          </a:xfrm>
          <a:prstGeom prst="rect">
            <a:avLst/>
          </a:prstGeom>
          <a:noFill/>
          <a:ln>
            <a:noFill/>
          </a:ln>
        </p:spPr>
        <p:txBody>
          <a:bodyPr anchorCtr="0" anchor="t" bIns="45700" lIns="91425" spcFirstLastPara="1" rIns="91425" wrap="square" tIns="45700">
            <a:noAutofit/>
          </a:bodyPr>
          <a:lstStyle>
            <a:lvl1pPr indent="-330200" lvl="0" marL="457200" algn="l">
              <a:spcBef>
                <a:spcPts val="400"/>
              </a:spcBef>
              <a:spcAft>
                <a:spcPts val="0"/>
              </a:spcAft>
              <a:buSzPts val="1600"/>
              <a:buChar char="▪"/>
              <a:defRPr sz="2000"/>
            </a:lvl1pPr>
            <a:lvl2pPr indent="-320040" lvl="1" marL="914400" algn="l">
              <a:spcBef>
                <a:spcPts val="360"/>
              </a:spcBef>
              <a:spcAft>
                <a:spcPts val="0"/>
              </a:spcAft>
              <a:buSzPts val="1440"/>
              <a:buChar char="–"/>
              <a:defRPr sz="1800"/>
            </a:lvl2pPr>
            <a:lvl3pPr indent="-309880" lvl="2" marL="1371600" algn="l">
              <a:spcBef>
                <a:spcPts val="320"/>
              </a:spcBef>
              <a:spcAft>
                <a:spcPts val="0"/>
              </a:spcAft>
              <a:buSzPts val="1280"/>
              <a:buChar char="▪"/>
              <a:defRPr sz="16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34" name="Google Shape;34;p11"/>
          <p:cNvSpPr txBox="1"/>
          <p:nvPr>
            <p:ph type="title"/>
          </p:nvPr>
        </p:nvSpPr>
        <p:spPr>
          <a:xfrm>
            <a:off x="1" y="1"/>
            <a:ext cx="12187768" cy="1068387"/>
          </a:xfrm>
          <a:prstGeom prst="rect">
            <a:avLst/>
          </a:prstGeom>
          <a:solidFill>
            <a:srgbClr val="03294A"/>
          </a:solidFill>
          <a:ln>
            <a:noFill/>
          </a:ln>
        </p:spPr>
        <p:txBody>
          <a:bodyPr anchorCtr="0" anchor="ctr" bIns="91425" lIns="182875" spcFirstLastPara="1" rIns="182875" wrap="square" tIns="91425">
            <a:noAutofit/>
          </a:bodyPr>
          <a:lstStyle>
            <a:lvl1pPr lvl="0" algn="l">
              <a:lnSpc>
                <a:spcPct val="103125"/>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11"/>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and Single Content">
  <p:cSld name="Two-Line Title and Single Content">
    <p:spTree>
      <p:nvGrpSpPr>
        <p:cNvPr id="37" name="Shape 37"/>
        <p:cNvGrpSpPr/>
        <p:nvPr/>
      </p:nvGrpSpPr>
      <p:grpSpPr>
        <a:xfrm>
          <a:off x="0" y="0"/>
          <a:ext cx="0" cy="0"/>
          <a:chOff x="0" y="0"/>
          <a:chExt cx="0" cy="0"/>
        </a:xfrm>
      </p:grpSpPr>
      <p:sp>
        <p:nvSpPr>
          <p:cNvPr id="38" name="Google Shape;38;p12"/>
          <p:cNvSpPr txBox="1"/>
          <p:nvPr>
            <p:ph type="title"/>
          </p:nvPr>
        </p:nvSpPr>
        <p:spPr>
          <a:xfrm>
            <a:off x="1" y="1"/>
            <a:ext cx="12168620" cy="1068387"/>
          </a:xfrm>
          <a:prstGeom prst="rect">
            <a:avLst/>
          </a:prstGeom>
          <a:solidFill>
            <a:srgbClr val="03294A"/>
          </a:solidFill>
          <a:ln>
            <a:noFill/>
          </a:ln>
        </p:spPr>
        <p:txBody>
          <a:bodyPr anchorCtr="0" anchor="ctr" bIns="91425" lIns="182875" spcFirstLastPara="1" rIns="182875" wrap="square" tIns="91425">
            <a:noAutofit/>
          </a:bodyPr>
          <a:lstStyle>
            <a:lvl1pPr lvl="0" algn="l">
              <a:lnSpc>
                <a:spcPct val="103125"/>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360"/>
              </a:spcBef>
              <a:spcAft>
                <a:spcPts val="0"/>
              </a:spcAft>
              <a:buSzPts val="144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0" name="Google Shape;40;p12"/>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2"/>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 type="body"/>
          </p:nvPr>
        </p:nvSpPr>
        <p:spPr>
          <a:xfrm>
            <a:off x="609600" y="1143001"/>
            <a:ext cx="5181600" cy="4983163"/>
          </a:xfrm>
          <a:prstGeom prst="rect">
            <a:avLst/>
          </a:prstGeom>
          <a:noFill/>
          <a:ln>
            <a:noFill/>
          </a:ln>
        </p:spPr>
        <p:txBody>
          <a:bodyPr anchorCtr="0" anchor="t" bIns="45700" lIns="91425" spcFirstLastPara="1" rIns="91425" wrap="square" tIns="45700">
            <a:noAutofit/>
          </a:bodyPr>
          <a:lstStyle>
            <a:lvl1pPr indent="-330200" lvl="0" marL="457200" algn="l">
              <a:spcBef>
                <a:spcPts val="400"/>
              </a:spcBef>
              <a:spcAft>
                <a:spcPts val="0"/>
              </a:spcAft>
              <a:buSzPts val="1600"/>
              <a:buChar char="▪"/>
              <a:defRPr sz="2000"/>
            </a:lvl1pPr>
            <a:lvl2pPr indent="-320040" lvl="1" marL="914400" algn="l">
              <a:spcBef>
                <a:spcPts val="360"/>
              </a:spcBef>
              <a:spcAft>
                <a:spcPts val="0"/>
              </a:spcAft>
              <a:buSzPts val="1440"/>
              <a:buFont typeface="Arial"/>
              <a:buChar char="–"/>
              <a:defRPr sz="1800"/>
            </a:lvl2pPr>
            <a:lvl3pPr indent="-309880" lvl="2" marL="1371600" algn="l">
              <a:spcBef>
                <a:spcPts val="320"/>
              </a:spcBef>
              <a:spcAft>
                <a:spcPts val="0"/>
              </a:spcAft>
              <a:buSzPts val="1280"/>
              <a:buFont typeface="Noto Sans Symbols"/>
              <a:buChar char="▪"/>
              <a:defRPr sz="16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45" name="Google Shape;45;p13"/>
          <p:cNvSpPr txBox="1"/>
          <p:nvPr>
            <p:ph idx="2" type="body"/>
          </p:nvPr>
        </p:nvSpPr>
        <p:spPr>
          <a:xfrm>
            <a:off x="6400800" y="1143001"/>
            <a:ext cx="5181600" cy="4983163"/>
          </a:xfrm>
          <a:prstGeom prst="rect">
            <a:avLst/>
          </a:prstGeom>
          <a:noFill/>
          <a:ln>
            <a:noFill/>
          </a:ln>
        </p:spPr>
        <p:txBody>
          <a:bodyPr anchorCtr="0" anchor="t" bIns="45700" lIns="91425" spcFirstLastPara="1" rIns="91425" wrap="square" tIns="45700">
            <a:noAutofit/>
          </a:bodyPr>
          <a:lstStyle>
            <a:lvl1pPr indent="-330200" lvl="0" marL="457200" algn="l">
              <a:spcBef>
                <a:spcPts val="400"/>
              </a:spcBef>
              <a:spcAft>
                <a:spcPts val="0"/>
              </a:spcAft>
              <a:buSzPts val="1600"/>
              <a:buChar char="▪"/>
              <a:defRPr sz="2000"/>
            </a:lvl1pPr>
            <a:lvl2pPr indent="-320040" lvl="1" marL="914400" algn="l">
              <a:spcBef>
                <a:spcPts val="360"/>
              </a:spcBef>
              <a:spcAft>
                <a:spcPts val="0"/>
              </a:spcAft>
              <a:buSzPts val="1440"/>
              <a:buChar char="–"/>
              <a:defRPr sz="1800"/>
            </a:lvl2pPr>
            <a:lvl3pPr indent="-309880" lvl="2" marL="1371600" algn="l">
              <a:spcBef>
                <a:spcPts val="320"/>
              </a:spcBef>
              <a:spcAft>
                <a:spcPts val="0"/>
              </a:spcAft>
              <a:buSzPts val="1280"/>
              <a:buChar char="▪"/>
              <a:defRPr sz="1600"/>
            </a:lvl3pPr>
            <a:lvl4pPr indent="-320039" lvl="3" marL="1828800" algn="l">
              <a:spcBef>
                <a:spcPts val="360"/>
              </a:spcBef>
              <a:spcAft>
                <a:spcPts val="0"/>
              </a:spcAft>
              <a:buSzPts val="144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46" name="Google Shape;46;p13"/>
          <p:cNvSpPr txBox="1"/>
          <p:nvPr>
            <p:ph idx="12" type="sldNum"/>
          </p:nvPr>
        </p:nvSpPr>
        <p:spPr>
          <a:xfrm>
            <a:off x="0" y="6553200"/>
            <a:ext cx="609600" cy="304800"/>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13"/>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14"/>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1" name="Google Shape;51;p14"/>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Line Title Only">
  <p:cSld name="Two-Line Title Only">
    <p:spTree>
      <p:nvGrpSpPr>
        <p:cNvPr id="52" name="Shape 52"/>
        <p:cNvGrpSpPr/>
        <p:nvPr/>
      </p:nvGrpSpPr>
      <p:grpSpPr>
        <a:xfrm>
          <a:off x="0" y="0"/>
          <a:ext cx="0" cy="0"/>
          <a:chOff x="0" y="0"/>
          <a:chExt cx="0" cy="0"/>
        </a:xfrm>
      </p:grpSpPr>
      <p:sp>
        <p:nvSpPr>
          <p:cNvPr id="53" name="Google Shape;53;p15"/>
          <p:cNvSpPr txBox="1"/>
          <p:nvPr>
            <p:ph type="title"/>
          </p:nvPr>
        </p:nvSpPr>
        <p:spPr>
          <a:xfrm>
            <a:off x="1" y="1"/>
            <a:ext cx="12187768" cy="1068387"/>
          </a:xfrm>
          <a:prstGeom prst="rect">
            <a:avLst/>
          </a:prstGeom>
          <a:solidFill>
            <a:srgbClr val="03294A"/>
          </a:solidFill>
          <a:ln>
            <a:noFill/>
          </a:ln>
        </p:spPr>
        <p:txBody>
          <a:bodyPr anchorCtr="0" anchor="ctr" bIns="91425" lIns="182875" spcFirstLastPara="1" rIns="182875" wrap="square" tIns="91425">
            <a:noAutofit/>
          </a:bodyPr>
          <a:lstStyle>
            <a:lvl1pPr lvl="0" algn="l">
              <a:lnSpc>
                <a:spcPct val="103125"/>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5"/>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56" name="Shape 56"/>
        <p:cNvGrpSpPr/>
        <p:nvPr/>
      </p:nvGrpSpPr>
      <p:grpSpPr>
        <a:xfrm>
          <a:off x="0" y="0"/>
          <a:ext cx="0" cy="0"/>
          <a:chOff x="0" y="0"/>
          <a:chExt cx="0" cy="0"/>
        </a:xfrm>
      </p:grpSpPr>
      <p:sp>
        <p:nvSpPr>
          <p:cNvPr id="57" name="Google Shape;57;p16"/>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16"/>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p:nvPr/>
        </p:nvSpPr>
        <p:spPr>
          <a:xfrm>
            <a:off x="0" y="0"/>
            <a:ext cx="12192000" cy="3733800"/>
          </a:xfrm>
          <a:prstGeom prst="rect">
            <a:avLst/>
          </a:prstGeom>
          <a:solidFill>
            <a:srgbClr val="0329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60" name="Google Shape;60;p16"/>
          <p:cNvSpPr txBox="1"/>
          <p:nvPr>
            <p:ph type="ctrTitle"/>
          </p:nvPr>
        </p:nvSpPr>
        <p:spPr>
          <a:xfrm>
            <a:off x="609600" y="2743201"/>
            <a:ext cx="8636000" cy="676687"/>
          </a:xfrm>
          <a:prstGeom prst="rect">
            <a:avLst/>
          </a:prstGeom>
          <a:noFill/>
          <a:ln>
            <a:noFill/>
          </a:ln>
        </p:spPr>
        <p:txBody>
          <a:bodyPr anchorCtr="0" anchor="ctr" bIns="91425" lIns="182875" spcFirstLastPara="1" rIns="182875" wrap="square" tIns="91425">
            <a:noAutofit/>
          </a:bodyPr>
          <a:lstStyle>
            <a:lvl1pPr lvl="0" algn="l">
              <a:spcBef>
                <a:spcPts val="0"/>
              </a:spcBef>
              <a:spcAft>
                <a:spcPts val="0"/>
              </a:spcAft>
              <a:buSzPts val="1400"/>
              <a:buNone/>
              <a:defRPr b="1" sz="28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Arcs" type="blank">
  <p:cSld name="BLANK">
    <p:spTree>
      <p:nvGrpSpPr>
        <p:cNvPr id="61" name="Shape 61"/>
        <p:cNvGrpSpPr/>
        <p:nvPr/>
      </p:nvGrpSpPr>
      <p:grpSpPr>
        <a:xfrm>
          <a:off x="0" y="0"/>
          <a:ext cx="0" cy="0"/>
          <a:chOff x="0" y="0"/>
          <a:chExt cx="0" cy="0"/>
        </a:xfrm>
      </p:grpSpPr>
      <p:sp>
        <p:nvSpPr>
          <p:cNvPr id="62" name="Google Shape;62;p17"/>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17"/>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lvl1pPr lvl="0"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3200" u="none" cap="none" strike="noStrike">
                <a:solidFill>
                  <a:schemeClr val="lt1"/>
                </a:solidFill>
                <a:latin typeface="Arial Narrow"/>
                <a:ea typeface="Arial Narrow"/>
                <a:cs typeface="Arial Narrow"/>
                <a:sym typeface="Arial Narrow"/>
              </a:defRPr>
            </a:lvl9pPr>
          </a:lstStyle>
          <a:p/>
        </p:txBody>
      </p:sp>
      <p:sp>
        <p:nvSpPr>
          <p:cNvPr id="11" name="Google Shape;11;p8"/>
          <p:cNvSpPr txBox="1"/>
          <p:nvPr>
            <p:ph idx="1" type="body"/>
          </p:nvPr>
        </p:nvSpPr>
        <p:spPr>
          <a:xfrm>
            <a:off x="609600" y="1143001"/>
            <a:ext cx="10972800" cy="4983163"/>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400"/>
              </a:spcBef>
              <a:spcAft>
                <a:spcPts val="0"/>
              </a:spcAft>
              <a:buClr>
                <a:schemeClr val="dk2"/>
              </a:buClr>
              <a:buSzPts val="1600"/>
              <a:buFont typeface="Noto Sans Symbols"/>
              <a:buChar char="▪"/>
              <a:defRPr b="0" i="0" sz="2000" u="none" cap="none" strike="noStrike">
                <a:solidFill>
                  <a:schemeClr val="dk1"/>
                </a:solidFill>
                <a:latin typeface="Arial"/>
                <a:ea typeface="Arial"/>
                <a:cs typeface="Arial"/>
                <a:sym typeface="Arial"/>
              </a:defRPr>
            </a:lvl1pPr>
            <a:lvl2pPr indent="-320040" lvl="1" marL="914400" marR="0" rtl="0" algn="l">
              <a:spcBef>
                <a:spcPts val="360"/>
              </a:spcBef>
              <a:spcAft>
                <a:spcPts val="0"/>
              </a:spcAft>
              <a:buClr>
                <a:schemeClr val="dk2"/>
              </a:buClr>
              <a:buSzPts val="1440"/>
              <a:buFont typeface="Arial"/>
              <a:buChar char="–"/>
              <a:defRPr b="0" i="0" sz="1800" u="none" cap="none" strike="noStrike">
                <a:solidFill>
                  <a:schemeClr val="dk1"/>
                </a:solidFill>
                <a:latin typeface="Arial"/>
                <a:ea typeface="Arial"/>
                <a:cs typeface="Arial"/>
                <a:sym typeface="Arial"/>
              </a:defRPr>
            </a:lvl2pPr>
            <a:lvl3pPr indent="-309880" lvl="2" marL="1371600" marR="0" rtl="0" algn="l">
              <a:spcBef>
                <a:spcPts val="320"/>
              </a:spcBef>
              <a:spcAft>
                <a:spcPts val="0"/>
              </a:spcAft>
              <a:buClr>
                <a:schemeClr val="dk2"/>
              </a:buClr>
              <a:buSzPts val="1280"/>
              <a:buFont typeface="Noto Sans Symbols"/>
              <a:buChar char="▪"/>
              <a:defRPr b="0" i="0" sz="1600" u="none" cap="none" strike="noStrike">
                <a:solidFill>
                  <a:schemeClr val="dk1"/>
                </a:solidFill>
                <a:latin typeface="Arial"/>
                <a:ea typeface="Arial"/>
                <a:cs typeface="Arial"/>
                <a:sym typeface="Arial"/>
              </a:defRPr>
            </a:lvl3pPr>
            <a:lvl4pPr indent="-299719" lvl="3" marL="1828800" marR="0" rtl="0" algn="l">
              <a:spcBef>
                <a:spcPts val="280"/>
              </a:spcBef>
              <a:spcAft>
                <a:spcPts val="0"/>
              </a:spcAft>
              <a:buClr>
                <a:srgbClr val="003F82"/>
              </a:buClr>
              <a:buSzPts val="1120"/>
              <a:buFont typeface="Noto Sans Symbols"/>
              <a:buChar char="▪"/>
              <a:defRPr b="0" i="0" sz="1400" u="none" cap="none" strike="noStrike">
                <a:solidFill>
                  <a:schemeClr val="dk1"/>
                </a:solidFill>
                <a:latin typeface="Arial"/>
                <a:ea typeface="Arial"/>
                <a:cs typeface="Arial"/>
                <a:sym typeface="Arial"/>
              </a:defRPr>
            </a:lvl4pPr>
            <a:lvl5pPr indent="-289560" lvl="4" marL="2286000" marR="0" rtl="0" algn="l">
              <a:spcBef>
                <a:spcPts val="240"/>
              </a:spcBef>
              <a:spcAft>
                <a:spcPts val="0"/>
              </a:spcAft>
              <a:buClr>
                <a:srgbClr val="003F82"/>
              </a:buClr>
              <a:buSzPts val="960"/>
              <a:buFont typeface="Noto Sans Symbols"/>
              <a:buChar char="▪"/>
              <a:defRPr b="0" i="0" sz="1200" u="none" cap="none" strike="noStrike">
                <a:solidFill>
                  <a:schemeClr val="dk1"/>
                </a:solidFill>
                <a:latin typeface="Arial"/>
                <a:ea typeface="Arial"/>
                <a:cs typeface="Arial"/>
                <a:sym typeface="Arial"/>
              </a:defRPr>
            </a:lvl5pPr>
            <a:lvl6pPr indent="-289560" lvl="5" marL="2743200" marR="0" rtl="0" algn="l">
              <a:spcBef>
                <a:spcPts val="240"/>
              </a:spcBef>
              <a:spcAft>
                <a:spcPts val="0"/>
              </a:spcAft>
              <a:buClr>
                <a:srgbClr val="003F82"/>
              </a:buClr>
              <a:buSzPts val="960"/>
              <a:buFont typeface="Noto Sans Symbols"/>
              <a:buChar char="▪"/>
              <a:defRPr b="0" i="0" sz="1200" u="none" cap="none" strike="noStrike">
                <a:solidFill>
                  <a:schemeClr val="dk1"/>
                </a:solidFill>
                <a:latin typeface="Arial"/>
                <a:ea typeface="Arial"/>
                <a:cs typeface="Arial"/>
                <a:sym typeface="Arial"/>
              </a:defRPr>
            </a:lvl6pPr>
            <a:lvl7pPr indent="-289560" lvl="6" marL="3200400" marR="0" rtl="0" algn="l">
              <a:spcBef>
                <a:spcPts val="240"/>
              </a:spcBef>
              <a:spcAft>
                <a:spcPts val="0"/>
              </a:spcAft>
              <a:buClr>
                <a:srgbClr val="003F82"/>
              </a:buClr>
              <a:buSzPts val="960"/>
              <a:buFont typeface="Noto Sans Symbols"/>
              <a:buChar char="▪"/>
              <a:defRPr b="0" i="0" sz="1200" u="none" cap="none" strike="noStrike">
                <a:solidFill>
                  <a:schemeClr val="dk1"/>
                </a:solidFill>
                <a:latin typeface="Arial"/>
                <a:ea typeface="Arial"/>
                <a:cs typeface="Arial"/>
                <a:sym typeface="Arial"/>
              </a:defRPr>
            </a:lvl7pPr>
            <a:lvl8pPr indent="-289559" lvl="7" marL="3657600" marR="0" rtl="0" algn="l">
              <a:spcBef>
                <a:spcPts val="240"/>
              </a:spcBef>
              <a:spcAft>
                <a:spcPts val="0"/>
              </a:spcAft>
              <a:buClr>
                <a:srgbClr val="003F82"/>
              </a:buClr>
              <a:buSzPts val="960"/>
              <a:buFont typeface="Noto Sans Symbols"/>
              <a:buChar char="▪"/>
              <a:defRPr b="0" i="0" sz="1200" u="none" cap="none" strike="noStrike">
                <a:solidFill>
                  <a:schemeClr val="dk1"/>
                </a:solidFill>
                <a:latin typeface="Arial"/>
                <a:ea typeface="Arial"/>
                <a:cs typeface="Arial"/>
                <a:sym typeface="Arial"/>
              </a:defRPr>
            </a:lvl8pPr>
            <a:lvl9pPr indent="-289559" lvl="8" marL="4114800" marR="0" rtl="0" algn="l">
              <a:spcBef>
                <a:spcPts val="240"/>
              </a:spcBef>
              <a:spcAft>
                <a:spcPts val="0"/>
              </a:spcAft>
              <a:buClr>
                <a:srgbClr val="003F82"/>
              </a:buClr>
              <a:buSzPts val="960"/>
              <a:buFont typeface="Noto Sans Symbols"/>
              <a:buChar char="▪"/>
              <a:defRPr b="0" i="0" sz="1200" u="none" cap="none" strike="noStrike">
                <a:solidFill>
                  <a:schemeClr val="dk1"/>
                </a:solidFill>
                <a:latin typeface="Arial"/>
                <a:ea typeface="Arial"/>
                <a:cs typeface="Arial"/>
                <a:sym typeface="Arial"/>
              </a:defRPr>
            </a:lvl9pPr>
          </a:lstStyle>
          <a:p/>
        </p:txBody>
      </p:sp>
      <p:sp>
        <p:nvSpPr>
          <p:cNvPr id="12" name="Google Shape;12;p8"/>
          <p:cNvSpPr txBox="1"/>
          <p:nvPr>
            <p:ph idx="11" type="ftr"/>
          </p:nvPr>
        </p:nvSpPr>
        <p:spPr>
          <a:xfrm>
            <a:off x="609600" y="6553200"/>
            <a:ext cx="1930400" cy="304800"/>
          </a:xfrm>
          <a:prstGeom prst="rect">
            <a:avLst/>
          </a:prstGeom>
          <a:solidFill>
            <a:srgbClr val="BF311A"/>
          </a:solid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2" type="sldNum"/>
          </p:nvPr>
        </p:nvSpPr>
        <p:spPr>
          <a:xfrm>
            <a:off x="0" y="6553200"/>
            <a:ext cx="609600" cy="304801"/>
          </a:xfrm>
          <a:prstGeom prst="rect">
            <a:avLst/>
          </a:prstGeom>
          <a:solidFill>
            <a:srgbClr val="04294A"/>
          </a:solid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
          <p:cNvPicPr preferRelativeResize="0"/>
          <p:nvPr/>
        </p:nvPicPr>
        <p:blipFill rotWithShape="1">
          <a:blip r:embed="rId3">
            <a:alphaModFix/>
          </a:blip>
          <a:srcRect b="0" l="0" r="0" t="0"/>
          <a:stretch/>
        </p:blipFill>
        <p:spPr>
          <a:xfrm>
            <a:off x="-86096" y="-71250"/>
            <a:ext cx="12364462" cy="3194100"/>
          </a:xfrm>
          <a:prstGeom prst="rect">
            <a:avLst/>
          </a:prstGeom>
          <a:noFill/>
          <a:ln>
            <a:noFill/>
          </a:ln>
        </p:spPr>
      </p:pic>
      <p:sp>
        <p:nvSpPr>
          <p:cNvPr id="75" name="Google Shape;75;p1"/>
          <p:cNvSpPr txBox="1"/>
          <p:nvPr>
            <p:ph type="ctrTitle"/>
          </p:nvPr>
        </p:nvSpPr>
        <p:spPr>
          <a:xfrm>
            <a:off x="2438400" y="413529"/>
            <a:ext cx="9245600" cy="676656"/>
          </a:xfrm>
          <a:prstGeom prst="rect">
            <a:avLst/>
          </a:prstGeom>
          <a:noFill/>
          <a:ln>
            <a:noFill/>
          </a:ln>
        </p:spPr>
        <p:txBody>
          <a:bodyPr anchorCtr="0" anchor="ctr" bIns="91425" lIns="182875" spcFirstLastPara="1" rIns="182875" wrap="square" tIns="91425">
            <a:noAutofit/>
          </a:bodyPr>
          <a:lstStyle/>
          <a:p>
            <a:pPr indent="0" lvl="0" marL="0" rtl="0" algn="r">
              <a:spcBef>
                <a:spcPts val="0"/>
              </a:spcBef>
              <a:spcAft>
                <a:spcPts val="0"/>
              </a:spcAft>
              <a:buNone/>
            </a:pPr>
            <a:r>
              <a:rPr lang="en-US" sz="3600">
                <a:latin typeface="Arial Narrow"/>
                <a:ea typeface="Arial Narrow"/>
                <a:cs typeface="Arial Narrow"/>
                <a:sym typeface="Arial Narrow"/>
              </a:rPr>
              <a:t>Music Genre and Semantics Classification</a:t>
            </a:r>
            <a:br>
              <a:rPr lang="en-US" sz="3600">
                <a:latin typeface="Arial Narrow"/>
                <a:ea typeface="Arial Narrow"/>
                <a:cs typeface="Arial Narrow"/>
                <a:sym typeface="Arial Narrow"/>
              </a:rPr>
            </a:br>
            <a:endParaRPr sz="3600">
              <a:latin typeface="Arial Narrow"/>
              <a:ea typeface="Arial Narrow"/>
              <a:cs typeface="Arial Narrow"/>
              <a:sym typeface="Arial Narrow"/>
            </a:endParaRPr>
          </a:p>
        </p:txBody>
      </p:sp>
      <p:sp>
        <p:nvSpPr>
          <p:cNvPr id="76" name="Google Shape;76;p1"/>
          <p:cNvSpPr txBox="1"/>
          <p:nvPr>
            <p:ph idx="2" type="body"/>
          </p:nvPr>
        </p:nvSpPr>
        <p:spPr>
          <a:xfrm>
            <a:off x="3674567" y="694195"/>
            <a:ext cx="8010144" cy="206449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b="1" lang="en-US" sz="2000">
                <a:solidFill>
                  <a:schemeClr val="lt1"/>
                </a:solidFill>
              </a:rPr>
              <a:t>INTRO INTO DEEP LEARNING ECE 590</a:t>
            </a:r>
            <a:endParaRPr/>
          </a:p>
          <a:p>
            <a:pPr indent="0" lvl="0" marL="0" rtl="0" algn="ctr">
              <a:spcBef>
                <a:spcPts val="400"/>
              </a:spcBef>
              <a:spcAft>
                <a:spcPts val="0"/>
              </a:spcAft>
              <a:buSzPts val="1600"/>
              <a:buNone/>
            </a:pPr>
            <a:r>
              <a:rPr b="1" lang="en-US" sz="2000">
                <a:solidFill>
                  <a:schemeClr val="lt1"/>
                </a:solidFill>
              </a:rPr>
              <a:t>Duke University, Fall 2019</a:t>
            </a:r>
            <a:endParaRPr/>
          </a:p>
          <a:p>
            <a:pPr indent="0" lvl="0" marL="0" rtl="0" algn="ctr">
              <a:spcBef>
                <a:spcPts val="400"/>
              </a:spcBef>
              <a:spcAft>
                <a:spcPts val="0"/>
              </a:spcAft>
              <a:buSzPts val="1600"/>
              <a:buNone/>
            </a:pPr>
            <a:r>
              <a:t/>
            </a:r>
            <a:endParaRPr sz="2000">
              <a:solidFill>
                <a:schemeClr val="lt1"/>
              </a:solidFill>
            </a:endParaRPr>
          </a:p>
          <a:p>
            <a:pPr indent="0" lvl="0" marL="0" rtl="0" algn="ctr">
              <a:spcBef>
                <a:spcPts val="400"/>
              </a:spcBef>
              <a:spcAft>
                <a:spcPts val="0"/>
              </a:spcAft>
              <a:buSzPts val="1600"/>
              <a:buNone/>
            </a:pPr>
            <a:r>
              <a:rPr lang="en-US" sz="2000">
                <a:solidFill>
                  <a:schemeClr val="lt1"/>
                </a:solidFill>
              </a:rPr>
              <a:t>Bingying Echo Liu, MS in Interdisciplinary Data Science</a:t>
            </a:r>
            <a:endParaRPr/>
          </a:p>
          <a:p>
            <a:pPr indent="0" lvl="0" marL="0" rtl="0" algn="ctr">
              <a:spcBef>
                <a:spcPts val="400"/>
              </a:spcBef>
              <a:spcAft>
                <a:spcPts val="0"/>
              </a:spcAft>
              <a:buSzPts val="1600"/>
              <a:buNone/>
            </a:pPr>
            <a:r>
              <a:rPr lang="en-US" sz="2000">
                <a:solidFill>
                  <a:schemeClr val="lt1"/>
                </a:solidFill>
              </a:rPr>
              <a:t>Iuliia Oblasova, MS in Interdisciplinary Data Science</a:t>
            </a:r>
            <a:endParaRPr/>
          </a:p>
          <a:p>
            <a:pPr indent="0" lvl="0" marL="0" rtl="0" algn="ctr">
              <a:spcBef>
                <a:spcPts val="400"/>
              </a:spcBef>
              <a:spcAft>
                <a:spcPts val="0"/>
              </a:spcAft>
              <a:buSzPts val="1600"/>
              <a:buNone/>
            </a:pPr>
            <a:r>
              <a:rPr lang="en-US" sz="2000">
                <a:solidFill>
                  <a:schemeClr val="lt1"/>
                </a:solidFill>
              </a:rPr>
              <a:t>Zhuangdie Alan Zhou,</a:t>
            </a:r>
            <a:r>
              <a:rPr lang="en-US">
                <a:solidFill>
                  <a:schemeClr val="lt1"/>
                </a:solidFill>
              </a:rPr>
              <a:t> </a:t>
            </a:r>
            <a:r>
              <a:rPr lang="en-US" sz="2000">
                <a:solidFill>
                  <a:schemeClr val="lt1"/>
                </a:solidFill>
              </a:rPr>
              <a:t>MS in Interdisciplinary Data Science</a:t>
            </a:r>
            <a:endParaRPr/>
          </a:p>
          <a:p>
            <a:pPr indent="0" lvl="0" marL="0" rtl="0" algn="r">
              <a:spcBef>
                <a:spcPts val="400"/>
              </a:spcBef>
              <a:spcAft>
                <a:spcPts val="0"/>
              </a:spcAft>
              <a:buSzPts val="1600"/>
              <a:buNone/>
            </a:pPr>
            <a:r>
              <a:t/>
            </a:r>
            <a:endParaRPr sz="2000">
              <a:solidFill>
                <a:schemeClr val="lt1"/>
              </a:solidFill>
            </a:endParaRPr>
          </a:p>
          <a:p>
            <a:pPr indent="0" lvl="0" marL="0" rtl="0" algn="r">
              <a:spcBef>
                <a:spcPts val="400"/>
              </a:spcBef>
              <a:spcAft>
                <a:spcPts val="0"/>
              </a:spcAft>
              <a:buSzPts val="1600"/>
              <a:buNone/>
            </a:pPr>
            <a:br>
              <a:rPr lang="en-US" sz="2000">
                <a:solidFill>
                  <a:schemeClr val="lt1"/>
                </a:solidFill>
              </a:rPr>
            </a:br>
            <a:endParaRPr sz="2000">
              <a:solidFill>
                <a:schemeClr val="lt1"/>
              </a:solidFill>
            </a:endParaRPr>
          </a:p>
          <a:p>
            <a:pPr indent="0" lvl="0" marL="0" rtl="0" algn="r">
              <a:spcBef>
                <a:spcPts val="400"/>
              </a:spcBef>
              <a:spcAft>
                <a:spcPts val="0"/>
              </a:spcAft>
              <a:buSzPts val="1600"/>
              <a:buNone/>
            </a:pPr>
            <a:r>
              <a:rPr lang="en-US" sz="2000">
                <a:solidFill>
                  <a:schemeClr val="lt1"/>
                </a:solidFill>
              </a:rPr>
              <a:t> </a:t>
            </a:r>
            <a:endParaRPr/>
          </a:p>
        </p:txBody>
      </p:sp>
      <p:sp>
        <p:nvSpPr>
          <p:cNvPr id="77" name="Google Shape;77;p1"/>
          <p:cNvSpPr/>
          <p:nvPr/>
        </p:nvSpPr>
        <p:spPr>
          <a:xfrm>
            <a:off x="409903" y="413529"/>
            <a:ext cx="1087821" cy="6766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1"/>
          <p:cNvSpPr/>
          <p:nvPr/>
        </p:nvSpPr>
        <p:spPr>
          <a:xfrm>
            <a:off x="1777928" y="6602680"/>
            <a:ext cx="9325501" cy="178130"/>
          </a:xfrm>
          <a:prstGeom prst="rect">
            <a:avLst/>
          </a:prstGeom>
          <a:solidFill>
            <a:srgbClr val="05294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1"/>
          <p:cNvSpPr txBox="1"/>
          <p:nvPr/>
        </p:nvSpPr>
        <p:spPr>
          <a:xfrm>
            <a:off x="9277003" y="6491690"/>
            <a:ext cx="337496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Arial"/>
                <a:ea typeface="Arial"/>
                <a:cs typeface="Arial"/>
                <a:sym typeface="Arial"/>
              </a:rPr>
              <a:t>Duke University</a:t>
            </a:r>
            <a:endParaRPr/>
          </a:p>
        </p:txBody>
      </p:sp>
      <p:pic>
        <p:nvPicPr>
          <p:cNvPr id="80" name="Google Shape;80;p1"/>
          <p:cNvPicPr preferRelativeResize="0"/>
          <p:nvPr/>
        </p:nvPicPr>
        <p:blipFill rotWithShape="1">
          <a:blip r:embed="rId4">
            <a:alphaModFix/>
          </a:blip>
          <a:srcRect b="0" l="0" r="0" t="0"/>
          <a:stretch/>
        </p:blipFill>
        <p:spPr>
          <a:xfrm>
            <a:off x="752836" y="533564"/>
            <a:ext cx="2082800" cy="2082800"/>
          </a:xfrm>
          <a:prstGeom prst="rect">
            <a:avLst/>
          </a:prstGeom>
          <a:noFill/>
          <a:ln>
            <a:noFill/>
          </a:ln>
        </p:spPr>
      </p:pic>
      <p:pic>
        <p:nvPicPr>
          <p:cNvPr id="81" name="Google Shape;81;p1"/>
          <p:cNvPicPr preferRelativeResize="0"/>
          <p:nvPr/>
        </p:nvPicPr>
        <p:blipFill rotWithShape="1">
          <a:blip r:embed="rId5">
            <a:alphaModFix/>
          </a:blip>
          <a:srcRect b="0" l="0" r="0" t="0"/>
          <a:stretch/>
        </p:blipFill>
        <p:spPr>
          <a:xfrm>
            <a:off x="1994000" y="3329825"/>
            <a:ext cx="8632699" cy="279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g75d50a1ed9_1_34"/>
          <p:cNvSpPr txBox="1"/>
          <p:nvPr>
            <p:ph type="title"/>
          </p:nvPr>
        </p:nvSpPr>
        <p:spPr>
          <a:xfrm>
            <a:off x="1" y="1"/>
            <a:ext cx="12187800" cy="10683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lnSpc>
                <a:spcPct val="103125"/>
              </a:lnSpc>
              <a:spcBef>
                <a:spcPts val="0"/>
              </a:spcBef>
              <a:spcAft>
                <a:spcPts val="0"/>
              </a:spcAft>
              <a:buNone/>
            </a:pPr>
            <a:r>
              <a:rPr lang="en-US">
                <a:latin typeface="Arial Narrow"/>
                <a:ea typeface="Arial Narrow"/>
                <a:cs typeface="Arial Narrow"/>
                <a:sym typeface="Arial Narrow"/>
              </a:rPr>
              <a:t>Methodology (</a:t>
            </a:r>
            <a:r>
              <a:rPr lang="en-US"/>
              <a:t>Vanilla LSTM</a:t>
            </a:r>
            <a:r>
              <a:rPr lang="en-US">
                <a:latin typeface="Arial Narrow"/>
                <a:ea typeface="Arial Narrow"/>
                <a:cs typeface="Arial Narrow"/>
                <a:sym typeface="Arial Narrow"/>
              </a:rPr>
              <a:t>)</a:t>
            </a:r>
            <a:endParaRPr/>
          </a:p>
        </p:txBody>
      </p:sp>
      <p:graphicFrame>
        <p:nvGraphicFramePr>
          <p:cNvPr id="170" name="Google Shape;170;g75d50a1ed9_1_34"/>
          <p:cNvGraphicFramePr/>
          <p:nvPr/>
        </p:nvGraphicFramePr>
        <p:xfrm>
          <a:off x="1222350" y="2497750"/>
          <a:ext cx="3000000" cy="3000000"/>
        </p:xfrm>
        <a:graphic>
          <a:graphicData uri="http://schemas.openxmlformats.org/drawingml/2006/table">
            <a:tbl>
              <a:tblPr>
                <a:noFill/>
                <a:tableStyleId>{7CC2BAC3-B66A-46FD-B6A4-98DCA4E2A45B}</a:tableStyleId>
              </a:tblPr>
              <a:tblGrid>
                <a:gridCol w="1319950"/>
                <a:gridCol w="4215075"/>
              </a:tblGrid>
              <a:tr h="1283125">
                <a:tc>
                  <a:txBody>
                    <a:bodyPr/>
                    <a:lstStyle/>
                    <a:p>
                      <a:pPr indent="0" lvl="0" marL="0" rtl="0" algn="ctr">
                        <a:lnSpc>
                          <a:spcPct val="115000"/>
                        </a:lnSpc>
                        <a:spcBef>
                          <a:spcPts val="0"/>
                        </a:spcBef>
                        <a:spcAft>
                          <a:spcPts val="0"/>
                        </a:spcAft>
                        <a:buNone/>
                      </a:pPr>
                      <a:r>
                        <a:rPr b="1" lang="en-US" sz="1200"/>
                        <a:t>Input </a:t>
                      </a:r>
                      <a:endParaRPr b="1" sz="1200"/>
                    </a:p>
                    <a:p>
                      <a:pPr indent="0" lvl="0" marL="0" rtl="0" algn="ctr">
                        <a:lnSpc>
                          <a:spcPct val="115000"/>
                        </a:lnSpc>
                        <a:spcBef>
                          <a:spcPts val="0"/>
                        </a:spcBef>
                        <a:spcAft>
                          <a:spcPts val="0"/>
                        </a:spcAft>
                        <a:buNone/>
                      </a:pPr>
                      <a:r>
                        <a:rPr b="1" lang="en-US" sz="1200"/>
                        <a:t>Layer 1</a:t>
                      </a:r>
                      <a:endParaRPr b="1" sz="1200"/>
                    </a:p>
                  </a:txBody>
                  <a:tcPr marT="63500" marB="63500" marR="63500" marL="63500" anchor="ctr">
                    <a:solidFill>
                      <a:srgbClr val="A4C2F4"/>
                    </a:solidFill>
                  </a:tcPr>
                </a:tc>
                <a:tc>
                  <a:txBody>
                    <a:bodyPr/>
                    <a:lstStyle/>
                    <a:p>
                      <a:pPr indent="0" lvl="0" marL="0" rtl="0" algn="ctr">
                        <a:spcBef>
                          <a:spcPts val="0"/>
                        </a:spcBef>
                        <a:spcAft>
                          <a:spcPts val="0"/>
                        </a:spcAft>
                        <a:buNone/>
                      </a:pPr>
                      <a:r>
                        <a:rPr lang="en-US" sz="1200"/>
                        <a:t>20 MFCC features, 1 Spectral Center features, 12 Chroma features, 7 Spectral Contrast features from </a:t>
                      </a:r>
                      <a:r>
                        <a:rPr lang="en-US" sz="1200"/>
                        <a:t>30 secs audios</a:t>
                      </a:r>
                      <a:r>
                        <a:rPr i="1" lang="en-US" sz="1800">
                          <a:solidFill>
                            <a:schemeClr val="dk1"/>
                          </a:solidFill>
                        </a:rPr>
                        <a:t> </a:t>
                      </a:r>
                      <a:r>
                        <a:rPr lang="en-US" sz="1200"/>
                        <a:t>as input data (normalized)</a:t>
                      </a:r>
                      <a:endParaRPr sz="1200"/>
                    </a:p>
                  </a:txBody>
                  <a:tcPr marT="63500" marB="63500" marR="63500" marL="63500" anchor="ctr"/>
                </a:tc>
              </a:tr>
              <a:tr h="823475">
                <a:tc>
                  <a:txBody>
                    <a:bodyPr/>
                    <a:lstStyle/>
                    <a:p>
                      <a:pPr indent="0" lvl="0" marL="0" rtl="0" algn="ctr">
                        <a:lnSpc>
                          <a:spcPct val="115000"/>
                        </a:lnSpc>
                        <a:spcBef>
                          <a:spcPts val="0"/>
                        </a:spcBef>
                        <a:spcAft>
                          <a:spcPts val="0"/>
                        </a:spcAft>
                        <a:buNone/>
                      </a:pPr>
                      <a:r>
                        <a:rPr b="1" lang="en-US" sz="1200"/>
                        <a:t>Hidden </a:t>
                      </a:r>
                      <a:endParaRPr b="1" sz="1200"/>
                    </a:p>
                    <a:p>
                      <a:pPr indent="0" lvl="0" marL="0" rtl="0" algn="ctr">
                        <a:lnSpc>
                          <a:spcPct val="115000"/>
                        </a:lnSpc>
                        <a:spcBef>
                          <a:spcPts val="0"/>
                        </a:spcBef>
                        <a:spcAft>
                          <a:spcPts val="0"/>
                        </a:spcAft>
                        <a:buNone/>
                      </a:pPr>
                      <a:r>
                        <a:rPr b="1" lang="en-US" sz="1200"/>
                        <a:t>Layer 1</a:t>
                      </a:r>
                      <a:endParaRPr b="1" sz="1200"/>
                    </a:p>
                  </a:txBody>
                  <a:tcPr marT="63500" marB="63500" marR="63500" marL="63500" anchor="ctr">
                    <a:solidFill>
                      <a:srgbClr val="A4C2F4"/>
                    </a:solidFill>
                  </a:tcPr>
                </a:tc>
                <a:tc>
                  <a:txBody>
                    <a:bodyPr/>
                    <a:lstStyle/>
                    <a:p>
                      <a:pPr indent="0" lvl="0" marL="0" rtl="0" algn="ctr">
                        <a:spcBef>
                          <a:spcPts val="0"/>
                        </a:spcBef>
                        <a:spcAft>
                          <a:spcPts val="0"/>
                        </a:spcAft>
                        <a:buNone/>
                      </a:pPr>
                      <a:r>
                        <a:rPr lang="en-US" sz="1200"/>
                        <a:t>128 neurons</a:t>
                      </a:r>
                      <a:endParaRPr sz="1200"/>
                    </a:p>
                  </a:txBody>
                  <a:tcPr marT="63500" marB="63500" marR="63500" marL="63500" anchor="ctr"/>
                </a:tc>
              </a:tr>
              <a:tr h="823475">
                <a:tc>
                  <a:txBody>
                    <a:bodyPr/>
                    <a:lstStyle/>
                    <a:p>
                      <a:pPr indent="0" lvl="0" marL="0" rtl="0" algn="ctr">
                        <a:lnSpc>
                          <a:spcPct val="115000"/>
                        </a:lnSpc>
                        <a:spcBef>
                          <a:spcPts val="0"/>
                        </a:spcBef>
                        <a:spcAft>
                          <a:spcPts val="0"/>
                        </a:spcAft>
                        <a:buNone/>
                      </a:pPr>
                      <a:r>
                        <a:rPr b="1" lang="en-US" sz="1200"/>
                        <a:t>Hidden </a:t>
                      </a:r>
                      <a:endParaRPr b="1" sz="1200"/>
                    </a:p>
                    <a:p>
                      <a:pPr indent="0" lvl="0" marL="0" rtl="0" algn="ctr">
                        <a:lnSpc>
                          <a:spcPct val="115000"/>
                        </a:lnSpc>
                        <a:spcBef>
                          <a:spcPts val="0"/>
                        </a:spcBef>
                        <a:spcAft>
                          <a:spcPts val="0"/>
                        </a:spcAft>
                        <a:buNone/>
                      </a:pPr>
                      <a:r>
                        <a:rPr b="1" lang="en-US" sz="1200"/>
                        <a:t>Layer 2</a:t>
                      </a:r>
                      <a:endParaRPr b="1" sz="1200"/>
                    </a:p>
                  </a:txBody>
                  <a:tcPr marT="63500" marB="63500" marR="63500" marL="63500" anchor="ctr">
                    <a:solidFill>
                      <a:srgbClr val="A4C2F4"/>
                    </a:solidFill>
                  </a:tcPr>
                </a:tc>
                <a:tc>
                  <a:txBody>
                    <a:bodyPr/>
                    <a:lstStyle/>
                    <a:p>
                      <a:pPr indent="0" lvl="0" marL="0" rtl="0" algn="ctr">
                        <a:spcBef>
                          <a:spcPts val="0"/>
                        </a:spcBef>
                        <a:spcAft>
                          <a:spcPts val="0"/>
                        </a:spcAft>
                        <a:buNone/>
                      </a:pPr>
                      <a:r>
                        <a:rPr lang="en-US" sz="1200"/>
                        <a:t>64 neurons</a:t>
                      </a:r>
                      <a:endParaRPr sz="1200"/>
                    </a:p>
                  </a:txBody>
                  <a:tcPr marT="63500" marB="63500" marR="63500" marL="63500" anchor="ctr"/>
                </a:tc>
              </a:tr>
              <a:tr h="823475">
                <a:tc>
                  <a:txBody>
                    <a:bodyPr/>
                    <a:lstStyle/>
                    <a:p>
                      <a:pPr indent="0" lvl="0" marL="0" rtl="0" algn="ctr">
                        <a:lnSpc>
                          <a:spcPct val="115000"/>
                        </a:lnSpc>
                        <a:spcBef>
                          <a:spcPts val="0"/>
                        </a:spcBef>
                        <a:spcAft>
                          <a:spcPts val="0"/>
                        </a:spcAft>
                        <a:buNone/>
                      </a:pPr>
                      <a:r>
                        <a:rPr b="1" lang="en-US" sz="1200"/>
                        <a:t>Output </a:t>
                      </a:r>
                      <a:endParaRPr b="1" sz="1200"/>
                    </a:p>
                    <a:p>
                      <a:pPr indent="0" lvl="0" marL="0" rtl="0" algn="ctr">
                        <a:lnSpc>
                          <a:spcPct val="115000"/>
                        </a:lnSpc>
                        <a:spcBef>
                          <a:spcPts val="0"/>
                        </a:spcBef>
                        <a:spcAft>
                          <a:spcPts val="0"/>
                        </a:spcAft>
                        <a:buNone/>
                      </a:pPr>
                      <a:r>
                        <a:rPr b="1" lang="en-US" sz="1200"/>
                        <a:t>Layer</a:t>
                      </a:r>
                      <a:endParaRPr b="1" sz="1200"/>
                    </a:p>
                  </a:txBody>
                  <a:tcPr marT="63500" marB="63500" marR="63500" marL="63500" anchor="ctr">
                    <a:solidFill>
                      <a:srgbClr val="A4C2F4"/>
                    </a:solidFill>
                  </a:tcPr>
                </a:tc>
                <a:tc>
                  <a:txBody>
                    <a:bodyPr/>
                    <a:lstStyle/>
                    <a:p>
                      <a:pPr indent="0" lvl="0" marL="0" rtl="0" algn="ctr">
                        <a:spcBef>
                          <a:spcPts val="0"/>
                        </a:spcBef>
                        <a:spcAft>
                          <a:spcPts val="0"/>
                        </a:spcAft>
                        <a:buNone/>
                      </a:pPr>
                      <a:r>
                        <a:rPr lang="en-US" sz="1200"/>
                        <a:t>10 outputs corresponding to 10 different music genres</a:t>
                      </a:r>
                      <a:endParaRPr sz="1200"/>
                    </a:p>
                  </a:txBody>
                  <a:tcPr marT="63500" marB="63500" marR="63500" marL="63500" anchor="ctr"/>
                </a:tc>
              </a:tr>
            </a:tbl>
          </a:graphicData>
        </a:graphic>
      </p:graphicFrame>
      <p:sp>
        <p:nvSpPr>
          <p:cNvPr id="171" name="Google Shape;171;g75d50a1ed9_1_34"/>
          <p:cNvSpPr txBox="1"/>
          <p:nvPr/>
        </p:nvSpPr>
        <p:spPr>
          <a:xfrm>
            <a:off x="1681963" y="1405150"/>
            <a:ext cx="4615800" cy="10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Vanilla LSTM Model Architecture</a:t>
            </a:r>
            <a:endParaRPr b="1" sz="1800"/>
          </a:p>
          <a:p>
            <a:pPr indent="0" lvl="0" marL="0" rtl="0" algn="ctr">
              <a:spcBef>
                <a:spcPts val="0"/>
              </a:spcBef>
              <a:spcAft>
                <a:spcPts val="0"/>
              </a:spcAft>
              <a:buNone/>
            </a:pPr>
            <a:r>
              <a:rPr lang="en-US"/>
              <a:t>(dropout=0.5, recurrent_dropout=0.35, kernel_regularizer=regularizers.l2(0.01))</a:t>
            </a:r>
            <a:endParaRPr/>
          </a:p>
        </p:txBody>
      </p:sp>
      <p:sp>
        <p:nvSpPr>
          <p:cNvPr id="172" name="Google Shape;172;g75d50a1ed9_1_34"/>
          <p:cNvSpPr txBox="1"/>
          <p:nvPr/>
        </p:nvSpPr>
        <p:spPr>
          <a:xfrm>
            <a:off x="7287925" y="2260950"/>
            <a:ext cx="4698000" cy="39903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500"/>
              </a:spcBef>
              <a:spcAft>
                <a:spcPts val="0"/>
              </a:spcAft>
              <a:buClr>
                <a:schemeClr val="dk1"/>
              </a:buClr>
              <a:buSzPts val="2000"/>
              <a:buChar char="❏"/>
            </a:pPr>
            <a:r>
              <a:rPr b="1" lang="en-US" sz="2000">
                <a:solidFill>
                  <a:schemeClr val="dk1"/>
                </a:solidFill>
              </a:rPr>
              <a:t>Performance</a:t>
            </a:r>
            <a:endParaRPr b="1" sz="2000">
              <a:solidFill>
                <a:schemeClr val="dk1"/>
              </a:solidFill>
            </a:endParaRPr>
          </a:p>
          <a:p>
            <a:pPr indent="0" lvl="0" marL="0" rtl="0" algn="just">
              <a:lnSpc>
                <a:spcPct val="115000"/>
              </a:lnSpc>
              <a:spcBef>
                <a:spcPts val="500"/>
              </a:spcBef>
              <a:spcAft>
                <a:spcPts val="0"/>
              </a:spcAft>
              <a:buNone/>
            </a:pPr>
            <a:r>
              <a:rPr lang="en-US" sz="1800">
                <a:solidFill>
                  <a:schemeClr val="dk1"/>
                </a:solidFill>
              </a:rPr>
              <a:t>Epochs: 400</a:t>
            </a:r>
            <a:endParaRPr sz="1800">
              <a:solidFill>
                <a:schemeClr val="dk1"/>
              </a:solidFill>
            </a:endParaRPr>
          </a:p>
          <a:p>
            <a:pPr indent="0" lvl="0" marL="0" rtl="0" algn="just">
              <a:lnSpc>
                <a:spcPct val="115000"/>
              </a:lnSpc>
              <a:spcBef>
                <a:spcPts val="500"/>
              </a:spcBef>
              <a:spcAft>
                <a:spcPts val="0"/>
              </a:spcAft>
              <a:buNone/>
            </a:pPr>
            <a:r>
              <a:rPr lang="en-US" sz="1800">
                <a:solidFill>
                  <a:schemeClr val="dk1"/>
                </a:solidFill>
              </a:rPr>
              <a:t>Training accuracy: 0.81</a:t>
            </a:r>
            <a:endParaRPr sz="1800">
              <a:solidFill>
                <a:schemeClr val="dk1"/>
              </a:solidFill>
            </a:endParaRPr>
          </a:p>
          <a:p>
            <a:pPr indent="0" lvl="0" marL="0" rtl="0" algn="just">
              <a:lnSpc>
                <a:spcPct val="115000"/>
              </a:lnSpc>
              <a:spcBef>
                <a:spcPts val="500"/>
              </a:spcBef>
              <a:spcAft>
                <a:spcPts val="0"/>
              </a:spcAft>
              <a:buNone/>
            </a:pPr>
            <a:r>
              <a:rPr lang="en-US" sz="1800">
                <a:solidFill>
                  <a:schemeClr val="dk1"/>
                </a:solidFill>
              </a:rPr>
              <a:t>Test accuracy: 0.64</a:t>
            </a:r>
            <a:endParaRPr sz="1800">
              <a:solidFill>
                <a:schemeClr val="dk1"/>
              </a:solidFill>
            </a:endParaRPr>
          </a:p>
          <a:p>
            <a:pPr indent="0" lvl="0" marL="0" rtl="0" algn="just">
              <a:lnSpc>
                <a:spcPct val="115000"/>
              </a:lnSpc>
              <a:spcBef>
                <a:spcPts val="500"/>
              </a:spcBef>
              <a:spcAft>
                <a:spcPts val="0"/>
              </a:spcAft>
              <a:buNone/>
            </a:pPr>
            <a:r>
              <a:t/>
            </a:r>
            <a:endParaRPr sz="2000">
              <a:solidFill>
                <a:schemeClr val="dk1"/>
              </a:solidFill>
            </a:endParaRPr>
          </a:p>
          <a:p>
            <a:pPr indent="-355600" lvl="0" marL="457200" rtl="0" algn="just">
              <a:lnSpc>
                <a:spcPct val="115000"/>
              </a:lnSpc>
              <a:spcBef>
                <a:spcPts val="500"/>
              </a:spcBef>
              <a:spcAft>
                <a:spcPts val="0"/>
              </a:spcAft>
              <a:buClr>
                <a:schemeClr val="dk1"/>
              </a:buClr>
              <a:buSzPts val="2000"/>
              <a:buChar char="❏"/>
            </a:pPr>
            <a:r>
              <a:rPr b="1" lang="en-US" sz="2000">
                <a:solidFill>
                  <a:schemeClr val="dk1"/>
                </a:solidFill>
              </a:rPr>
              <a:t>Evaluation</a:t>
            </a:r>
            <a:endParaRPr b="1" sz="2000">
              <a:solidFill>
                <a:schemeClr val="dk1"/>
              </a:solidFill>
            </a:endParaRPr>
          </a:p>
          <a:p>
            <a:pPr indent="0" lvl="0" marL="0" rtl="0" algn="just">
              <a:lnSpc>
                <a:spcPct val="115000"/>
              </a:lnSpc>
              <a:spcBef>
                <a:spcPts val="500"/>
              </a:spcBef>
              <a:spcAft>
                <a:spcPts val="0"/>
              </a:spcAft>
              <a:buNone/>
            </a:pPr>
            <a:r>
              <a:rPr lang="en-US" sz="1800">
                <a:solidFill>
                  <a:schemeClr val="dk1"/>
                </a:solidFill>
              </a:rPr>
              <a:t>Pros: Take in the time series feature of audio files</a:t>
            </a:r>
            <a:endParaRPr sz="1800">
              <a:solidFill>
                <a:schemeClr val="dk1"/>
              </a:solidFill>
            </a:endParaRPr>
          </a:p>
          <a:p>
            <a:pPr indent="0" lvl="0" marL="0" rtl="0" algn="just">
              <a:lnSpc>
                <a:spcPct val="115000"/>
              </a:lnSpc>
              <a:spcBef>
                <a:spcPts val="500"/>
              </a:spcBef>
              <a:spcAft>
                <a:spcPts val="0"/>
              </a:spcAft>
              <a:buNone/>
            </a:pPr>
            <a:r>
              <a:rPr lang="en-US" sz="1800">
                <a:solidFill>
                  <a:schemeClr val="dk1"/>
                </a:solidFill>
              </a:rPr>
              <a:t>Cons: Overfitting</a:t>
            </a:r>
            <a:endParaRPr sz="1800">
              <a:solidFill>
                <a:schemeClr val="dk1"/>
              </a:solidFill>
            </a:endParaRPr>
          </a:p>
          <a:p>
            <a:pPr indent="0" lvl="0" marL="0" rtl="0" algn="just">
              <a:lnSpc>
                <a:spcPct val="115000"/>
              </a:lnSpc>
              <a:spcBef>
                <a:spcPts val="500"/>
              </a:spcBef>
              <a:spcAft>
                <a:spcPts val="0"/>
              </a:spcAft>
              <a:buNone/>
            </a:pPr>
            <a:r>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5"/>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Methodology</a:t>
            </a:r>
            <a:r>
              <a:rPr lang="en-US"/>
              <a:t> (Parallel CNN and RNN)</a:t>
            </a:r>
            <a:endParaRPr/>
          </a:p>
        </p:txBody>
      </p:sp>
      <p:pic>
        <p:nvPicPr>
          <p:cNvPr id="179" name="Google Shape;179;p5"/>
          <p:cNvPicPr preferRelativeResize="0"/>
          <p:nvPr/>
        </p:nvPicPr>
        <p:blipFill>
          <a:blip r:embed="rId3">
            <a:alphaModFix/>
          </a:blip>
          <a:stretch>
            <a:fillRect/>
          </a:stretch>
        </p:blipFill>
        <p:spPr>
          <a:xfrm>
            <a:off x="6272850" y="1393097"/>
            <a:ext cx="5829300" cy="1447800"/>
          </a:xfrm>
          <a:prstGeom prst="rect">
            <a:avLst/>
          </a:prstGeom>
          <a:noFill/>
          <a:ln>
            <a:noFill/>
          </a:ln>
        </p:spPr>
      </p:pic>
      <p:pic>
        <p:nvPicPr>
          <p:cNvPr id="180" name="Google Shape;180;p5"/>
          <p:cNvPicPr preferRelativeResize="0"/>
          <p:nvPr/>
        </p:nvPicPr>
        <p:blipFill>
          <a:blip r:embed="rId4">
            <a:alphaModFix/>
          </a:blip>
          <a:stretch>
            <a:fillRect/>
          </a:stretch>
        </p:blipFill>
        <p:spPr>
          <a:xfrm>
            <a:off x="6666025" y="4038597"/>
            <a:ext cx="2695575" cy="1762125"/>
          </a:xfrm>
          <a:prstGeom prst="rect">
            <a:avLst/>
          </a:prstGeom>
          <a:noFill/>
          <a:ln>
            <a:noFill/>
          </a:ln>
        </p:spPr>
      </p:pic>
      <p:pic>
        <p:nvPicPr>
          <p:cNvPr id="181" name="Google Shape;181;p5"/>
          <p:cNvPicPr preferRelativeResize="0"/>
          <p:nvPr/>
        </p:nvPicPr>
        <p:blipFill>
          <a:blip r:embed="rId5">
            <a:alphaModFix/>
          </a:blip>
          <a:stretch>
            <a:fillRect/>
          </a:stretch>
        </p:blipFill>
        <p:spPr>
          <a:xfrm>
            <a:off x="9539925" y="4057647"/>
            <a:ext cx="2562225" cy="1724025"/>
          </a:xfrm>
          <a:prstGeom prst="rect">
            <a:avLst/>
          </a:prstGeom>
          <a:noFill/>
          <a:ln>
            <a:noFill/>
          </a:ln>
        </p:spPr>
      </p:pic>
      <p:sp>
        <p:nvSpPr>
          <p:cNvPr id="182" name="Google Shape;182;p5"/>
          <p:cNvSpPr txBox="1"/>
          <p:nvPr/>
        </p:nvSpPr>
        <p:spPr>
          <a:xfrm>
            <a:off x="299600" y="839075"/>
            <a:ext cx="5829300" cy="5630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1" lang="en-US" sz="2000"/>
              <a:t>Model Architecture</a:t>
            </a:r>
            <a:endParaRPr b="1" sz="2000"/>
          </a:p>
          <a:p>
            <a:pPr indent="0" lvl="0" marL="457200" rtl="0" algn="l">
              <a:spcBef>
                <a:spcPts val="0"/>
              </a:spcBef>
              <a:spcAft>
                <a:spcPts val="0"/>
              </a:spcAft>
              <a:buNone/>
            </a:pPr>
            <a:r>
              <a:t/>
            </a:r>
            <a:endParaRPr b="1" sz="1000"/>
          </a:p>
          <a:p>
            <a:pPr indent="-342900" lvl="0" marL="457200" rtl="0" algn="l">
              <a:spcBef>
                <a:spcPts val="0"/>
              </a:spcBef>
              <a:spcAft>
                <a:spcPts val="0"/>
              </a:spcAft>
              <a:buSzPts val="1800"/>
              <a:buChar char="❏"/>
            </a:pPr>
            <a:r>
              <a:rPr b="1" lang="en-US" sz="1800"/>
              <a:t>Input layer:</a:t>
            </a:r>
            <a:r>
              <a:rPr lang="en-US" sz="1800"/>
              <a:t> mel-spectrogram of audio of length 29.5 and 4.5 secs</a:t>
            </a:r>
            <a:endParaRPr sz="1800"/>
          </a:p>
          <a:p>
            <a:pPr indent="-342900" lvl="0" marL="457200" rtl="0" algn="l">
              <a:spcBef>
                <a:spcPts val="0"/>
              </a:spcBef>
              <a:spcAft>
                <a:spcPts val="0"/>
              </a:spcAft>
              <a:buSzPts val="1800"/>
              <a:buChar char="❏"/>
            </a:pPr>
            <a:r>
              <a:rPr b="1" lang="en-US" sz="1800"/>
              <a:t>Model:</a:t>
            </a:r>
            <a:r>
              <a:rPr lang="en-US" sz="1800"/>
              <a:t> Pass input layer into CNN and RNN in parallel, concatenate their outputs and pass it through a dense layer with softmax activation</a:t>
            </a:r>
            <a:endParaRPr sz="1800"/>
          </a:p>
          <a:p>
            <a:pPr indent="-342900" lvl="0" marL="457200" rtl="0" algn="l">
              <a:spcBef>
                <a:spcPts val="0"/>
              </a:spcBef>
              <a:spcAft>
                <a:spcPts val="0"/>
              </a:spcAft>
              <a:buSzPts val="1800"/>
              <a:buChar char="❏"/>
            </a:pPr>
            <a:r>
              <a:rPr b="1" lang="en-US" sz="1800"/>
              <a:t>Pros:</a:t>
            </a:r>
            <a:r>
              <a:rPr lang="en-US" sz="1800"/>
              <a:t> </a:t>
            </a:r>
            <a:r>
              <a:rPr lang="en-US" sz="1800"/>
              <a:t>Preserve</a:t>
            </a:r>
            <a:r>
              <a:rPr lang="en-US" sz="1800"/>
              <a:t> both image and time series signals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55600" lvl="0" marL="457200" rtl="0" algn="l">
              <a:spcBef>
                <a:spcPts val="0"/>
              </a:spcBef>
              <a:spcAft>
                <a:spcPts val="0"/>
              </a:spcAft>
              <a:buSzPts val="2000"/>
              <a:buAutoNum type="arabicPeriod"/>
            </a:pPr>
            <a:r>
              <a:rPr b="1" lang="en-US" sz="2000"/>
              <a:t>Loss and Accuracy</a:t>
            </a:r>
            <a:endParaRPr b="1" sz="2000"/>
          </a:p>
          <a:p>
            <a:pPr indent="0" lvl="0" marL="457200" rtl="0" algn="l">
              <a:spcBef>
                <a:spcPts val="0"/>
              </a:spcBef>
              <a:spcAft>
                <a:spcPts val="0"/>
              </a:spcAft>
              <a:buNone/>
            </a:pPr>
            <a:r>
              <a:t/>
            </a:r>
            <a:endParaRPr b="1" sz="1000"/>
          </a:p>
          <a:p>
            <a:pPr indent="-342900" lvl="0" marL="457200" rtl="0" algn="l">
              <a:spcBef>
                <a:spcPts val="0"/>
              </a:spcBef>
              <a:spcAft>
                <a:spcPts val="0"/>
              </a:spcAft>
              <a:buSzPts val="1800"/>
              <a:buChar char="❏"/>
            </a:pPr>
            <a:r>
              <a:rPr i="1" lang="en-US" sz="1800"/>
              <a:t>29.5 secs audio with 1000 sample data:</a:t>
            </a:r>
            <a:r>
              <a:rPr lang="en-US" sz="1800"/>
              <a:t> 54.5%</a:t>
            </a:r>
            <a:endParaRPr sz="1800"/>
          </a:p>
          <a:p>
            <a:pPr indent="-342900" lvl="0" marL="457200" rtl="0" algn="l">
              <a:spcBef>
                <a:spcPts val="0"/>
              </a:spcBef>
              <a:spcAft>
                <a:spcPts val="0"/>
              </a:spcAft>
              <a:buSzPts val="1800"/>
              <a:buChar char="❏"/>
            </a:pPr>
            <a:r>
              <a:rPr i="1" lang="en-US" sz="1800"/>
              <a:t>4.5 secs audio with 6000 sample data:</a:t>
            </a:r>
            <a:r>
              <a:rPr lang="en-US" sz="1800"/>
              <a:t> </a:t>
            </a:r>
            <a:r>
              <a:rPr b="1" lang="en-US" sz="1800"/>
              <a:t>72.5%</a:t>
            </a:r>
            <a:endParaRPr b="1" sz="1800"/>
          </a:p>
          <a:p>
            <a:pPr indent="-342900" lvl="0" marL="457200" rtl="0" algn="l">
              <a:spcBef>
                <a:spcPts val="0"/>
              </a:spcBef>
              <a:spcAft>
                <a:spcPts val="0"/>
              </a:spcAft>
              <a:buSzPts val="1800"/>
              <a:buChar char="❏"/>
            </a:pPr>
            <a:r>
              <a:rPr lang="en-US" sz="1800"/>
              <a:t>Test curve for model accuracy becomes flat after 20 epochs and still has relatively high variance, which means there exists overfitting problem</a:t>
            </a:r>
            <a:endParaRPr sz="1800"/>
          </a:p>
        </p:txBody>
      </p:sp>
      <p:sp>
        <p:nvSpPr>
          <p:cNvPr id="183" name="Google Shape;183;p5"/>
          <p:cNvSpPr txBox="1"/>
          <p:nvPr/>
        </p:nvSpPr>
        <p:spPr>
          <a:xfrm>
            <a:off x="7427125" y="2935400"/>
            <a:ext cx="41628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1: Architecture of Parallel CNN and RNN</a:t>
            </a:r>
            <a:endParaRPr/>
          </a:p>
        </p:txBody>
      </p:sp>
      <p:sp>
        <p:nvSpPr>
          <p:cNvPr id="184" name="Google Shape;184;p5"/>
          <p:cNvSpPr txBox="1"/>
          <p:nvPr/>
        </p:nvSpPr>
        <p:spPr>
          <a:xfrm>
            <a:off x="7427125" y="5781675"/>
            <a:ext cx="43125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2: Model accuracy and loss using 4.5 secs audio with 6000 sample audio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75d50a1ed9_0_0"/>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Methodology (Parallel CNN and RNN)</a:t>
            </a:r>
            <a:endParaRPr/>
          </a:p>
        </p:txBody>
      </p:sp>
      <p:pic>
        <p:nvPicPr>
          <p:cNvPr id="191" name="Google Shape;191;g75d50a1ed9_0_0"/>
          <p:cNvPicPr preferRelativeResize="0"/>
          <p:nvPr/>
        </p:nvPicPr>
        <p:blipFill>
          <a:blip r:embed="rId3">
            <a:alphaModFix/>
          </a:blip>
          <a:stretch>
            <a:fillRect/>
          </a:stretch>
        </p:blipFill>
        <p:spPr>
          <a:xfrm>
            <a:off x="7619700" y="612600"/>
            <a:ext cx="3276831" cy="2277125"/>
          </a:xfrm>
          <a:prstGeom prst="rect">
            <a:avLst/>
          </a:prstGeom>
          <a:noFill/>
          <a:ln>
            <a:noFill/>
          </a:ln>
        </p:spPr>
      </p:pic>
      <p:pic>
        <p:nvPicPr>
          <p:cNvPr id="192" name="Google Shape;192;g75d50a1ed9_0_0"/>
          <p:cNvPicPr preferRelativeResize="0"/>
          <p:nvPr/>
        </p:nvPicPr>
        <p:blipFill>
          <a:blip r:embed="rId4">
            <a:alphaModFix/>
          </a:blip>
          <a:stretch>
            <a:fillRect/>
          </a:stretch>
        </p:blipFill>
        <p:spPr>
          <a:xfrm>
            <a:off x="7619700" y="3175025"/>
            <a:ext cx="3578450" cy="3380875"/>
          </a:xfrm>
          <a:prstGeom prst="rect">
            <a:avLst/>
          </a:prstGeom>
          <a:noFill/>
          <a:ln>
            <a:noFill/>
          </a:ln>
        </p:spPr>
      </p:pic>
      <p:sp>
        <p:nvSpPr>
          <p:cNvPr id="193" name="Google Shape;193;g75d50a1ed9_0_0"/>
          <p:cNvSpPr txBox="1"/>
          <p:nvPr/>
        </p:nvSpPr>
        <p:spPr>
          <a:xfrm>
            <a:off x="340050" y="1120500"/>
            <a:ext cx="6678300" cy="54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3. </a:t>
            </a:r>
            <a:r>
              <a:rPr b="1" lang="en-US" sz="2000">
                <a:solidFill>
                  <a:schemeClr val="dk1"/>
                </a:solidFill>
              </a:rPr>
              <a:t>Precision, Recall and F1-score for each genre</a:t>
            </a:r>
            <a:endParaRPr b="1" sz="2000"/>
          </a:p>
          <a:p>
            <a:pPr indent="0" lvl="0" marL="0" rtl="0" algn="just">
              <a:lnSpc>
                <a:spcPct val="115000"/>
              </a:lnSpc>
              <a:spcBef>
                <a:spcPts val="0"/>
              </a:spcBef>
              <a:spcAft>
                <a:spcPts val="0"/>
              </a:spcAft>
              <a:buNone/>
            </a:pPr>
            <a:r>
              <a:t/>
            </a:r>
            <a:endParaRPr b="1" sz="10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US" sz="1800">
                <a:solidFill>
                  <a:schemeClr val="dk1"/>
                </a:solidFill>
              </a:rPr>
              <a:t>Model classifies </a:t>
            </a:r>
            <a:r>
              <a:rPr b="1" i="1" lang="en-US" sz="1800">
                <a:solidFill>
                  <a:schemeClr val="dk1"/>
                </a:solidFill>
              </a:rPr>
              <a:t>metal, classical and jazz</a:t>
            </a:r>
            <a:r>
              <a:rPr lang="en-US" sz="1800">
                <a:solidFill>
                  <a:schemeClr val="dk1"/>
                </a:solidFill>
              </a:rPr>
              <a:t> well but </a:t>
            </a:r>
            <a:r>
              <a:rPr b="1" i="1" lang="en-US" sz="1800">
                <a:solidFill>
                  <a:schemeClr val="dk1"/>
                </a:solidFill>
              </a:rPr>
              <a:t>rock and disco</a:t>
            </a:r>
            <a:r>
              <a:rPr lang="en-US" sz="1800">
                <a:solidFill>
                  <a:schemeClr val="dk1"/>
                </a:solidFill>
              </a:rPr>
              <a:t> relatively worse</a:t>
            </a:r>
            <a:endParaRPr sz="1800">
              <a:solidFill>
                <a:schemeClr val="dk1"/>
              </a:solidFill>
            </a:endParaRPr>
          </a:p>
          <a:p>
            <a:pPr indent="0" lvl="0" marL="0" rtl="0" algn="just">
              <a:lnSpc>
                <a:spcPct val="115000"/>
              </a:lnSpc>
              <a:spcBef>
                <a:spcPts val="0"/>
              </a:spcBef>
              <a:spcAft>
                <a:spcPts val="0"/>
              </a:spcAft>
              <a:buNone/>
            </a:pPr>
            <a:r>
              <a:t/>
            </a:r>
            <a:endParaRPr sz="1800">
              <a:solidFill>
                <a:schemeClr val="dk1"/>
              </a:solidFill>
            </a:endParaRPr>
          </a:p>
          <a:p>
            <a:pPr indent="0" lvl="0" marL="0" rtl="0" algn="just">
              <a:lnSpc>
                <a:spcPct val="115000"/>
              </a:lnSpc>
              <a:spcBef>
                <a:spcPts val="0"/>
              </a:spcBef>
              <a:spcAft>
                <a:spcPts val="0"/>
              </a:spcAft>
              <a:buNone/>
            </a:pPr>
            <a:r>
              <a:t/>
            </a:r>
            <a:endParaRPr sz="1800">
              <a:solidFill>
                <a:schemeClr val="dk1"/>
              </a:solidFill>
            </a:endParaRPr>
          </a:p>
          <a:p>
            <a:pPr indent="0" lvl="0" marL="0" rtl="0" algn="just">
              <a:lnSpc>
                <a:spcPct val="115000"/>
              </a:lnSpc>
              <a:spcBef>
                <a:spcPts val="0"/>
              </a:spcBef>
              <a:spcAft>
                <a:spcPts val="0"/>
              </a:spcAft>
              <a:buNone/>
            </a:pPr>
            <a:r>
              <a:rPr b="1" lang="en-US" sz="1800">
                <a:solidFill>
                  <a:schemeClr val="dk1"/>
                </a:solidFill>
              </a:rPr>
              <a:t>4.</a:t>
            </a:r>
            <a:r>
              <a:rPr b="1" lang="en-US" sz="2000">
                <a:solidFill>
                  <a:schemeClr val="dk1"/>
                </a:solidFill>
              </a:rPr>
              <a:t> Confusion matrix for error observation</a:t>
            </a:r>
            <a:endParaRPr b="1" sz="2000">
              <a:solidFill>
                <a:schemeClr val="dk1"/>
              </a:solidFill>
            </a:endParaRPr>
          </a:p>
          <a:p>
            <a:pPr indent="0" lvl="0" marL="0" rtl="0" algn="just">
              <a:lnSpc>
                <a:spcPct val="115000"/>
              </a:lnSpc>
              <a:spcBef>
                <a:spcPts val="0"/>
              </a:spcBef>
              <a:spcAft>
                <a:spcPts val="0"/>
              </a:spcAft>
              <a:buNone/>
            </a:pPr>
            <a:r>
              <a:t/>
            </a:r>
            <a:endParaRPr b="1" sz="1000">
              <a:solidFill>
                <a:schemeClr val="dk1"/>
              </a:solidFill>
            </a:endParaRPr>
          </a:p>
          <a:p>
            <a:pPr indent="-342900" lvl="0" marL="457200" rtl="0" algn="just">
              <a:lnSpc>
                <a:spcPct val="115000"/>
              </a:lnSpc>
              <a:spcBef>
                <a:spcPts val="0"/>
              </a:spcBef>
              <a:spcAft>
                <a:spcPts val="0"/>
              </a:spcAft>
              <a:buClr>
                <a:schemeClr val="dk1"/>
              </a:buClr>
              <a:buSzPts val="1800"/>
              <a:buChar char="❏"/>
            </a:pPr>
            <a:r>
              <a:rPr i="1" lang="en-US" sz="1800">
                <a:solidFill>
                  <a:schemeClr val="dk1"/>
                </a:solidFill>
              </a:rPr>
              <a:t>Rock is often mislabeled as blues or country</a:t>
            </a:r>
            <a:r>
              <a:rPr lang="en-US" sz="1800">
                <a:solidFill>
                  <a:schemeClr val="dk1"/>
                </a:solidFill>
              </a:rPr>
              <a:t> and it can sometimes be categorized into other common genres as well. It’s because rock has many subgenres that are essentially mixtures of all other genres, such as country rock, blues rock, etc. </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i="1" lang="en-US" sz="1800">
                <a:solidFill>
                  <a:schemeClr val="dk1"/>
                </a:solidFill>
              </a:rPr>
              <a:t>Hard-classifying music into one genre is not the optimal way</a:t>
            </a:r>
            <a:r>
              <a:rPr lang="en-US" sz="1800">
                <a:solidFill>
                  <a:schemeClr val="dk1"/>
                </a:solidFill>
              </a:rPr>
              <a:t>, and one of the future improvements is to get multiple labels for one music and perform soft classification.</a:t>
            </a:r>
            <a:endParaRPr sz="1800">
              <a:solidFill>
                <a:schemeClr val="dk1"/>
              </a:solidFill>
            </a:endParaRPr>
          </a:p>
          <a:p>
            <a:pPr indent="0" lvl="0" marL="0" rtl="0" algn="just">
              <a:lnSpc>
                <a:spcPct val="115000"/>
              </a:lnSpc>
              <a:spcBef>
                <a:spcPts val="0"/>
              </a:spcBef>
              <a:spcAft>
                <a:spcPts val="0"/>
              </a:spcAft>
              <a:buNone/>
            </a:pPr>
            <a:r>
              <a:t/>
            </a:r>
            <a:endParaRPr b="1" sz="1800">
              <a:solidFill>
                <a:schemeClr val="dk1"/>
              </a:solidFill>
            </a:endParaRPr>
          </a:p>
        </p:txBody>
      </p:sp>
      <p:sp>
        <p:nvSpPr>
          <p:cNvPr id="194" name="Google Shape;194;g75d50a1ed9_0_0"/>
          <p:cNvSpPr txBox="1"/>
          <p:nvPr/>
        </p:nvSpPr>
        <p:spPr>
          <a:xfrm>
            <a:off x="7240800" y="2769925"/>
            <a:ext cx="49512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4: Precision, recall and f1-score for each genre</a:t>
            </a:r>
            <a:endParaRPr/>
          </a:p>
        </p:txBody>
      </p:sp>
      <p:sp>
        <p:nvSpPr>
          <p:cNvPr id="195" name="Google Shape;195;g75d50a1ed9_0_0"/>
          <p:cNvSpPr txBox="1"/>
          <p:nvPr/>
        </p:nvSpPr>
        <p:spPr>
          <a:xfrm>
            <a:off x="8241025" y="6451100"/>
            <a:ext cx="23358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Figure 5:  Confusion matrix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75d50a1ed9_0_15"/>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Experimental results</a:t>
            </a:r>
            <a:endParaRPr/>
          </a:p>
        </p:txBody>
      </p:sp>
      <p:graphicFrame>
        <p:nvGraphicFramePr>
          <p:cNvPr id="202" name="Google Shape;202;g75d50a1ed9_0_15"/>
          <p:cNvGraphicFramePr/>
          <p:nvPr/>
        </p:nvGraphicFramePr>
        <p:xfrm>
          <a:off x="1105025" y="2967425"/>
          <a:ext cx="3000000" cy="3000000"/>
        </p:xfrm>
        <a:graphic>
          <a:graphicData uri="http://schemas.openxmlformats.org/drawingml/2006/table">
            <a:tbl>
              <a:tblPr>
                <a:noFill/>
                <a:tableStyleId>{9C5E83E3-0A47-4D60-B68D-F613B7A0FBDE}</a:tableStyleId>
              </a:tblPr>
              <a:tblGrid>
                <a:gridCol w="1752350"/>
                <a:gridCol w="819150"/>
                <a:gridCol w="922200"/>
                <a:gridCol w="819150"/>
                <a:gridCol w="716100"/>
                <a:gridCol w="819150"/>
                <a:gridCol w="819150"/>
                <a:gridCol w="828675"/>
                <a:gridCol w="828675"/>
                <a:gridCol w="828675"/>
                <a:gridCol w="828675"/>
              </a:tblGrid>
              <a:tr h="200025">
                <a:tc gridSpan="11">
                  <a:txBody>
                    <a:bodyPr/>
                    <a:lstStyle/>
                    <a:p>
                      <a:pPr indent="0" lvl="0" marL="0" rtl="0" algn="ctr">
                        <a:lnSpc>
                          <a:spcPct val="115000"/>
                        </a:lnSpc>
                        <a:spcBef>
                          <a:spcPts val="0"/>
                        </a:spcBef>
                        <a:spcAft>
                          <a:spcPts val="0"/>
                        </a:spcAft>
                        <a:buNone/>
                      </a:pPr>
                      <a:r>
                        <a:rPr lang="en-US"/>
                        <a:t>Music Genre Classification</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hMerge="1"/>
                <a:tc hMerge="1"/>
                <a:tc hMerge="1"/>
                <a:tc hMerge="1"/>
                <a:tc hMerge="1"/>
                <a:tc hMerge="1"/>
                <a:tc hMerge="1"/>
                <a:tc hMerge="1"/>
                <a:tc hMerge="1"/>
                <a:tc hMerge="1"/>
              </a:tr>
              <a:tr h="200025">
                <a:tc>
                  <a:txBody>
                    <a:bodyPr/>
                    <a:lstStyle/>
                    <a:p>
                      <a:pPr indent="0" lvl="0" marL="0" rtl="0" algn="ctr">
                        <a:spcBef>
                          <a:spcPts val="0"/>
                        </a:spcBef>
                        <a:spcAft>
                          <a:spcPts val="0"/>
                        </a:spcAft>
                        <a:buNone/>
                      </a:pPr>
                      <a:r>
                        <a:rPr lang="en-US"/>
                        <a:t>Genre</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Blues</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Classical</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Country</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Disco</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Hiphop</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Jazz</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Metal</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Pop</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Reggae</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Rock</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r h="200025">
                <a:tc>
                  <a:txBody>
                    <a:bodyPr/>
                    <a:lstStyle/>
                    <a:p>
                      <a:pPr indent="0" lvl="0" marL="0" rtl="0" algn="ctr">
                        <a:spcBef>
                          <a:spcPts val="0"/>
                        </a:spcBef>
                        <a:spcAft>
                          <a:spcPts val="0"/>
                        </a:spcAft>
                        <a:buNone/>
                      </a:pPr>
                      <a:r>
                        <a:rPr lang="en-US"/>
                        <a:t>Logistic regression</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0.26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0.65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0.09</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0.19</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0.63</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0.46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0.26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0.08</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lstStyle/>
                    <a:p>
                      <a:pPr indent="0" lvl="0" marL="0" rtl="0" algn="ctr">
                        <a:spcBef>
                          <a:spcPts val="0"/>
                        </a:spcBef>
                        <a:spcAft>
                          <a:spcPts val="0"/>
                        </a:spcAft>
                        <a:buNone/>
                      </a:pPr>
                      <a:r>
                        <a:rPr lang="en-US"/>
                        <a:t>SVM</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0.23</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0.65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0.22</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0.17</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0.57</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0.36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0.22</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0.3</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lstStyle/>
                    <a:p>
                      <a:pPr indent="0" lvl="0" marL="0" rtl="0" algn="ctr">
                        <a:spcBef>
                          <a:spcPts val="0"/>
                        </a:spcBef>
                        <a:spcAft>
                          <a:spcPts val="0"/>
                        </a:spcAft>
                        <a:buNone/>
                      </a:pPr>
                      <a:r>
                        <a:rPr lang="en-US"/>
                        <a:t>Vanilla LSTM</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a:t>0.36</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0.47</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0.58</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0.75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0.45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0.72</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0.94</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0.86</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200025">
                <a:tc>
                  <a:txBody>
                    <a:bodyPr/>
                    <a:lstStyle/>
                    <a:p>
                      <a:pPr indent="0" lvl="0" marL="0" rtl="0" algn="ctr">
                        <a:spcBef>
                          <a:spcPts val="0"/>
                        </a:spcBef>
                        <a:spcAft>
                          <a:spcPts val="0"/>
                        </a:spcAft>
                        <a:buNone/>
                      </a:pPr>
                      <a:r>
                        <a:rPr lang="en-US"/>
                        <a:t>Parallel CNN and RNN</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en-US">
                          <a:solidFill>
                            <a:srgbClr val="6AA84F"/>
                          </a:solidFill>
                        </a:rPr>
                        <a:t>0.72</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0.89</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0.55</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0.63</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0.75</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0.85</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0.92</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6AA84F"/>
                          </a:solidFill>
                        </a:rPr>
                        <a:t>0.78</a:t>
                      </a:r>
                      <a:endParaRPr b="1">
                        <a:solidFill>
                          <a:srgbClr val="6AA84F"/>
                        </a:solidFill>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0.74</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t>0.55</a:t>
                      </a:r>
                      <a:endParaRPr/>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bl>
          </a:graphicData>
        </a:graphic>
      </p:graphicFrame>
      <p:sp>
        <p:nvSpPr>
          <p:cNvPr id="203" name="Google Shape;203;g75d50a1ed9_0_15"/>
          <p:cNvSpPr txBox="1"/>
          <p:nvPr/>
        </p:nvSpPr>
        <p:spPr>
          <a:xfrm>
            <a:off x="861225" y="1680825"/>
            <a:ext cx="10709700" cy="6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Parallel CNN and RNN model outperforms all other models for most of the genres except reggae and rock for which Vanilla LSTM model performed the best.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6"/>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Suggestions for future work</a:t>
            </a:r>
            <a:endParaRPr/>
          </a:p>
        </p:txBody>
      </p:sp>
      <p:pic>
        <p:nvPicPr>
          <p:cNvPr id="210" name="Google Shape;210;p6"/>
          <p:cNvPicPr preferRelativeResize="0"/>
          <p:nvPr/>
        </p:nvPicPr>
        <p:blipFill rotWithShape="1">
          <a:blip r:embed="rId3">
            <a:alphaModFix/>
          </a:blip>
          <a:srcRect b="0" l="0" r="0" t="0"/>
          <a:stretch/>
        </p:blipFill>
        <p:spPr>
          <a:xfrm>
            <a:off x="5250618" y="2172797"/>
            <a:ext cx="3154569" cy="103284"/>
          </a:xfrm>
          <a:prstGeom prst="rect">
            <a:avLst/>
          </a:prstGeom>
          <a:noFill/>
          <a:ln>
            <a:noFill/>
          </a:ln>
        </p:spPr>
      </p:pic>
      <p:sp>
        <p:nvSpPr>
          <p:cNvPr id="211" name="Google Shape;211;p6"/>
          <p:cNvSpPr/>
          <p:nvPr/>
        </p:nvSpPr>
        <p:spPr>
          <a:xfrm>
            <a:off x="7837714" y="1943100"/>
            <a:ext cx="384991" cy="269481"/>
          </a:xfrm>
          <a:prstGeom prst="rect">
            <a:avLst/>
          </a:prstGeom>
          <a:solidFill>
            <a:schemeClr val="lt1"/>
          </a:solid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6"/>
          <p:cNvSpPr txBox="1"/>
          <p:nvPr/>
        </p:nvSpPr>
        <p:spPr>
          <a:xfrm>
            <a:off x="1631700" y="1048775"/>
            <a:ext cx="9081000" cy="5309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Char char="❏"/>
            </a:pPr>
            <a:r>
              <a:rPr b="1" lang="en-US" sz="1800">
                <a:solidFill>
                  <a:schemeClr val="dk1"/>
                </a:solidFill>
              </a:rPr>
              <a:t>Soft classification</a:t>
            </a:r>
            <a:endParaRPr b="1" sz="1800">
              <a:solidFill>
                <a:schemeClr val="dk1"/>
              </a:solidFill>
            </a:endParaRPr>
          </a:p>
          <a:p>
            <a:pPr indent="0" lvl="0" marL="457200" marR="0" rtl="0" algn="l">
              <a:spcBef>
                <a:spcPts val="0"/>
              </a:spcBef>
              <a:spcAft>
                <a:spcPts val="0"/>
              </a:spcAft>
              <a:buNone/>
            </a:pPr>
            <a:r>
              <a:t/>
            </a:r>
            <a:endParaRPr sz="2000">
              <a:solidFill>
                <a:schemeClr val="dk1"/>
              </a:solidFill>
            </a:endParaRPr>
          </a:p>
          <a:p>
            <a:pPr indent="0" lvl="0" marL="0" rtl="0" algn="l">
              <a:spcBef>
                <a:spcPts val="0"/>
              </a:spcBef>
              <a:spcAft>
                <a:spcPts val="0"/>
              </a:spcAft>
              <a:buSzPts val="1100"/>
              <a:buNone/>
            </a:pPr>
            <a:r>
              <a:rPr lang="en-US">
                <a:solidFill>
                  <a:schemeClr val="dk1"/>
                </a:solidFill>
              </a:rPr>
              <a:t>Misclassifications indicate that it might not be most appropriate to assign only one label to one song.  Soft classification would be more reasonable in some cases. And that is what could be explored next.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Dataset fixing</a:t>
            </a:r>
            <a:endParaRPr b="1" sz="18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GTZAN we used has its natural faults including repetitions, mislabelings, and distortions. There is research showing that there are misclassifications in the GTZAN dataset, which will definitely have a negative impact on genre classification.</a:t>
            </a:r>
            <a:endParaRPr>
              <a:solidFill>
                <a:schemeClr val="dk1"/>
              </a:solidFill>
            </a:endParaRPr>
          </a:p>
          <a:p>
            <a:pPr indent="0" lvl="0" marL="0" rtl="0" algn="l">
              <a:spcBef>
                <a:spcPts val="0"/>
              </a:spcBef>
              <a:spcAft>
                <a:spcPts val="0"/>
              </a:spcAft>
              <a:buNone/>
            </a:pPr>
            <a:r>
              <a:t/>
            </a:r>
            <a:endParaRPr sz="20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Normalization</a:t>
            </a:r>
            <a:endParaRPr b="1" sz="18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a:solidFill>
                  <a:schemeClr val="dk1"/>
                </a:solidFill>
              </a:rPr>
              <a:t>Features extracted from a single audio file has different scales, which results in biased weights when we stack features together. Therefore, recurrent batch normalization might be a feasible way to deal with this problem.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Pre-trained CNN</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a:solidFill>
                  <a:schemeClr val="dk1"/>
                </a:solidFill>
              </a:rPr>
              <a:t>Instead of using a CNN from scratch we could try using pre-trained models like VGG or Inception when conducting parallel CNN and RNN.</a:t>
            </a:r>
            <a:endParaRPr sz="1100">
              <a:solidFill>
                <a:schemeClr val="dk1"/>
              </a:solidFill>
              <a:highlight>
                <a:srgbClr val="E4E8EE"/>
              </a:highlight>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7"/>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References</a:t>
            </a:r>
            <a:endParaRPr/>
          </a:p>
        </p:txBody>
      </p:sp>
      <p:sp>
        <p:nvSpPr>
          <p:cNvPr id="218" name="Google Shape;218;p7"/>
          <p:cNvSpPr txBox="1"/>
          <p:nvPr/>
        </p:nvSpPr>
        <p:spPr>
          <a:xfrm>
            <a:off x="194775" y="920925"/>
            <a:ext cx="11574600" cy="43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750">
                <a:solidFill>
                  <a:schemeClr val="dk1"/>
                </a:solidFill>
              </a:rPr>
              <a:t>[1]  Long short-term memory. Wikipedia.</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[2]  Music information retrieval. Wikipedia.</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[3]  Bozena Kostek Aldona Rosner. Automatic music genre classification based on musical instrument track separation. SpringerLink, 2017.</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[4]  Librosa development team. Librosa package documentation: feature extraction.</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[5]  Priyanka Dwivedi. Deep learning for music recognition. 2018.</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[6]  Nadav Hollander Jeremy Irvin, Elliott Chartock. Recurrent neural networks with attention for genre classification. SemanticScholar, 2016.</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[7]  Armando Stellato Roberto Basili, Alfredo Serafini. Classification of musical genre: a machine learning approach. ResearchGate, 2013.</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[8]  Rongbin Li Scott Zhang, Huaping Gu. Music genre classification: near-real time vs sequential approach. 2019.</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[9]  Francesco Barbieri Sergio Oramas. Multimodal deep learning for music genre classification. TISMIR, 2018.</a:t>
            </a:r>
            <a:endParaRPr sz="1750">
              <a:solidFill>
                <a:schemeClr val="dk1"/>
              </a:solidFill>
            </a:endParaRPr>
          </a:p>
          <a:p>
            <a:pPr indent="0" lvl="0" marL="0" rtl="0" algn="l">
              <a:spcBef>
                <a:spcPts val="0"/>
              </a:spcBef>
              <a:spcAft>
                <a:spcPts val="0"/>
              </a:spcAft>
              <a:buClr>
                <a:schemeClr val="dk1"/>
              </a:buClr>
              <a:buSzPts val="1100"/>
              <a:buFont typeface="Arial"/>
              <a:buNone/>
            </a:pPr>
            <a:r>
              <a:rPr lang="en-US" sz="1750">
                <a:solidFill>
                  <a:schemeClr val="dk1"/>
                </a:solidFill>
              </a:rPr>
              <a:t>[10] Gonzalo R. Arce Yannis Panagakis, Constantine Kotropoulos. Music genre classification via sparse representations of auditory temporal modulations. IEEE, 2009</a:t>
            </a:r>
            <a:endParaRPr sz="175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2"/>
          <p:cNvSpPr txBox="1"/>
          <p:nvPr>
            <p:ph type="title"/>
          </p:nvPr>
        </p:nvSpPr>
        <p:spPr>
          <a:xfrm>
            <a:off x="1" y="-1"/>
            <a:ext cx="12192000" cy="612648"/>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Introduction</a:t>
            </a:r>
            <a:endParaRPr/>
          </a:p>
        </p:txBody>
      </p:sp>
      <p:sp>
        <p:nvSpPr>
          <p:cNvPr id="88" name="Google Shape;88;p2"/>
          <p:cNvSpPr txBox="1"/>
          <p:nvPr/>
        </p:nvSpPr>
        <p:spPr>
          <a:xfrm>
            <a:off x="851521" y="2427999"/>
            <a:ext cx="7109100" cy="181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
          <p:cNvSpPr txBox="1"/>
          <p:nvPr/>
        </p:nvSpPr>
        <p:spPr>
          <a:xfrm>
            <a:off x="510271" y="1127571"/>
            <a:ext cx="7791600" cy="477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3200">
                <a:solidFill>
                  <a:srgbClr val="369AF4"/>
                </a:solidFill>
              </a:rPr>
              <a:t>Applications for music classification</a:t>
            </a:r>
            <a:endParaRPr sz="3200">
              <a:solidFill>
                <a:srgbClr val="369AF4"/>
              </a:solidFill>
            </a:endParaRPr>
          </a:p>
          <a:p>
            <a:pPr indent="0" lvl="0" marL="0" marR="0" rtl="0" algn="l">
              <a:spcBef>
                <a:spcPts val="0"/>
              </a:spcBef>
              <a:spcAft>
                <a:spcPts val="0"/>
              </a:spcAft>
              <a:buNone/>
            </a:pPr>
            <a:r>
              <a:t/>
            </a:r>
            <a:endParaRPr sz="2500">
              <a:solidFill>
                <a:schemeClr val="dk1"/>
              </a:solidFill>
            </a:endParaRPr>
          </a:p>
        </p:txBody>
      </p:sp>
      <p:sp>
        <p:nvSpPr>
          <p:cNvPr id="90" name="Google Shape;90;p2"/>
          <p:cNvSpPr txBox="1"/>
          <p:nvPr/>
        </p:nvSpPr>
        <p:spPr>
          <a:xfrm>
            <a:off x="1642825" y="2538600"/>
            <a:ext cx="9140100" cy="3000000"/>
          </a:xfrm>
          <a:prstGeom prst="rect">
            <a:avLst/>
          </a:prstGeom>
          <a:noFill/>
          <a:ln>
            <a:noFill/>
          </a:ln>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Clr>
                <a:schemeClr val="dk1"/>
              </a:buClr>
              <a:buSzPts val="2600"/>
              <a:buChar char="❏"/>
            </a:pPr>
            <a:r>
              <a:rPr lang="en-US" sz="2600">
                <a:solidFill>
                  <a:schemeClr val="dk1"/>
                </a:solidFill>
              </a:rPr>
              <a:t>R</a:t>
            </a:r>
            <a:r>
              <a:rPr lang="en-US" sz="2600">
                <a:solidFill>
                  <a:schemeClr val="dk1"/>
                </a:solidFill>
              </a:rPr>
              <a:t>ecommendation system (iTunes, Spotify);</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US" sz="2600">
                <a:solidFill>
                  <a:schemeClr val="dk1"/>
                </a:solidFill>
              </a:rPr>
              <a:t>Track separation and instrument recognition;</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US" sz="2600">
                <a:solidFill>
                  <a:schemeClr val="dk1"/>
                </a:solidFill>
              </a:rPr>
              <a:t>Music generation;</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Automatic music transcription.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75d50a1ed9_3_41"/>
          <p:cNvSpPr txBox="1"/>
          <p:nvPr>
            <p:ph type="title"/>
          </p:nvPr>
        </p:nvSpPr>
        <p:spPr>
          <a:xfrm>
            <a:off x="1" y="-1"/>
            <a:ext cx="12192000" cy="612600"/>
          </a:xfrm>
          <a:prstGeom prst="rect">
            <a:avLst/>
          </a:prstGeom>
        </p:spPr>
        <p:txBody>
          <a:bodyPr anchorCtr="0" anchor="ctr" bIns="91425" lIns="182875" spcFirstLastPara="1" rIns="182875" wrap="square" tIns="91425">
            <a:noAutofit/>
          </a:bodyPr>
          <a:lstStyle/>
          <a:p>
            <a:pPr indent="0" lvl="0" marL="0" rtl="0" algn="l">
              <a:spcBef>
                <a:spcPts val="0"/>
              </a:spcBef>
              <a:spcAft>
                <a:spcPts val="0"/>
              </a:spcAft>
              <a:buNone/>
            </a:pPr>
            <a:r>
              <a:rPr lang="en-US"/>
              <a:t>Approach</a:t>
            </a:r>
            <a:endParaRPr/>
          </a:p>
        </p:txBody>
      </p:sp>
      <p:sp>
        <p:nvSpPr>
          <p:cNvPr id="97" name="Google Shape;97;g75d50a1ed9_3_41"/>
          <p:cNvSpPr txBox="1"/>
          <p:nvPr/>
        </p:nvSpPr>
        <p:spPr>
          <a:xfrm>
            <a:off x="389775" y="2714975"/>
            <a:ext cx="11256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GTZAN</a:t>
            </a:r>
            <a:endParaRPr sz="2000"/>
          </a:p>
        </p:txBody>
      </p:sp>
      <p:sp>
        <p:nvSpPr>
          <p:cNvPr id="98" name="Google Shape;98;g75d50a1ed9_3_41"/>
          <p:cNvSpPr/>
          <p:nvPr/>
        </p:nvSpPr>
        <p:spPr>
          <a:xfrm>
            <a:off x="1558000" y="2922225"/>
            <a:ext cx="372600" cy="119100"/>
          </a:xfrm>
          <a:prstGeom prst="rightArrow">
            <a:avLst>
              <a:gd fmla="val 50000" name="adj1"/>
              <a:gd fmla="val 50000" name="adj2"/>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75d50a1ed9_3_41"/>
          <p:cNvSpPr txBox="1"/>
          <p:nvPr/>
        </p:nvSpPr>
        <p:spPr>
          <a:xfrm>
            <a:off x="5688125" y="1924875"/>
            <a:ext cx="6341700" cy="2113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lang="en-US" sz="1600"/>
              <a:t>SVM, Logistic Regression as a baseline</a:t>
            </a:r>
            <a:endParaRPr sz="1600"/>
          </a:p>
          <a:p>
            <a:pPr indent="-330200" lvl="0" marL="457200" rtl="0" algn="just">
              <a:spcBef>
                <a:spcPts val="0"/>
              </a:spcBef>
              <a:spcAft>
                <a:spcPts val="0"/>
              </a:spcAft>
              <a:buSzPts val="1600"/>
              <a:buAutoNum type="arabicPeriod"/>
            </a:pPr>
            <a:r>
              <a:rPr lang="en-US" sz="1600"/>
              <a:t>RNN (benefit from time-series nature of audio)</a:t>
            </a:r>
            <a:endParaRPr sz="1600"/>
          </a:p>
          <a:p>
            <a:pPr indent="-330200" lvl="0" marL="457200" rtl="0" algn="just">
              <a:spcBef>
                <a:spcPts val="0"/>
              </a:spcBef>
              <a:spcAft>
                <a:spcPts val="0"/>
              </a:spcAft>
              <a:buSzPts val="1600"/>
              <a:buAutoNum type="arabicPeriod"/>
            </a:pPr>
            <a:r>
              <a:rPr lang="en-US" sz="1600"/>
              <a:t>LSTM (eliminates the drawbacks of RNN such as gradient vanishing and gradient exploding and takes advantage of feedback connections</a:t>
            </a:r>
            <a:endParaRPr sz="1600"/>
          </a:p>
          <a:p>
            <a:pPr indent="-330200" lvl="0" marL="457200" rtl="0" algn="just">
              <a:spcBef>
                <a:spcPts val="0"/>
              </a:spcBef>
              <a:spcAft>
                <a:spcPts val="0"/>
              </a:spcAft>
              <a:buSzPts val="1600"/>
              <a:buAutoNum type="arabicPeriod"/>
            </a:pPr>
            <a:r>
              <a:rPr lang="en-US" sz="1600"/>
              <a:t>Parallel CNN and RNN (boosts the accuracy of predictions by taking the advantage of both image (mel spectrogram) and time-series information.</a:t>
            </a:r>
            <a:endParaRPr sz="1600"/>
          </a:p>
          <a:p>
            <a:pPr indent="0" lvl="0" marL="0" rtl="0" algn="l">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g75d50a1ed9_3_41"/>
          <p:cNvSpPr txBox="1"/>
          <p:nvPr/>
        </p:nvSpPr>
        <p:spPr>
          <a:xfrm>
            <a:off x="164625" y="1226450"/>
            <a:ext cx="15759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369AF4"/>
                </a:solidFill>
              </a:rPr>
              <a:t>Dataset</a:t>
            </a:r>
            <a:endParaRPr sz="2500">
              <a:solidFill>
                <a:srgbClr val="A4C2F4"/>
              </a:solidFill>
            </a:endParaRPr>
          </a:p>
        </p:txBody>
      </p:sp>
      <p:sp>
        <p:nvSpPr>
          <p:cNvPr id="101" name="Google Shape;101;g75d50a1ed9_3_41"/>
          <p:cNvSpPr txBox="1"/>
          <p:nvPr/>
        </p:nvSpPr>
        <p:spPr>
          <a:xfrm>
            <a:off x="2656675" y="1236936"/>
            <a:ext cx="15759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369AF4"/>
                </a:solidFill>
              </a:rPr>
              <a:t>Features</a:t>
            </a:r>
            <a:endParaRPr sz="2500">
              <a:solidFill>
                <a:srgbClr val="A4C2F4"/>
              </a:solidFill>
            </a:endParaRPr>
          </a:p>
        </p:txBody>
      </p:sp>
      <p:sp>
        <p:nvSpPr>
          <p:cNvPr id="102" name="Google Shape;102;g75d50a1ed9_3_41"/>
          <p:cNvSpPr txBox="1"/>
          <p:nvPr/>
        </p:nvSpPr>
        <p:spPr>
          <a:xfrm>
            <a:off x="2007675" y="1945975"/>
            <a:ext cx="3289800" cy="2362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AutoNum type="arabicPeriod"/>
            </a:pPr>
            <a:r>
              <a:rPr lang="en-US" sz="1600"/>
              <a:t>Chromagram</a:t>
            </a:r>
            <a:endParaRPr sz="1600"/>
          </a:p>
          <a:p>
            <a:pPr indent="-330200" lvl="0" marL="457200" marR="0" rtl="0" algn="l">
              <a:lnSpc>
                <a:spcPct val="100000"/>
              </a:lnSpc>
              <a:spcBef>
                <a:spcPts val="0"/>
              </a:spcBef>
              <a:spcAft>
                <a:spcPts val="0"/>
              </a:spcAft>
              <a:buSzPts val="1600"/>
              <a:buAutoNum type="arabicPeriod"/>
            </a:pPr>
            <a:r>
              <a:rPr lang="en-US" sz="1600"/>
              <a:t>Spectral centroid</a:t>
            </a:r>
            <a:endParaRPr sz="1600"/>
          </a:p>
          <a:p>
            <a:pPr indent="-330200" lvl="0" marL="457200" marR="0" rtl="0" algn="l">
              <a:lnSpc>
                <a:spcPct val="100000"/>
              </a:lnSpc>
              <a:spcBef>
                <a:spcPts val="0"/>
              </a:spcBef>
              <a:spcAft>
                <a:spcPts val="0"/>
              </a:spcAft>
              <a:buSzPts val="1600"/>
              <a:buAutoNum type="arabicPeriod"/>
            </a:pPr>
            <a:r>
              <a:rPr lang="en-US" sz="1600"/>
              <a:t>P’th-order spectral bandwidth</a:t>
            </a:r>
            <a:endParaRPr sz="1600"/>
          </a:p>
          <a:p>
            <a:pPr indent="-330200" lvl="0" marL="457200" marR="0" rtl="0" algn="l">
              <a:lnSpc>
                <a:spcPct val="100000"/>
              </a:lnSpc>
              <a:spcBef>
                <a:spcPts val="0"/>
              </a:spcBef>
              <a:spcAft>
                <a:spcPts val="0"/>
              </a:spcAft>
              <a:buSzPts val="1600"/>
              <a:buAutoNum type="arabicPeriod"/>
            </a:pPr>
            <a:r>
              <a:rPr lang="en-US" sz="1600"/>
              <a:t>Roll-off frequency</a:t>
            </a:r>
            <a:endParaRPr sz="1600"/>
          </a:p>
          <a:p>
            <a:pPr indent="-330200" lvl="0" marL="457200" marR="0" rtl="0" algn="l">
              <a:lnSpc>
                <a:spcPct val="100000"/>
              </a:lnSpc>
              <a:spcBef>
                <a:spcPts val="0"/>
              </a:spcBef>
              <a:spcAft>
                <a:spcPts val="0"/>
              </a:spcAft>
              <a:buSzPts val="1600"/>
              <a:buAutoNum type="arabicPeriod"/>
            </a:pPr>
            <a:r>
              <a:rPr lang="en-US" sz="1600"/>
              <a:t>Zero-crossing rate</a:t>
            </a:r>
            <a:endParaRPr sz="1600"/>
          </a:p>
          <a:p>
            <a:pPr indent="-330200" lvl="0" marL="457200" marR="0" rtl="0" algn="l">
              <a:lnSpc>
                <a:spcPct val="100000"/>
              </a:lnSpc>
              <a:spcBef>
                <a:spcPts val="0"/>
              </a:spcBef>
              <a:spcAft>
                <a:spcPts val="0"/>
              </a:spcAft>
              <a:buSzPts val="1600"/>
              <a:buAutoNum type="arabicPeriod"/>
            </a:pPr>
            <a:r>
              <a:rPr lang="en-US" sz="1600"/>
              <a:t>Mel-frequency cepstral coefficient (MFCC)*</a:t>
            </a:r>
            <a:endParaRPr sz="1800"/>
          </a:p>
        </p:txBody>
      </p:sp>
      <p:sp>
        <p:nvSpPr>
          <p:cNvPr id="103" name="Google Shape;103;g75d50a1ed9_3_41"/>
          <p:cNvSpPr txBox="1"/>
          <p:nvPr/>
        </p:nvSpPr>
        <p:spPr>
          <a:xfrm>
            <a:off x="8071025" y="1226450"/>
            <a:ext cx="1575900" cy="6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369AF4"/>
                </a:solidFill>
              </a:rPr>
              <a:t>Models</a:t>
            </a:r>
            <a:endParaRPr sz="2500">
              <a:solidFill>
                <a:srgbClr val="A4C2F4"/>
              </a:solidFill>
            </a:endParaRPr>
          </a:p>
        </p:txBody>
      </p:sp>
      <p:sp>
        <p:nvSpPr>
          <p:cNvPr id="104" name="Google Shape;104;g75d50a1ed9_3_41"/>
          <p:cNvSpPr/>
          <p:nvPr/>
        </p:nvSpPr>
        <p:spPr>
          <a:xfrm>
            <a:off x="5374550" y="2922225"/>
            <a:ext cx="372600" cy="119100"/>
          </a:xfrm>
          <a:prstGeom prst="rightArrow">
            <a:avLst>
              <a:gd fmla="val 50000" name="adj1"/>
              <a:gd fmla="val 50000" name="adj2"/>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75d50a1ed9_3_41"/>
          <p:cNvSpPr txBox="1"/>
          <p:nvPr/>
        </p:nvSpPr>
        <p:spPr>
          <a:xfrm>
            <a:off x="701950" y="4344800"/>
            <a:ext cx="20847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Try 5, 10, 15 seconds track lengths</a:t>
            </a:r>
            <a:endParaRPr/>
          </a:p>
        </p:txBody>
      </p:sp>
      <p:sp>
        <p:nvSpPr>
          <p:cNvPr id="106" name="Google Shape;106;g75d50a1ed9_3_41"/>
          <p:cNvSpPr txBox="1"/>
          <p:nvPr/>
        </p:nvSpPr>
        <p:spPr>
          <a:xfrm>
            <a:off x="4518500" y="4355286"/>
            <a:ext cx="20847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Experiment with model </a:t>
            </a:r>
            <a:r>
              <a:rPr lang="en-US"/>
              <a:t>architectures</a:t>
            </a:r>
            <a:endParaRPr/>
          </a:p>
        </p:txBody>
      </p:sp>
      <p:pic>
        <p:nvPicPr>
          <p:cNvPr id="107" name="Google Shape;107;g75d50a1ed9_3_41"/>
          <p:cNvPicPr preferRelativeResize="0"/>
          <p:nvPr/>
        </p:nvPicPr>
        <p:blipFill>
          <a:blip r:embed="rId3">
            <a:alphaModFix/>
          </a:blip>
          <a:stretch>
            <a:fillRect/>
          </a:stretch>
        </p:blipFill>
        <p:spPr>
          <a:xfrm>
            <a:off x="6908900" y="4729750"/>
            <a:ext cx="4428975" cy="1878950"/>
          </a:xfrm>
          <a:prstGeom prst="rect">
            <a:avLst/>
          </a:prstGeom>
          <a:noFill/>
          <a:ln>
            <a:noFill/>
          </a:ln>
        </p:spPr>
      </p:pic>
      <p:cxnSp>
        <p:nvCxnSpPr>
          <p:cNvPr id="108" name="Google Shape;108;g75d50a1ed9_3_41"/>
          <p:cNvCxnSpPr>
            <a:endCxn id="105" idx="0"/>
          </p:cNvCxnSpPr>
          <p:nvPr/>
        </p:nvCxnSpPr>
        <p:spPr>
          <a:xfrm>
            <a:off x="1744300" y="3122300"/>
            <a:ext cx="0" cy="1222500"/>
          </a:xfrm>
          <a:prstGeom prst="straightConnector1">
            <a:avLst/>
          </a:prstGeom>
          <a:noFill/>
          <a:ln cap="flat" cmpd="sng" w="28575">
            <a:solidFill>
              <a:srgbClr val="A4C2F4"/>
            </a:solidFill>
            <a:prstDash val="dash"/>
            <a:round/>
            <a:headEnd len="med" w="med" type="stealth"/>
            <a:tailEnd len="med" w="med" type="none"/>
          </a:ln>
        </p:spPr>
      </p:cxnSp>
      <p:cxnSp>
        <p:nvCxnSpPr>
          <p:cNvPr id="109" name="Google Shape;109;g75d50a1ed9_3_41"/>
          <p:cNvCxnSpPr/>
          <p:nvPr/>
        </p:nvCxnSpPr>
        <p:spPr>
          <a:xfrm>
            <a:off x="5560850" y="3081813"/>
            <a:ext cx="0" cy="1222500"/>
          </a:xfrm>
          <a:prstGeom prst="straightConnector1">
            <a:avLst/>
          </a:prstGeom>
          <a:noFill/>
          <a:ln cap="flat" cmpd="sng" w="28575">
            <a:solidFill>
              <a:srgbClr val="A4C2F4"/>
            </a:solidFill>
            <a:prstDash val="dash"/>
            <a:round/>
            <a:headEnd len="med" w="med" type="stealth"/>
            <a:tailEnd len="med" w="med" type="none"/>
          </a:ln>
        </p:spPr>
      </p:cxnSp>
      <p:sp>
        <p:nvSpPr>
          <p:cNvPr id="110" name="Google Shape;110;g75d50a1ed9_3_41"/>
          <p:cNvSpPr txBox="1"/>
          <p:nvPr/>
        </p:nvSpPr>
        <p:spPr>
          <a:xfrm>
            <a:off x="7225975" y="4476350"/>
            <a:ext cx="3543600" cy="283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a:solidFill>
                  <a:schemeClr val="dk1"/>
                </a:solidFill>
              </a:rPr>
              <a:t>*Visualization of MFCC feature</a:t>
            </a:r>
            <a:endParaRPr>
              <a:solidFill>
                <a:schemeClr val="dk1"/>
              </a:solidFill>
            </a:endParaRPr>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Literature review</a:t>
            </a:r>
            <a:endParaRPr/>
          </a:p>
        </p:txBody>
      </p:sp>
      <p:sp>
        <p:nvSpPr>
          <p:cNvPr id="117" name="Google Shape;117;p3"/>
          <p:cNvSpPr txBox="1"/>
          <p:nvPr/>
        </p:nvSpPr>
        <p:spPr>
          <a:xfrm>
            <a:off x="2171388" y="757775"/>
            <a:ext cx="7849200" cy="646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sz="2000">
                <a:solidFill>
                  <a:schemeClr val="dk1"/>
                </a:solidFill>
              </a:rPr>
              <a:t>The models achieving the highest accuracy of 77% are </a:t>
            </a:r>
            <a:endParaRPr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US" sz="2000">
                <a:solidFill>
                  <a:schemeClr val="dk1"/>
                </a:solidFill>
              </a:rPr>
              <a:t>Sequential CRNN and Parallel CNN and RNN.</a:t>
            </a:r>
            <a:endParaRPr sz="2000">
              <a:solidFill>
                <a:schemeClr val="dk1"/>
              </a:solidFill>
            </a:endParaRPr>
          </a:p>
          <a:p>
            <a:pPr indent="0" lvl="0" marL="0" marR="0" rtl="0" algn="l">
              <a:spcBef>
                <a:spcPts val="0"/>
              </a:spcBef>
              <a:spcAft>
                <a:spcPts val="0"/>
              </a:spcAft>
              <a:buNone/>
            </a:pPr>
            <a:r>
              <a:t/>
            </a:r>
            <a:endParaRPr sz="1800">
              <a:solidFill>
                <a:schemeClr val="dk1"/>
              </a:solidFill>
            </a:endParaRPr>
          </a:p>
        </p:txBody>
      </p:sp>
      <p:graphicFrame>
        <p:nvGraphicFramePr>
          <p:cNvPr id="118" name="Google Shape;118;p3"/>
          <p:cNvGraphicFramePr/>
          <p:nvPr/>
        </p:nvGraphicFramePr>
        <p:xfrm>
          <a:off x="3119425" y="1726900"/>
          <a:ext cx="3000000" cy="3000000"/>
        </p:xfrm>
        <a:graphic>
          <a:graphicData uri="http://schemas.openxmlformats.org/drawingml/2006/table">
            <a:tbl>
              <a:tblPr>
                <a:noFill/>
                <a:tableStyleId>{9C5E83E3-0A47-4D60-B68D-F613B7A0FBDE}</a:tableStyleId>
              </a:tblPr>
              <a:tblGrid>
                <a:gridCol w="1543050"/>
                <a:gridCol w="2705100"/>
                <a:gridCol w="1704975"/>
              </a:tblGrid>
              <a:tr h="628650">
                <a:tc>
                  <a:txBody>
                    <a:bodyPr/>
                    <a:lstStyle/>
                    <a:p>
                      <a:pPr indent="0" lvl="0" marL="0" rtl="0" algn="ctr">
                        <a:spcBef>
                          <a:spcPts val="0"/>
                        </a:spcBef>
                        <a:spcAft>
                          <a:spcPts val="0"/>
                        </a:spcAft>
                        <a:buNone/>
                      </a:pPr>
                      <a:r>
                        <a:rPr lang="en-US" sz="1200"/>
                        <a:t>Model</a:t>
                      </a:r>
                      <a:endParaRPr sz="1200"/>
                    </a:p>
                  </a:txBody>
                  <a:tcPr marT="63500" marB="63500"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Motivation to use</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Highest achieved accuracy in literature</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r h="419100">
                <a:tc>
                  <a:txBody>
                    <a:bodyPr/>
                    <a:lstStyle/>
                    <a:p>
                      <a:pPr indent="0" lvl="0" marL="0" rtl="0" algn="ctr">
                        <a:spcBef>
                          <a:spcPts val="0"/>
                        </a:spcBef>
                        <a:spcAft>
                          <a:spcPts val="0"/>
                        </a:spcAft>
                        <a:buNone/>
                      </a:pPr>
                      <a:r>
                        <a:rPr lang="en-US" sz="1200"/>
                        <a:t>SVM</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Baseline model</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200"/>
                        <a:t>66.28%</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419100">
                <a:tc>
                  <a:txBody>
                    <a:bodyPr/>
                    <a:lstStyle/>
                    <a:p>
                      <a:pPr indent="0" lvl="0" marL="0" rtl="0" algn="ctr">
                        <a:spcBef>
                          <a:spcPts val="0"/>
                        </a:spcBef>
                        <a:spcAft>
                          <a:spcPts val="0"/>
                        </a:spcAft>
                        <a:buNone/>
                      </a:pPr>
                      <a:r>
                        <a:rPr lang="en-US" sz="1200"/>
                        <a:t>Logistic regression</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Baseline model</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200"/>
                        <a:t>59.91%</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571500">
                <a:tc>
                  <a:txBody>
                    <a:bodyPr/>
                    <a:lstStyle/>
                    <a:p>
                      <a:pPr indent="0" lvl="0" marL="0" rtl="0" algn="ctr">
                        <a:spcBef>
                          <a:spcPts val="0"/>
                        </a:spcBef>
                        <a:spcAft>
                          <a:spcPts val="0"/>
                        </a:spcAft>
                        <a:buNone/>
                      </a:pPr>
                      <a:r>
                        <a:rPr lang="en-US" sz="1200"/>
                        <a:t>Vanilla LSTM</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Prevent the vanishing gradient problem and use feedback connections</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200"/>
                        <a:t>65%</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1028700">
                <a:tc>
                  <a:txBody>
                    <a:bodyPr/>
                    <a:lstStyle/>
                    <a:p>
                      <a:pPr indent="0" lvl="0" marL="0" rtl="0" algn="ctr">
                        <a:spcBef>
                          <a:spcPts val="0"/>
                        </a:spcBef>
                        <a:spcAft>
                          <a:spcPts val="0"/>
                        </a:spcAft>
                        <a:buNone/>
                      </a:pPr>
                      <a:r>
                        <a:rPr lang="en-US" sz="1200"/>
                        <a:t>Sequential CRNN</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Takes advantage of CNNs for local feature extraction and RNNs for temporal summarization of the extracted features. Only used 1000 sample data. Not enough training data.</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200"/>
                        <a:t>76%</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1162050">
                <a:tc>
                  <a:txBody>
                    <a:bodyPr/>
                    <a:lstStyle/>
                    <a:p>
                      <a:pPr indent="0" lvl="0" marL="0" rtl="0" algn="ctr">
                        <a:spcBef>
                          <a:spcPts val="0"/>
                        </a:spcBef>
                        <a:spcAft>
                          <a:spcPts val="0"/>
                        </a:spcAft>
                        <a:buNone/>
                      </a:pPr>
                      <a:r>
                        <a:rPr lang="en-US" sz="1200"/>
                        <a:t>Parallel CNN and RNN</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US" sz="1200"/>
                        <a:t>Involves CNN layers for feature extraction on input data from both visual  (mel spectrogram) and audio and combines it with GRU to support sequence prediction. </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200"/>
                        <a:t>77%</a:t>
                      </a:r>
                      <a:endParaRPr sz="1200"/>
                    </a:p>
                  </a:txBody>
                  <a:tcPr marT="91425" marB="91425" marR="91425" marL="91425" anchor="ctr">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75d50a1ed9_1_0"/>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Data processing</a:t>
            </a:r>
            <a:endParaRPr/>
          </a:p>
        </p:txBody>
      </p:sp>
      <p:sp>
        <p:nvSpPr>
          <p:cNvPr id="125" name="Google Shape;125;g75d50a1ed9_1_0"/>
          <p:cNvSpPr txBox="1"/>
          <p:nvPr/>
        </p:nvSpPr>
        <p:spPr>
          <a:xfrm>
            <a:off x="779996" y="1328046"/>
            <a:ext cx="77916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00">
                <a:solidFill>
                  <a:schemeClr val="dk1"/>
                </a:solidFill>
              </a:rPr>
              <a:t>GTZAN dataset</a:t>
            </a:r>
            <a:endParaRPr/>
          </a:p>
        </p:txBody>
      </p:sp>
      <p:sp>
        <p:nvSpPr>
          <p:cNvPr id="126" name="Google Shape;126;g75d50a1ed9_1_0"/>
          <p:cNvSpPr txBox="1"/>
          <p:nvPr/>
        </p:nvSpPr>
        <p:spPr>
          <a:xfrm>
            <a:off x="1207775" y="2916300"/>
            <a:ext cx="10096500" cy="22446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Char char="❏"/>
            </a:pPr>
            <a:r>
              <a:rPr b="1" lang="en-US" sz="2000">
                <a:solidFill>
                  <a:schemeClr val="dk1"/>
                </a:solidFill>
              </a:rPr>
              <a:t>10 genres</a:t>
            </a:r>
            <a:r>
              <a:rPr b="1" lang="en-US" sz="2000">
                <a:solidFill>
                  <a:schemeClr val="dk1"/>
                </a:solidFill>
              </a:rPr>
              <a:t>:</a:t>
            </a:r>
            <a:r>
              <a:rPr lang="en-US" sz="2000">
                <a:solidFill>
                  <a:schemeClr val="dk1"/>
                </a:solidFill>
              </a:rPr>
              <a:t> blues, classical, country, disco, hiphop, jazz, metal, pop, </a:t>
            </a:r>
            <a:r>
              <a:rPr lang="en-US" sz="2000">
                <a:solidFill>
                  <a:schemeClr val="dk1"/>
                </a:solidFill>
              </a:rPr>
              <a:t>reggae</a:t>
            </a:r>
            <a:r>
              <a:rPr lang="en-US" sz="2000">
                <a:solidFill>
                  <a:schemeClr val="dk1"/>
                </a:solidFill>
              </a:rPr>
              <a:t>, rock</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355600" lvl="0" marL="457200" marR="0" rtl="0" algn="l">
              <a:spcBef>
                <a:spcPts val="0"/>
              </a:spcBef>
              <a:spcAft>
                <a:spcPts val="0"/>
              </a:spcAft>
              <a:buClr>
                <a:schemeClr val="dk1"/>
              </a:buClr>
              <a:buSzPts val="2000"/>
              <a:buChar char="❏"/>
            </a:pPr>
            <a:r>
              <a:rPr b="1" lang="en-US" sz="2000">
                <a:solidFill>
                  <a:schemeClr val="dk1"/>
                </a:solidFill>
              </a:rPr>
              <a:t>1000 songs</a:t>
            </a:r>
            <a:r>
              <a:rPr b="1" lang="en-US" sz="2000">
                <a:solidFill>
                  <a:schemeClr val="dk1"/>
                </a:solidFill>
              </a:rPr>
              <a:t>:</a:t>
            </a:r>
            <a:r>
              <a:rPr lang="en-US" sz="2000">
                <a:solidFill>
                  <a:schemeClr val="dk1"/>
                </a:solidFill>
              </a:rPr>
              <a:t> </a:t>
            </a:r>
            <a:r>
              <a:rPr lang="en-US" sz="2000">
                <a:solidFill>
                  <a:schemeClr val="dk1"/>
                </a:solidFill>
              </a:rPr>
              <a:t>100 songs for each genre (100*10)</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b="1" lang="en-US" sz="2000">
                <a:solidFill>
                  <a:schemeClr val="dk1"/>
                </a:solidFill>
              </a:rPr>
              <a:t>Audio file format:</a:t>
            </a:r>
            <a:r>
              <a:rPr lang="en-US" sz="2000">
                <a:solidFill>
                  <a:schemeClr val="dk1"/>
                </a:solidFill>
              </a:rPr>
              <a:t> 30 second for each audio file (.wav)</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75d50a1ed9_1_8"/>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Data processing</a:t>
            </a:r>
            <a:endParaRPr/>
          </a:p>
        </p:txBody>
      </p:sp>
      <p:sp>
        <p:nvSpPr>
          <p:cNvPr id="133" name="Google Shape;133;g75d50a1ed9_1_8"/>
          <p:cNvSpPr txBox="1"/>
          <p:nvPr/>
        </p:nvSpPr>
        <p:spPr>
          <a:xfrm>
            <a:off x="764146" y="939621"/>
            <a:ext cx="77916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00">
                <a:solidFill>
                  <a:schemeClr val="dk1"/>
                </a:solidFill>
              </a:rPr>
              <a:t>Samples of MelSpectrograms</a:t>
            </a:r>
            <a:endParaRPr/>
          </a:p>
        </p:txBody>
      </p:sp>
      <p:pic>
        <p:nvPicPr>
          <p:cNvPr id="134" name="Google Shape;134;g75d50a1ed9_1_8"/>
          <p:cNvPicPr preferRelativeResize="0"/>
          <p:nvPr/>
        </p:nvPicPr>
        <p:blipFill>
          <a:blip r:embed="rId3">
            <a:alphaModFix/>
          </a:blip>
          <a:stretch>
            <a:fillRect/>
          </a:stretch>
        </p:blipFill>
        <p:spPr>
          <a:xfrm>
            <a:off x="1592513" y="1578575"/>
            <a:ext cx="9006976" cy="46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75d50a1ed9_1_18"/>
          <p:cNvSpPr txBox="1"/>
          <p:nvPr>
            <p:ph type="title"/>
          </p:nvPr>
        </p:nvSpPr>
        <p:spPr>
          <a:xfrm>
            <a:off x="1" y="-1"/>
            <a:ext cx="12192000" cy="6126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spcBef>
                <a:spcPts val="0"/>
              </a:spcBef>
              <a:spcAft>
                <a:spcPts val="0"/>
              </a:spcAft>
              <a:buNone/>
            </a:pPr>
            <a:r>
              <a:rPr lang="en-US"/>
              <a:t>Data processing</a:t>
            </a:r>
            <a:endParaRPr/>
          </a:p>
        </p:txBody>
      </p:sp>
      <p:sp>
        <p:nvSpPr>
          <p:cNvPr id="141" name="Google Shape;141;g75d50a1ed9_1_18"/>
          <p:cNvSpPr txBox="1"/>
          <p:nvPr/>
        </p:nvSpPr>
        <p:spPr>
          <a:xfrm>
            <a:off x="1776100" y="1355650"/>
            <a:ext cx="8818800" cy="46290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dk1"/>
              </a:buClr>
              <a:buSzPts val="2000"/>
              <a:buChar char="❏"/>
            </a:pPr>
            <a:r>
              <a:rPr lang="en-US" sz="2000">
                <a:solidFill>
                  <a:schemeClr val="dk1"/>
                </a:solidFill>
              </a:rPr>
              <a:t>Feature extraction</a:t>
            </a:r>
            <a:endParaRPr sz="2000">
              <a:solidFill>
                <a:schemeClr val="dk1"/>
              </a:solidFill>
            </a:endParaRPr>
          </a:p>
          <a:p>
            <a:pPr indent="0" lvl="0" marL="457200" marR="0" rtl="0" algn="l">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MelSpectrogram,</a:t>
            </a:r>
            <a:r>
              <a:rPr lang="en-US" sz="1800">
                <a:solidFill>
                  <a:schemeClr val="dk1"/>
                </a:solidFill>
              </a:rPr>
              <a:t> Mel-frequency cepstral coefficients (MFCCs),  Spectral Centroid, Chroma, Spectral Contrast, p’th-order spectral bandwidth, roll-off frequency, zero-crossing rate</a:t>
            </a:r>
            <a:endParaRPr sz="1800">
              <a:solidFill>
                <a:schemeClr val="dk1"/>
              </a:solidFill>
            </a:endParaRPr>
          </a:p>
          <a:p>
            <a:pPr indent="0" lvl="0" marL="0" marR="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Audio segmentation</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1800">
                <a:solidFill>
                  <a:schemeClr val="dk1"/>
                </a:solidFill>
              </a:rPr>
              <a:t>Segmented the 30-second audio files by different lengths of cut points to obtain more input feature data</a:t>
            </a:r>
            <a:endParaRPr sz="18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Excerpt</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1800">
                <a:solidFill>
                  <a:schemeClr val="dk1"/>
                </a:solidFill>
              </a:rPr>
              <a:t>Excerpt audio by only 5-10 seconds. Intuition was that humans might tell the genre of a song by listening to a shorter length.</a:t>
            </a:r>
            <a:endParaRPr sz="18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pic>
        <p:nvPicPr>
          <p:cNvPr descr="A picture containing side, light, large, hanging&#10;&#10;Description automatically generated" id="147" name="Google Shape;147;p4"/>
          <p:cNvPicPr preferRelativeResize="0"/>
          <p:nvPr/>
        </p:nvPicPr>
        <p:blipFill rotWithShape="1">
          <a:blip r:embed="rId3">
            <a:alphaModFix/>
          </a:blip>
          <a:srcRect b="0" l="0" r="0" t="0"/>
          <a:stretch/>
        </p:blipFill>
        <p:spPr>
          <a:xfrm>
            <a:off x="323537" y="1663363"/>
            <a:ext cx="6002939" cy="3271601"/>
          </a:xfrm>
          <a:prstGeom prst="rect">
            <a:avLst/>
          </a:prstGeom>
          <a:noFill/>
          <a:ln>
            <a:noFill/>
          </a:ln>
        </p:spPr>
      </p:pic>
      <p:sp>
        <p:nvSpPr>
          <p:cNvPr id="148" name="Google Shape;148;p4"/>
          <p:cNvSpPr txBox="1"/>
          <p:nvPr/>
        </p:nvSpPr>
        <p:spPr>
          <a:xfrm>
            <a:off x="6497050" y="1510975"/>
            <a:ext cx="5181600" cy="3549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500"/>
              </a:spcBef>
              <a:spcAft>
                <a:spcPts val="0"/>
              </a:spcAft>
              <a:buClr>
                <a:schemeClr val="dk1"/>
              </a:buClr>
              <a:buSzPts val="1100"/>
              <a:buFont typeface="Arial"/>
              <a:buNone/>
            </a:pPr>
            <a:r>
              <a:rPr lang="en-US" sz="1800">
                <a:solidFill>
                  <a:schemeClr val="dk1"/>
                </a:solidFill>
              </a:rPr>
              <a:t>1.Extract chromagram, spectral centroid, p’th-order spectral bandwidth, roll-off frequency, zero-crossing rate, and mel-frequency cepstral coefficients as the explanatory variable and music genre as a response variable from GTZAN data.</a:t>
            </a:r>
            <a:endParaRPr sz="1800">
              <a:solidFill>
                <a:schemeClr val="dk1"/>
              </a:solidFill>
            </a:endParaRPr>
          </a:p>
          <a:p>
            <a:pPr indent="0" lvl="0" marL="0" rtl="0" algn="just">
              <a:lnSpc>
                <a:spcPct val="115000"/>
              </a:lnSpc>
              <a:spcBef>
                <a:spcPts val="500"/>
              </a:spcBef>
              <a:spcAft>
                <a:spcPts val="0"/>
              </a:spcAft>
              <a:buClr>
                <a:schemeClr val="dk1"/>
              </a:buClr>
              <a:buSzPts val="1100"/>
              <a:buFont typeface="Arial"/>
              <a:buNone/>
            </a:pPr>
            <a:r>
              <a:rPr lang="en-US" sz="1800">
                <a:solidFill>
                  <a:schemeClr val="dk1"/>
                </a:solidFill>
              </a:rPr>
              <a:t>2.Split the data set on training (66%) and test (33%).</a:t>
            </a:r>
            <a:endParaRPr sz="1800">
              <a:solidFill>
                <a:schemeClr val="dk1"/>
              </a:solidFill>
            </a:endParaRPr>
          </a:p>
          <a:p>
            <a:pPr indent="0" lvl="0" marL="0" rtl="0" algn="just">
              <a:lnSpc>
                <a:spcPct val="115000"/>
              </a:lnSpc>
              <a:spcBef>
                <a:spcPts val="500"/>
              </a:spcBef>
              <a:spcAft>
                <a:spcPts val="0"/>
              </a:spcAft>
              <a:buClr>
                <a:schemeClr val="dk1"/>
              </a:buClr>
              <a:buSzPts val="1100"/>
              <a:buFont typeface="Arial"/>
              <a:buNone/>
            </a:pPr>
            <a:r>
              <a:rPr lang="en-US" sz="1800">
                <a:solidFill>
                  <a:schemeClr val="dk1"/>
                </a:solidFill>
              </a:rPr>
              <a:t>3.Standardize features and apply SVM    with a linear kernel for classification. </a:t>
            </a:r>
            <a:endParaRPr sz="1800">
              <a:solidFill>
                <a:schemeClr val="dk1"/>
              </a:solidFill>
            </a:endParaRPr>
          </a:p>
          <a:p>
            <a:pPr indent="0" lvl="0" marL="0" marR="0" rtl="0" algn="l">
              <a:spcBef>
                <a:spcPts val="400"/>
              </a:spcBef>
              <a:spcAft>
                <a:spcPts val="0"/>
              </a:spcAft>
              <a:buNone/>
            </a:pPr>
            <a:r>
              <a:t/>
            </a:r>
            <a:endParaRPr sz="1800">
              <a:solidFill>
                <a:schemeClr val="dk1"/>
              </a:solidFill>
            </a:endParaRPr>
          </a:p>
        </p:txBody>
      </p:sp>
      <p:sp>
        <p:nvSpPr>
          <p:cNvPr id="149" name="Google Shape;149;p4"/>
          <p:cNvSpPr txBox="1"/>
          <p:nvPr>
            <p:ph type="title"/>
          </p:nvPr>
        </p:nvSpPr>
        <p:spPr>
          <a:xfrm>
            <a:off x="1" y="1"/>
            <a:ext cx="12187768" cy="1068387"/>
          </a:xfrm>
          <a:prstGeom prst="rect">
            <a:avLst/>
          </a:prstGeom>
          <a:solidFill>
            <a:srgbClr val="03294A"/>
          </a:solidFill>
          <a:ln>
            <a:noFill/>
          </a:ln>
        </p:spPr>
        <p:txBody>
          <a:bodyPr anchorCtr="0" anchor="ctr" bIns="91425" lIns="182875" spcFirstLastPara="1" rIns="182875" wrap="square" tIns="91425">
            <a:normAutofit/>
          </a:bodyPr>
          <a:lstStyle/>
          <a:p>
            <a:pPr indent="0" lvl="0" marL="0" rtl="0" algn="l">
              <a:lnSpc>
                <a:spcPct val="103125"/>
              </a:lnSpc>
              <a:spcBef>
                <a:spcPts val="0"/>
              </a:spcBef>
              <a:spcAft>
                <a:spcPts val="0"/>
              </a:spcAft>
              <a:buNone/>
            </a:pPr>
            <a:r>
              <a:rPr lang="en-US">
                <a:latin typeface="Arial Narrow"/>
                <a:ea typeface="Arial Narrow"/>
                <a:cs typeface="Arial Narrow"/>
                <a:sym typeface="Arial Narrow"/>
              </a:rPr>
              <a:t>Methodology (SVM with a linear kernel)</a:t>
            </a:r>
            <a:endParaRPr/>
          </a:p>
        </p:txBody>
      </p:sp>
      <p:sp>
        <p:nvSpPr>
          <p:cNvPr id="150" name="Google Shape;150;p4"/>
          <p:cNvSpPr txBox="1"/>
          <p:nvPr/>
        </p:nvSpPr>
        <p:spPr>
          <a:xfrm>
            <a:off x="535374" y="5131075"/>
            <a:ext cx="11354400" cy="147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From the confusion matrix above, we observe that classical, metal and blues genres are classified correctly with a high accuracy (84%, 64% and 45% respectively), whereas rock, reggae, and jazz are often misclassified.</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rPr lang="en-US" sz="1800">
                <a:solidFill>
                  <a:schemeClr val="dk1"/>
                </a:solidFill>
              </a:rPr>
              <a:t>The average accuracy of SVM model is 41% across all genres. </a:t>
            </a:r>
            <a:endParaRPr sz="1800">
              <a:solidFill>
                <a:schemeClr val="dk1"/>
              </a:solidFill>
            </a:endParaRPr>
          </a:p>
        </p:txBody>
      </p:sp>
      <p:sp>
        <p:nvSpPr>
          <p:cNvPr id="151" name="Google Shape;151;p4"/>
          <p:cNvSpPr txBox="1"/>
          <p:nvPr/>
        </p:nvSpPr>
        <p:spPr>
          <a:xfrm>
            <a:off x="1413400" y="1327675"/>
            <a:ext cx="3823200" cy="33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Classification results for SVM model</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g75d50a1ed9_3_16"/>
          <p:cNvSpPr txBox="1"/>
          <p:nvPr/>
        </p:nvSpPr>
        <p:spPr>
          <a:xfrm>
            <a:off x="6648400" y="1721976"/>
            <a:ext cx="5181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500"/>
              </a:spcBef>
              <a:spcAft>
                <a:spcPts val="0"/>
              </a:spcAft>
              <a:buSzPts val="1100"/>
              <a:buNone/>
            </a:pPr>
            <a:r>
              <a:t/>
            </a:r>
            <a:endParaRPr sz="2000">
              <a:solidFill>
                <a:schemeClr val="dk1"/>
              </a:solidFill>
            </a:endParaRPr>
          </a:p>
        </p:txBody>
      </p:sp>
      <p:sp>
        <p:nvSpPr>
          <p:cNvPr id="158" name="Google Shape;158;g75d50a1ed9_3_16"/>
          <p:cNvSpPr txBox="1"/>
          <p:nvPr>
            <p:ph type="title"/>
          </p:nvPr>
        </p:nvSpPr>
        <p:spPr>
          <a:xfrm>
            <a:off x="1" y="1"/>
            <a:ext cx="12187800" cy="1068300"/>
          </a:xfrm>
          <a:prstGeom prst="rect">
            <a:avLst/>
          </a:prstGeom>
          <a:solidFill>
            <a:srgbClr val="03294A"/>
          </a:solidFill>
          <a:ln>
            <a:noFill/>
          </a:ln>
        </p:spPr>
        <p:txBody>
          <a:bodyPr anchorCtr="0" anchor="ctr" bIns="91425" lIns="182875" spcFirstLastPara="1" rIns="182875" wrap="square" tIns="91425">
            <a:noAutofit/>
          </a:bodyPr>
          <a:lstStyle/>
          <a:p>
            <a:pPr indent="0" lvl="0" marL="0" rtl="0" algn="l">
              <a:lnSpc>
                <a:spcPct val="103125"/>
              </a:lnSpc>
              <a:spcBef>
                <a:spcPts val="0"/>
              </a:spcBef>
              <a:spcAft>
                <a:spcPts val="0"/>
              </a:spcAft>
              <a:buNone/>
            </a:pPr>
            <a:r>
              <a:rPr lang="en-US">
                <a:latin typeface="Arial Narrow"/>
                <a:ea typeface="Arial Narrow"/>
                <a:cs typeface="Arial Narrow"/>
                <a:sym typeface="Arial Narrow"/>
              </a:rPr>
              <a:t>Methodology (</a:t>
            </a:r>
            <a:r>
              <a:rPr lang="en-US">
                <a:solidFill>
                  <a:srgbClr val="FFFFFF"/>
                </a:solidFill>
              </a:rPr>
              <a:t>Multilevel logistic regression</a:t>
            </a:r>
            <a:r>
              <a:rPr lang="en-US">
                <a:latin typeface="Arial Narrow"/>
                <a:ea typeface="Arial Narrow"/>
                <a:cs typeface="Arial Narrow"/>
                <a:sym typeface="Arial Narrow"/>
              </a:rPr>
              <a:t>)</a:t>
            </a:r>
            <a:endParaRPr/>
          </a:p>
        </p:txBody>
      </p:sp>
      <p:sp>
        <p:nvSpPr>
          <p:cNvPr id="159" name="Google Shape;159;g75d50a1ed9_3_16"/>
          <p:cNvSpPr txBox="1"/>
          <p:nvPr/>
        </p:nvSpPr>
        <p:spPr>
          <a:xfrm>
            <a:off x="426375" y="2131350"/>
            <a:ext cx="49251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500"/>
              </a:spcBef>
              <a:spcAft>
                <a:spcPts val="0"/>
              </a:spcAft>
              <a:buNone/>
            </a:pPr>
            <a:r>
              <a:rPr lang="en-US" sz="2000">
                <a:solidFill>
                  <a:schemeClr val="dk1"/>
                </a:solidFill>
              </a:rPr>
              <a:t>Logistic regression performed slightly worse (by 5% on average) than SVM model.</a:t>
            </a:r>
            <a:endParaRPr sz="2000">
              <a:solidFill>
                <a:schemeClr val="dk1"/>
              </a:solidFill>
            </a:endParaRPr>
          </a:p>
          <a:p>
            <a:pPr indent="0" lvl="0" marL="0" rtl="0" algn="just">
              <a:lnSpc>
                <a:spcPct val="115000"/>
              </a:lnSpc>
              <a:spcBef>
                <a:spcPts val="500"/>
              </a:spcBef>
              <a:spcAft>
                <a:spcPts val="0"/>
              </a:spcAft>
              <a:buNone/>
            </a:pPr>
            <a:r>
              <a:t/>
            </a:r>
            <a:endParaRPr sz="2000">
              <a:solidFill>
                <a:schemeClr val="dk1"/>
              </a:solidFill>
            </a:endParaRPr>
          </a:p>
          <a:p>
            <a:pPr indent="0" lvl="0" marL="0" rtl="0" algn="just">
              <a:lnSpc>
                <a:spcPct val="115000"/>
              </a:lnSpc>
              <a:spcBef>
                <a:spcPts val="500"/>
              </a:spcBef>
              <a:spcAft>
                <a:spcPts val="0"/>
              </a:spcAft>
              <a:buNone/>
            </a:pPr>
            <a:r>
              <a:rPr lang="en-US" sz="2000">
                <a:solidFill>
                  <a:schemeClr val="dk1"/>
                </a:solidFill>
              </a:rPr>
              <a:t>Similarly to SVM, the model failed to classify reggae and rock music (26% and 8% respectively).</a:t>
            </a:r>
            <a:endParaRPr sz="2000">
              <a:solidFill>
                <a:schemeClr val="dk1"/>
              </a:solidFill>
            </a:endParaRPr>
          </a:p>
        </p:txBody>
      </p:sp>
      <p:sp>
        <p:nvSpPr>
          <p:cNvPr id="160" name="Google Shape;160;g75d50a1ed9_3_1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161" name="Google Shape;161;g75d50a1ed9_3_16"/>
          <p:cNvSpPr txBox="1"/>
          <p:nvPr/>
        </p:nvSpPr>
        <p:spPr>
          <a:xfrm>
            <a:off x="6723975" y="1165000"/>
            <a:ext cx="4860300" cy="38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600">
                <a:solidFill>
                  <a:schemeClr val="dk1"/>
                </a:solidFill>
              </a:rPr>
              <a:t>Logistic Regression classification accuracy </a:t>
            </a:r>
            <a:endParaRPr sz="1600">
              <a:solidFill>
                <a:schemeClr val="dk1"/>
              </a:solidFill>
            </a:endParaRPr>
          </a:p>
          <a:p>
            <a:pPr indent="0" lvl="0" marL="0" rtl="0" algn="ctr">
              <a:lnSpc>
                <a:spcPct val="115000"/>
              </a:lnSpc>
              <a:spcBef>
                <a:spcPts val="0"/>
              </a:spcBef>
              <a:spcAft>
                <a:spcPts val="0"/>
              </a:spcAft>
              <a:buNone/>
            </a:pPr>
            <a:r>
              <a:rPr lang="en-US" sz="1000">
                <a:solidFill>
                  <a:schemeClr val="dk1"/>
                </a:solidFill>
              </a:rPr>
              <a:t>*</a:t>
            </a:r>
            <a:r>
              <a:rPr lang="en-US" sz="1000">
                <a:solidFill>
                  <a:schemeClr val="dk1"/>
                </a:solidFill>
              </a:rPr>
              <a:t>We used the same features for LR as for SVM model.</a:t>
            </a:r>
            <a:endParaRPr sz="1000">
              <a:solidFill>
                <a:schemeClr val="dk1"/>
              </a:solidFill>
            </a:endParaRPr>
          </a:p>
          <a:p>
            <a:pPr indent="0" lvl="0" marL="0" rtl="0" algn="ctr">
              <a:lnSpc>
                <a:spcPct val="115000"/>
              </a:lnSpc>
              <a:spcBef>
                <a:spcPts val="0"/>
              </a:spcBef>
              <a:spcAft>
                <a:spcPts val="0"/>
              </a:spcAft>
              <a:buNone/>
            </a:pPr>
            <a:r>
              <a:rPr lang="en-US" sz="1500">
                <a:solidFill>
                  <a:schemeClr val="dk1"/>
                </a:solidFill>
              </a:rPr>
              <a:t> </a:t>
            </a:r>
            <a:endParaRPr sz="1500">
              <a:solidFill>
                <a:schemeClr val="dk1"/>
              </a:solidFill>
            </a:endParaRPr>
          </a:p>
        </p:txBody>
      </p:sp>
      <p:graphicFrame>
        <p:nvGraphicFramePr>
          <p:cNvPr id="162" name="Google Shape;162;g75d50a1ed9_3_16"/>
          <p:cNvGraphicFramePr/>
          <p:nvPr/>
        </p:nvGraphicFramePr>
        <p:xfrm>
          <a:off x="7062113" y="1809175"/>
          <a:ext cx="3000000" cy="3000000"/>
        </p:xfrm>
        <a:graphic>
          <a:graphicData uri="http://schemas.openxmlformats.org/drawingml/2006/table">
            <a:tbl>
              <a:tblPr>
                <a:noFill/>
                <a:tableStyleId>{9C5E83E3-0A47-4D60-B68D-F613B7A0FBDE}</a:tableStyleId>
              </a:tblPr>
              <a:tblGrid>
                <a:gridCol w="1257300"/>
                <a:gridCol w="847725"/>
                <a:gridCol w="828675"/>
                <a:gridCol w="847725"/>
                <a:gridCol w="740725"/>
              </a:tblGrid>
              <a:tr h="333375">
                <a:tc>
                  <a:txBody>
                    <a:bodyPr/>
                    <a:lstStyle/>
                    <a:p>
                      <a:pPr indent="0" lvl="0" marL="0" rtl="0" algn="ctr">
                        <a:lnSpc>
                          <a:spcPct val="115000"/>
                        </a:lnSpc>
                        <a:spcBef>
                          <a:spcPts val="0"/>
                        </a:spcBef>
                        <a:spcAft>
                          <a:spcPts val="0"/>
                        </a:spcAft>
                        <a:buNone/>
                      </a:pPr>
                      <a:r>
                        <a:rPr lang="en-US" sz="1000"/>
                        <a:t>Genre</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Precision</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Recall</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F-1 score</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Support</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r h="333375">
                <a:tc>
                  <a:txBody>
                    <a:bodyPr/>
                    <a:lstStyle/>
                    <a:p>
                      <a:pPr indent="0" lvl="0" marL="0" rtl="0" algn="ctr">
                        <a:lnSpc>
                          <a:spcPct val="115000"/>
                        </a:lnSpc>
                        <a:spcBef>
                          <a:spcPts val="0"/>
                        </a:spcBef>
                        <a:spcAft>
                          <a:spcPts val="0"/>
                        </a:spcAft>
                        <a:buNone/>
                      </a:pPr>
                      <a:r>
                        <a:rPr b="1" lang="en-US" sz="1000"/>
                        <a:t>blues</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0.24</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0.28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0.26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classical</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0.91</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0.65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22</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country</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0.4</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0.09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0.09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68975">
                <a:tc>
                  <a:txBody>
                    <a:bodyPr/>
                    <a:lstStyle/>
                    <a:p>
                      <a:pPr indent="0" lvl="0" marL="0" rtl="0" algn="ctr">
                        <a:lnSpc>
                          <a:spcPct val="115000"/>
                        </a:lnSpc>
                        <a:spcBef>
                          <a:spcPts val="0"/>
                        </a:spcBef>
                        <a:spcAft>
                          <a:spcPts val="0"/>
                        </a:spcAft>
                        <a:buNone/>
                      </a:pPr>
                      <a:r>
                        <a:rPr b="1" lang="en-US" sz="1000"/>
                        <a:t>disco</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0.33</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0.13</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0.19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hiphop</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30</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jazz</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0.56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0.45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40</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metal</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0.48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0.63</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31</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pop</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0.33</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0.75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0.46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28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reggae</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0.25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0.28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0.26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29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b="1" lang="en-US" sz="1000"/>
                        <a:t>rock</a:t>
                      </a:r>
                      <a:endParaRPr b="1"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000"/>
                        <a:t>0.14</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0.08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t>37</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tcPr>
                </a:tc>
              </a:tr>
              <a:tr h="333375">
                <a:tc>
                  <a:txBody>
                    <a:bodyPr/>
                    <a:lstStyle/>
                    <a:p>
                      <a:pPr indent="0" lvl="0" marL="0" rtl="0" algn="ctr">
                        <a:lnSpc>
                          <a:spcPct val="115000"/>
                        </a:lnSpc>
                        <a:spcBef>
                          <a:spcPts val="0"/>
                        </a:spcBef>
                        <a:spcAft>
                          <a:spcPts val="0"/>
                        </a:spcAft>
                        <a:buNone/>
                      </a:pPr>
                      <a:r>
                        <a:rPr lang="en-US" sz="1000"/>
                        <a:t>accuracy</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0.37</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0.43</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0.36</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330</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r h="333375">
                <a:tc>
                  <a:txBody>
                    <a:bodyPr/>
                    <a:lstStyle/>
                    <a:p>
                      <a:pPr indent="0" lvl="0" marL="0" rtl="0" algn="ctr">
                        <a:lnSpc>
                          <a:spcPct val="115000"/>
                        </a:lnSpc>
                        <a:spcBef>
                          <a:spcPts val="0"/>
                        </a:spcBef>
                        <a:spcAft>
                          <a:spcPts val="0"/>
                        </a:spcAft>
                        <a:buNone/>
                      </a:pPr>
                      <a:r>
                        <a:rPr lang="en-US" sz="1000"/>
                        <a:t>  macro avg </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0.37</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0.39</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0.34</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330</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r h="333375">
                <a:tc>
                  <a:txBody>
                    <a:bodyPr/>
                    <a:lstStyle/>
                    <a:p>
                      <a:pPr indent="0" lvl="0" marL="0" rtl="0" algn="ctr">
                        <a:lnSpc>
                          <a:spcPct val="115000"/>
                        </a:lnSpc>
                        <a:spcBef>
                          <a:spcPts val="0"/>
                        </a:spcBef>
                        <a:spcAft>
                          <a:spcPts val="0"/>
                        </a:spcAft>
                        <a:buNone/>
                      </a:pPr>
                      <a:r>
                        <a:rPr lang="en-US" sz="1000"/>
                        <a:t>weighted avg </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0.05</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0.08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0.08</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c>
                  <a:txBody>
                    <a:bodyPr/>
                    <a:lstStyle/>
                    <a:p>
                      <a:pPr indent="0" lvl="0" marL="0" rtl="0" algn="ctr">
                        <a:lnSpc>
                          <a:spcPct val="115000"/>
                        </a:lnSpc>
                        <a:spcBef>
                          <a:spcPts val="0"/>
                        </a:spcBef>
                        <a:spcAft>
                          <a:spcPts val="0"/>
                        </a:spcAft>
                        <a:buNone/>
                      </a:pPr>
                      <a:r>
                        <a:rPr lang="en-US" sz="1000"/>
                        <a:t>330</a:t>
                      </a:r>
                      <a:endParaRPr sz="1000"/>
                    </a:p>
                  </a:txBody>
                  <a:tcPr marT="91425" marB="91425" marR="91425" marL="91425">
                    <a:lnL cap="flat" cmpd="sng" w="6250">
                      <a:solidFill>
                        <a:srgbClr val="000000"/>
                      </a:solidFill>
                      <a:prstDash val="solid"/>
                      <a:round/>
                      <a:headEnd len="sm" w="sm" type="none"/>
                      <a:tailEnd len="sm" w="sm" type="none"/>
                    </a:lnL>
                    <a:lnR cap="flat" cmpd="sng" w="6250">
                      <a:solidFill>
                        <a:srgbClr val="000000"/>
                      </a:solidFill>
                      <a:prstDash val="solid"/>
                      <a:round/>
                      <a:headEnd len="sm" w="sm" type="none"/>
                      <a:tailEnd len="sm" w="sm" type="none"/>
                    </a:lnR>
                    <a:lnT cap="flat" cmpd="sng" w="6250">
                      <a:solidFill>
                        <a:srgbClr val="000000"/>
                      </a:solidFill>
                      <a:prstDash val="solid"/>
                      <a:round/>
                      <a:headEnd len="sm" w="sm" type="none"/>
                      <a:tailEnd len="sm" w="sm" type="none"/>
                    </a:lnT>
                    <a:lnB cap="flat" cmpd="sng" w="6250">
                      <a:solidFill>
                        <a:srgbClr val="000000"/>
                      </a:solidFill>
                      <a:prstDash val="solid"/>
                      <a:round/>
                      <a:headEnd len="sm" w="sm" type="none"/>
                      <a:tailEnd len="sm" w="sm" type="none"/>
                    </a:lnB>
                    <a:solidFill>
                      <a:srgbClr val="A4C2F4"/>
                    </a:solidFill>
                  </a:tcPr>
                </a:tc>
              </a:tr>
            </a:tbl>
          </a:graphicData>
        </a:graphic>
      </p:graphicFrame>
      <p:sp>
        <p:nvSpPr>
          <p:cNvPr id="163" name="Google Shape;163;g75d50a1ed9_3_1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TI Corporate">
  <a:themeElements>
    <a:clrScheme name="RTI Theme Colors">
      <a:dk1>
        <a:srgbClr val="000000"/>
      </a:dk1>
      <a:lt1>
        <a:srgbClr val="FFFFFF"/>
      </a:lt1>
      <a:dk2>
        <a:srgbClr val="000000"/>
      </a:dk2>
      <a:lt2>
        <a:srgbClr val="808080"/>
      </a:lt2>
      <a:accent1>
        <a:srgbClr val="085295"/>
      </a:accent1>
      <a:accent2>
        <a:srgbClr val="D06F1A"/>
      </a:accent2>
      <a:accent3>
        <a:srgbClr val="B1953A"/>
      </a:accent3>
      <a:accent4>
        <a:srgbClr val="FFC525"/>
      </a:accent4>
      <a:accent5>
        <a:srgbClr val="5D9732"/>
      </a:accent5>
      <a:accent6>
        <a:srgbClr val="4F2683"/>
      </a:accent6>
      <a:hlink>
        <a:srgbClr val="0045C7"/>
      </a:hlink>
      <a:folHlink>
        <a:srgbClr val="5D6E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2019-12-03T16:07:47Z</dcterms:created>
  <dc:creator>Iuliia Oblasova</dc:creator>
</cp:coreProperties>
</file>