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25">
          <p15:clr>
            <a:srgbClr val="A4A3A4"/>
          </p15:clr>
        </p15:guide>
        <p15:guide id="2" pos="1209">
          <p15:clr>
            <a:srgbClr val="A4A3A4"/>
          </p15:clr>
        </p15:guide>
        <p15:guide id="3" pos="2955">
          <p15:clr>
            <a:srgbClr val="A4A3A4"/>
          </p15:clr>
        </p15:guide>
        <p15:guide id="4" pos="2071">
          <p15:clr>
            <a:srgbClr val="A4A3A4"/>
          </p15:clr>
        </p15:guide>
        <p15:guide id="5" pos="3840">
          <p15:clr>
            <a:srgbClr val="A4A3A4"/>
          </p15:clr>
        </p15:guide>
        <p15:guide id="6" pos="4702">
          <p15:clr>
            <a:srgbClr val="A4A3A4"/>
          </p15:clr>
        </p15:guide>
        <p15:guide id="7" pos="5586">
          <p15:clr>
            <a:srgbClr val="A4A3A4"/>
          </p15:clr>
        </p15:guide>
        <p15:guide id="8" pos="7333">
          <p15:clr>
            <a:srgbClr val="A4A3A4"/>
          </p15:clr>
        </p15:guide>
        <p15:guide id="9" orient="horz" pos="3952">
          <p15:clr>
            <a:srgbClr val="A4A3A4"/>
          </p15:clr>
        </p15:guide>
        <p15:guide id="10" pos="6471">
          <p15:clr>
            <a:srgbClr val="A4A3A4"/>
          </p15:clr>
        </p15:guide>
        <p15:guide id="11" orient="horz" pos="913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800048-52A0-449E-B7F1-985BA5C54A6E}">
  <a:tblStyle styleId="{43800048-52A0-449E-B7F1-985BA5C54A6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pos="3952" orient="horz"/>
        <p:guide pos="6471"/>
        <p:guide pos="913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1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">
  <p:cSld name="Обложка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white text&#10;&#10;Description automatically generated with low confidence" id="11" name="Google Shape;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859" y="962173"/>
            <a:ext cx="886499" cy="886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2;p2"/>
          <p:cNvCxnSpPr/>
          <p:nvPr/>
        </p:nvCxnSpPr>
        <p:spPr>
          <a:xfrm>
            <a:off x="6090212" y="985336"/>
            <a:ext cx="0" cy="840173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8642581" y="985336"/>
            <a:ext cx="0" cy="840173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" name="Google Shape;14;p2"/>
          <p:cNvCxnSpPr/>
          <p:nvPr/>
        </p:nvCxnSpPr>
        <p:spPr>
          <a:xfrm>
            <a:off x="11179047" y="985336"/>
            <a:ext cx="0" cy="840173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" name="Google Shape;15;p2"/>
          <p:cNvSpPr txBox="1"/>
          <p:nvPr>
            <p:ph type="title"/>
          </p:nvPr>
        </p:nvSpPr>
        <p:spPr>
          <a:xfrm>
            <a:off x="1027967" y="2404670"/>
            <a:ext cx="7634059" cy="197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2074947" y="1187841"/>
            <a:ext cx="3848717" cy="435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2" type="body"/>
          </p:nvPr>
        </p:nvSpPr>
        <p:spPr>
          <a:xfrm>
            <a:off x="6259420" y="1173829"/>
            <a:ext cx="2278063" cy="463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3" type="body"/>
          </p:nvPr>
        </p:nvSpPr>
        <p:spPr>
          <a:xfrm>
            <a:off x="8786720" y="1173829"/>
            <a:ext cx="2217738" cy="463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4" type="body"/>
          </p:nvPr>
        </p:nvSpPr>
        <p:spPr>
          <a:xfrm>
            <a:off x="1027967" y="4824914"/>
            <a:ext cx="7625267" cy="652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аблица_1">
  <p:cSld name="Таблица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38" name="Google Shape;13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11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0" name="Google Shape;140;p11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1" name="Google Shape;141;p11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" name="Google Shape;142;p11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11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4" name="Google Shape;144;p11"/>
          <p:cNvSpPr txBox="1"/>
          <p:nvPr>
            <p:ph idx="1" type="body"/>
          </p:nvPr>
        </p:nvSpPr>
        <p:spPr>
          <a:xfrm>
            <a:off x="585787" y="1447065"/>
            <a:ext cx="11058065" cy="3077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11"/>
          <p:cNvSpPr txBox="1"/>
          <p:nvPr>
            <p:ph idx="2" type="body"/>
          </p:nvPr>
        </p:nvSpPr>
        <p:spPr>
          <a:xfrm>
            <a:off x="585788" y="5739189"/>
            <a:ext cx="6824303" cy="703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11"/>
          <p:cNvSpPr/>
          <p:nvPr>
            <p:ph idx="3" type="tbl"/>
          </p:nvPr>
        </p:nvSpPr>
        <p:spPr>
          <a:xfrm>
            <a:off x="585787" y="1984076"/>
            <a:ext cx="11058527" cy="351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11"/>
          <p:cNvSpPr txBox="1"/>
          <p:nvPr>
            <p:ph idx="4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11"/>
          <p:cNvSpPr txBox="1"/>
          <p:nvPr>
            <p:ph idx="5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11"/>
          <p:cNvSpPr txBox="1"/>
          <p:nvPr>
            <p:ph idx="6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аблица_2">
  <p:cSld name="Таблица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51" name="Google Shape;1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12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3" name="Google Shape;153;p12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4" name="Google Shape;154;p12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5" name="Google Shape;155;p12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12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7" name="Google Shape;157;p12"/>
          <p:cNvSpPr txBox="1"/>
          <p:nvPr>
            <p:ph idx="1" type="body"/>
          </p:nvPr>
        </p:nvSpPr>
        <p:spPr>
          <a:xfrm>
            <a:off x="585787" y="1447064"/>
            <a:ext cx="7617877" cy="5370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12"/>
          <p:cNvSpPr txBox="1"/>
          <p:nvPr>
            <p:ph idx="2" type="body"/>
          </p:nvPr>
        </p:nvSpPr>
        <p:spPr>
          <a:xfrm>
            <a:off x="585788" y="5739189"/>
            <a:ext cx="6824303" cy="703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12"/>
          <p:cNvSpPr/>
          <p:nvPr>
            <p:ph idx="3" type="tbl"/>
          </p:nvPr>
        </p:nvSpPr>
        <p:spPr>
          <a:xfrm>
            <a:off x="585787" y="2208362"/>
            <a:ext cx="7617895" cy="3295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12"/>
          <p:cNvSpPr txBox="1"/>
          <p:nvPr>
            <p:ph idx="4" type="body"/>
          </p:nvPr>
        </p:nvSpPr>
        <p:spPr>
          <a:xfrm>
            <a:off x="8686807" y="2208363"/>
            <a:ext cx="2930666" cy="2570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12"/>
          <p:cNvSpPr txBox="1"/>
          <p:nvPr>
            <p:ph idx="5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12"/>
          <p:cNvSpPr txBox="1"/>
          <p:nvPr>
            <p:ph idx="6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12"/>
          <p:cNvSpPr txBox="1"/>
          <p:nvPr>
            <p:ph idx="7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чистый_2">
  <p:cSld name="чистый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65" name="Google Shape;16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13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7" name="Google Shape;167;p13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8" name="Google Shape;168;p13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9" name="Google Shape;169;p13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13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1" name="Google Shape;171;p13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13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13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_1">
  <p:cSld name="Текст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21" name="Google Shape;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3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" name="Google Shape;23;p3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" name="Google Shape;24;p3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" name="Google Shape;25;p3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" name="Google Shape;27;p3"/>
          <p:cNvSpPr/>
          <p:nvPr>
            <p:ph idx="2" type="pic"/>
          </p:nvPr>
        </p:nvSpPr>
        <p:spPr>
          <a:xfrm>
            <a:off x="6684653" y="1447790"/>
            <a:ext cx="4325167" cy="4325107"/>
          </a:xfrm>
          <a:prstGeom prst="rect">
            <a:avLst/>
          </a:prstGeom>
          <a:solidFill>
            <a:srgbClr val="D9D9D9"/>
          </a:solidFill>
          <a:ln>
            <a:noFill/>
          </a:ln>
        </p:spPr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585898" y="1447790"/>
            <a:ext cx="5245560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585897" y="2379663"/>
            <a:ext cx="5245561" cy="3393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3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4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5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рафик_1">
  <p:cSld name="График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34" name="Google Shape;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Google Shape;35;p4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" name="Google Shape;36;p4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" name="Google Shape;37;p4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" name="Google Shape;38;p4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Google Shape;39;p4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" name="Google Shape;40;p4"/>
          <p:cNvSpPr txBox="1"/>
          <p:nvPr>
            <p:ph type="title"/>
          </p:nvPr>
        </p:nvSpPr>
        <p:spPr>
          <a:xfrm>
            <a:off x="585899" y="1447790"/>
            <a:ext cx="4322530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2" type="body"/>
          </p:nvPr>
        </p:nvSpPr>
        <p:spPr>
          <a:xfrm>
            <a:off x="585897" y="5183249"/>
            <a:ext cx="393434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4"/>
          <p:cNvSpPr/>
          <p:nvPr>
            <p:ph idx="3" type="chart"/>
          </p:nvPr>
        </p:nvSpPr>
        <p:spPr>
          <a:xfrm>
            <a:off x="5272097" y="1447790"/>
            <a:ext cx="6371768" cy="4289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4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5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idx="6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рафик_2">
  <p:cSld name="График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48" name="Google Shape;4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" name="Google Shape;49;p5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" name="Google Shape;50;p5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" name="Google Shape;51;p5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" name="Google Shape;52;p5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p5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585897" y="5183249"/>
            <a:ext cx="393434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5"/>
          <p:cNvSpPr/>
          <p:nvPr>
            <p:ph idx="2" type="chart"/>
          </p:nvPr>
        </p:nvSpPr>
        <p:spPr>
          <a:xfrm>
            <a:off x="5272097" y="1447790"/>
            <a:ext cx="6371768" cy="4289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3" type="body"/>
          </p:nvPr>
        </p:nvSpPr>
        <p:spPr>
          <a:xfrm>
            <a:off x="585788" y="1447064"/>
            <a:ext cx="4322762" cy="70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4" type="body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5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5"/>
          <p:cNvSpPr txBox="1"/>
          <p:nvPr>
            <p:ph idx="6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5"/>
          <p:cNvSpPr txBox="1"/>
          <p:nvPr>
            <p:ph idx="7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вет">
  <p:cSld name="цв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62" name="Google Shape;6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6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" name="Google Shape;64;p6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5" name="Google Shape;65;p6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" name="Google Shape;66;p6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67;p6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8" name="Google Shape;68;p6"/>
          <p:cNvSpPr txBox="1"/>
          <p:nvPr>
            <p:ph type="title"/>
          </p:nvPr>
        </p:nvSpPr>
        <p:spPr>
          <a:xfrm>
            <a:off x="585899" y="1447790"/>
            <a:ext cx="4322530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6"/>
          <p:cNvSpPr/>
          <p:nvPr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6"/>
          <p:cNvSpPr/>
          <p:nvPr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6"/>
          <p:cNvSpPr/>
          <p:nvPr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6"/>
          <p:cNvSpPr/>
          <p:nvPr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6"/>
          <p:cNvSpPr/>
          <p:nvPr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6"/>
          <p:cNvSpPr/>
          <p:nvPr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6"/>
          <p:cNvSpPr/>
          <p:nvPr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6"/>
          <p:cNvSpPr/>
          <p:nvPr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6"/>
          <p:cNvSpPr/>
          <p:nvPr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6"/>
          <p:cNvSpPr/>
          <p:nvPr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6"/>
          <p:cNvSpPr/>
          <p:nvPr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6"/>
          <p:cNvSpPr/>
          <p:nvPr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6"/>
          <p:cNvSpPr/>
          <p:nvPr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6"/>
          <p:cNvSpPr/>
          <p:nvPr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6"/>
          <p:cNvSpPr/>
          <p:nvPr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6"/>
          <p:cNvSpPr/>
          <p:nvPr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6"/>
          <p:cNvSpPr/>
          <p:nvPr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6"/>
          <p:cNvSpPr/>
          <p:nvPr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6"/>
          <p:cNvSpPr txBox="1"/>
          <p:nvPr>
            <p:ph idx="2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6"/>
          <p:cNvSpPr txBox="1"/>
          <p:nvPr>
            <p:ph idx="3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6"/>
          <p:cNvSpPr txBox="1"/>
          <p:nvPr>
            <p:ph idx="4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чистый">
  <p:cSld name="чистый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_2">
  <p:cSld name="Текст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95" name="Google Shape;9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8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" name="Google Shape;97;p8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" name="Google Shape;98;p8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8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8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8"/>
          <p:cNvSpPr txBox="1"/>
          <p:nvPr>
            <p:ph type="title"/>
          </p:nvPr>
        </p:nvSpPr>
        <p:spPr>
          <a:xfrm>
            <a:off x="585897" y="1447790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2" name="Google Shape;102;p8"/>
          <p:cNvSpPr txBox="1"/>
          <p:nvPr>
            <p:ph idx="1" type="body"/>
          </p:nvPr>
        </p:nvSpPr>
        <p:spPr>
          <a:xfrm>
            <a:off x="585897" y="2379663"/>
            <a:ext cx="11057971" cy="3745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8"/>
          <p:cNvSpPr txBox="1"/>
          <p:nvPr>
            <p:ph idx="2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8"/>
          <p:cNvSpPr txBox="1"/>
          <p:nvPr>
            <p:ph idx="3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8"/>
          <p:cNvSpPr txBox="1"/>
          <p:nvPr>
            <p:ph idx="4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_3">
  <p:cSld name="Текст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07" name="Google Shape;10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9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9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" name="Google Shape;110;p9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9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9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9"/>
          <p:cNvSpPr txBox="1"/>
          <p:nvPr>
            <p:ph idx="1" type="body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9"/>
          <p:cNvSpPr txBox="1"/>
          <p:nvPr>
            <p:ph idx="2" type="body"/>
          </p:nvPr>
        </p:nvSpPr>
        <p:spPr>
          <a:xfrm>
            <a:off x="585897" y="5183249"/>
            <a:ext cx="393434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9"/>
          <p:cNvSpPr txBox="1"/>
          <p:nvPr>
            <p:ph idx="3" type="body"/>
          </p:nvPr>
        </p:nvSpPr>
        <p:spPr>
          <a:xfrm>
            <a:off x="6259892" y="2379663"/>
            <a:ext cx="5383968" cy="34517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9"/>
          <p:cNvSpPr txBox="1"/>
          <p:nvPr>
            <p:ph type="title"/>
          </p:nvPr>
        </p:nvSpPr>
        <p:spPr>
          <a:xfrm>
            <a:off x="585897" y="1447790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7" name="Google Shape;117;p9"/>
          <p:cNvSpPr txBox="1"/>
          <p:nvPr>
            <p:ph idx="4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9"/>
          <p:cNvSpPr txBox="1"/>
          <p:nvPr>
            <p:ph idx="5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9"/>
          <p:cNvSpPr txBox="1"/>
          <p:nvPr>
            <p:ph idx="6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фры">
  <p:cSld name="Цифры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21" name="Google Shape;12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10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" name="Google Shape;123;p10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" name="Google Shape;124;p10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5" name="Google Shape;125;p10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10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" name="Google Shape;127;p10"/>
          <p:cNvSpPr txBox="1"/>
          <p:nvPr>
            <p:ph type="title"/>
          </p:nvPr>
        </p:nvSpPr>
        <p:spPr>
          <a:xfrm>
            <a:off x="585897" y="1447790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8" name="Google Shape;128;p10"/>
          <p:cNvSpPr txBox="1"/>
          <p:nvPr>
            <p:ph idx="1" type="body"/>
          </p:nvPr>
        </p:nvSpPr>
        <p:spPr>
          <a:xfrm>
            <a:off x="575076" y="4103994"/>
            <a:ext cx="2758143" cy="156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10"/>
          <p:cNvSpPr txBox="1"/>
          <p:nvPr>
            <p:ph idx="2" type="body"/>
          </p:nvPr>
        </p:nvSpPr>
        <p:spPr>
          <a:xfrm>
            <a:off x="4047007" y="4103994"/>
            <a:ext cx="2757612" cy="156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10"/>
          <p:cNvSpPr txBox="1"/>
          <p:nvPr>
            <p:ph idx="3" type="body"/>
          </p:nvPr>
        </p:nvSpPr>
        <p:spPr>
          <a:xfrm>
            <a:off x="7518938" y="4103994"/>
            <a:ext cx="2757612" cy="156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10"/>
          <p:cNvSpPr txBox="1"/>
          <p:nvPr>
            <p:ph idx="4" type="body"/>
          </p:nvPr>
        </p:nvSpPr>
        <p:spPr>
          <a:xfrm>
            <a:off x="575076" y="2710235"/>
            <a:ext cx="2758143" cy="1164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38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38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38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38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10"/>
          <p:cNvSpPr txBox="1"/>
          <p:nvPr>
            <p:ph idx="5" type="body"/>
          </p:nvPr>
        </p:nvSpPr>
        <p:spPr>
          <a:xfrm>
            <a:off x="4047007" y="2710235"/>
            <a:ext cx="2758143" cy="1164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38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38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38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38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10"/>
          <p:cNvSpPr txBox="1"/>
          <p:nvPr>
            <p:ph idx="6" type="body"/>
          </p:nvPr>
        </p:nvSpPr>
        <p:spPr>
          <a:xfrm>
            <a:off x="7518938" y="2710235"/>
            <a:ext cx="2758143" cy="1164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38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38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38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38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10"/>
          <p:cNvSpPr txBox="1"/>
          <p:nvPr>
            <p:ph idx="7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10"/>
          <p:cNvSpPr txBox="1"/>
          <p:nvPr>
            <p:ph idx="8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10"/>
          <p:cNvSpPr txBox="1"/>
          <p:nvPr>
            <p:ph idx="9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olab.research.google.com/drive/18EG-sDhAT7zR8lF2qL9W-hQny0D6WeAQ#scrollTo=2-RUeEDTK4Ef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/>
          <p:nvPr>
            <p:ph type="title"/>
          </p:nvPr>
        </p:nvSpPr>
        <p:spPr>
          <a:xfrm>
            <a:off x="2368817" y="2778888"/>
            <a:ext cx="7634059" cy="685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43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IMDB Dataset Analysis</a:t>
            </a:r>
            <a:r>
              <a:rPr lang="en-US"/>
              <a:t>*</a:t>
            </a:r>
            <a:endParaRPr/>
          </a:p>
        </p:txBody>
      </p:sp>
      <p:sp>
        <p:nvSpPr>
          <p:cNvPr id="179" name="Google Shape;179;p14"/>
          <p:cNvSpPr txBox="1"/>
          <p:nvPr>
            <p:ph idx="2" type="body"/>
          </p:nvPr>
        </p:nvSpPr>
        <p:spPr>
          <a:xfrm>
            <a:off x="6259420" y="1173829"/>
            <a:ext cx="2278063" cy="463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rPr lang="en-US"/>
              <a:t>ANR-Lab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0" name="Google Shape;180;p14"/>
          <p:cNvSpPr txBox="1"/>
          <p:nvPr>
            <p:ph idx="3" type="body"/>
          </p:nvPr>
        </p:nvSpPr>
        <p:spPr>
          <a:xfrm>
            <a:off x="8786720" y="1173829"/>
            <a:ext cx="2217738" cy="463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rPr lang="en-US"/>
              <a:t>12/2021</a:t>
            </a:r>
            <a:endParaRPr/>
          </a:p>
        </p:txBody>
      </p:sp>
      <p:sp>
        <p:nvSpPr>
          <p:cNvPr id="181" name="Google Shape;181;p14"/>
          <p:cNvSpPr txBox="1"/>
          <p:nvPr>
            <p:ph idx="4" type="body"/>
          </p:nvPr>
        </p:nvSpPr>
        <p:spPr>
          <a:xfrm>
            <a:off x="6259420" y="3676877"/>
            <a:ext cx="4101081" cy="2977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</a:pPr>
            <a:r>
              <a:rPr lang="en-US"/>
              <a:t>By Davydova Violetta and Sorokina Yulia</a:t>
            </a:r>
            <a:endParaRPr/>
          </a:p>
        </p:txBody>
      </p:sp>
      <p:sp>
        <p:nvSpPr>
          <p:cNvPr id="182" name="Google Shape;182;p14"/>
          <p:cNvSpPr txBox="1"/>
          <p:nvPr/>
        </p:nvSpPr>
        <p:spPr>
          <a:xfrm>
            <a:off x="9017875" y="5532210"/>
            <a:ext cx="22702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Click to see more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"/>
          <p:cNvSpPr txBox="1"/>
          <p:nvPr>
            <p:ph type="title"/>
          </p:nvPr>
        </p:nvSpPr>
        <p:spPr>
          <a:xfrm>
            <a:off x="585899" y="1447790"/>
            <a:ext cx="4322530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Frequency histograms</a:t>
            </a:r>
            <a:endParaRPr/>
          </a:p>
        </p:txBody>
      </p:sp>
      <p:sp>
        <p:nvSpPr>
          <p:cNvPr id="264" name="Google Shape;264;p23"/>
          <p:cNvSpPr txBox="1"/>
          <p:nvPr>
            <p:ph idx="4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/>
              <a:t>ANR-Lab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5" name="Google Shape;265;p23"/>
          <p:cNvSpPr txBox="1"/>
          <p:nvPr>
            <p:ph idx="5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en-US"/>
              <a:t>IMDB Dataset Analysis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66" name="Google Shape;266;p23"/>
          <p:cNvSpPr txBox="1"/>
          <p:nvPr>
            <p:ph idx="6" type="body"/>
          </p:nvPr>
        </p:nvSpPr>
        <p:spPr>
          <a:xfrm>
            <a:off x="6259891" y="548720"/>
            <a:ext cx="2369101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en-US"/>
              <a:t>By Davydova Violetta and Sorokina Yulia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67" name="Google Shape;267;p23"/>
          <p:cNvSpPr txBox="1"/>
          <p:nvPr/>
        </p:nvSpPr>
        <p:spPr>
          <a:xfrm>
            <a:off x="6531216" y="5543227"/>
            <a:ext cx="467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Img. Histograms of the </a:t>
            </a:r>
            <a:r>
              <a:rPr lang="en-US" sz="1500">
                <a:solidFill>
                  <a:schemeClr val="dk1"/>
                </a:solidFill>
              </a:rPr>
              <a:t>appearance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tokens by clusters for </a:t>
            </a:r>
            <a:r>
              <a:rPr lang="en-US" sz="1500">
                <a:solidFill>
                  <a:schemeClr val="dk1"/>
                </a:solidFill>
              </a:rPr>
              <a:t>the 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pretrained model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3"/>
          <p:cNvSpPr txBox="1"/>
          <p:nvPr/>
        </p:nvSpPr>
        <p:spPr>
          <a:xfrm>
            <a:off x="1018092" y="5543260"/>
            <a:ext cx="467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Img. Histograms of the </a:t>
            </a:r>
            <a:r>
              <a:rPr lang="en-US" sz="1500">
                <a:solidFill>
                  <a:schemeClr val="dk1"/>
                </a:solidFill>
              </a:rPr>
              <a:t>appearance 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texts by clusters for the pretrained model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7950" y="2207551"/>
            <a:ext cx="4959650" cy="323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4951" y="2207551"/>
            <a:ext cx="4783975" cy="3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/>
          <p:nvPr>
            <p:ph type="title"/>
          </p:nvPr>
        </p:nvSpPr>
        <p:spPr>
          <a:xfrm>
            <a:off x="585898" y="1447790"/>
            <a:ext cx="7601661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Clusters in two-dimensional space: example for CBOW</a:t>
            </a:r>
            <a:endParaRPr/>
          </a:p>
        </p:txBody>
      </p:sp>
      <p:sp>
        <p:nvSpPr>
          <p:cNvPr id="276" name="Google Shape;276;p24"/>
          <p:cNvSpPr txBox="1"/>
          <p:nvPr>
            <p:ph idx="4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/>
              <a:t>ANR-Lab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7" name="Google Shape;277;p24"/>
          <p:cNvSpPr txBox="1"/>
          <p:nvPr>
            <p:ph idx="5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en-US"/>
              <a:t>IMDB Dataset Analysis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78" name="Google Shape;278;p24"/>
          <p:cNvSpPr txBox="1"/>
          <p:nvPr>
            <p:ph idx="6" type="body"/>
          </p:nvPr>
        </p:nvSpPr>
        <p:spPr>
          <a:xfrm>
            <a:off x="6259891" y="548720"/>
            <a:ext cx="2369101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en-US"/>
              <a:t>By Davydova Violetta and Sorokina Yulia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79" name="Google Shape;279;p24"/>
          <p:cNvSpPr txBox="1"/>
          <p:nvPr/>
        </p:nvSpPr>
        <p:spPr>
          <a:xfrm>
            <a:off x="1086352" y="5595812"/>
            <a:ext cx="467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Img. Displaying cluster tokens for the CBOW model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4"/>
          <p:cNvSpPr txBox="1"/>
          <p:nvPr/>
        </p:nvSpPr>
        <p:spPr>
          <a:xfrm>
            <a:off x="6488030" y="5580993"/>
            <a:ext cx="467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Img. Displaying cluster texts for the CBOW model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250" y="2210001"/>
            <a:ext cx="4927263" cy="332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4126" y="2223801"/>
            <a:ext cx="4927274" cy="3293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"/>
          <p:cNvSpPr txBox="1"/>
          <p:nvPr>
            <p:ph type="title"/>
          </p:nvPr>
        </p:nvSpPr>
        <p:spPr>
          <a:xfrm>
            <a:off x="585898" y="1447790"/>
            <a:ext cx="5373467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Metric Silhouette</a:t>
            </a:r>
            <a:endParaRPr/>
          </a:p>
        </p:txBody>
      </p:sp>
      <p:sp>
        <p:nvSpPr>
          <p:cNvPr id="289" name="Google Shape;289;p25"/>
          <p:cNvSpPr txBox="1"/>
          <p:nvPr>
            <p:ph idx="4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/>
              <a:t>ANR-Lab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0" name="Google Shape;290;p25"/>
          <p:cNvSpPr txBox="1"/>
          <p:nvPr>
            <p:ph idx="5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en-US"/>
              <a:t>IMDB Dataset Analysis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91" name="Google Shape;291;p25"/>
          <p:cNvSpPr txBox="1"/>
          <p:nvPr>
            <p:ph idx="6" type="body"/>
          </p:nvPr>
        </p:nvSpPr>
        <p:spPr>
          <a:xfrm>
            <a:off x="6259891" y="548720"/>
            <a:ext cx="2369101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en-US"/>
              <a:t>By Davydova Violetta and Sorokina Yulia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92" name="Google Shape;292;p25"/>
          <p:cNvSpPr txBox="1"/>
          <p:nvPr/>
        </p:nvSpPr>
        <p:spPr>
          <a:xfrm>
            <a:off x="6259875" y="5119947"/>
            <a:ext cx="467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Img. Metric Silhouette for texts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5"/>
          <p:cNvSpPr txBox="1"/>
          <p:nvPr/>
        </p:nvSpPr>
        <p:spPr>
          <a:xfrm>
            <a:off x="856163" y="5096843"/>
            <a:ext cx="467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Img. Metric Silhouette for tokens 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5"/>
          <p:cNvSpPr txBox="1"/>
          <p:nvPr/>
        </p:nvSpPr>
        <p:spPr>
          <a:xfrm>
            <a:off x="1476475" y="2825025"/>
            <a:ext cx="39159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Модель: Pretrained. Токены</a:t>
            </a:r>
            <a:endParaRPr sz="16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Silhouette Coefficient: 0.214</a:t>
            </a:r>
            <a:endParaRPr sz="16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Модель: CBOW. Токены</a:t>
            </a:r>
            <a:endParaRPr sz="16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Silhouette Coefficient: 0.507</a:t>
            </a:r>
            <a:endParaRPr sz="16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Модель: Glove. Токены</a:t>
            </a:r>
            <a:endParaRPr sz="16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Silhouette Coefficient: 0.623</a:t>
            </a:r>
            <a:endParaRPr sz="2000"/>
          </a:p>
        </p:txBody>
      </p:sp>
      <p:sp>
        <p:nvSpPr>
          <p:cNvPr id="295" name="Google Shape;295;p25"/>
          <p:cNvSpPr txBox="1"/>
          <p:nvPr/>
        </p:nvSpPr>
        <p:spPr>
          <a:xfrm>
            <a:off x="6543075" y="2825013"/>
            <a:ext cx="41067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Модель: Pretrained. Тексты</a:t>
            </a:r>
            <a:endParaRPr sz="16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Silhouette Coefficient: 0.095</a:t>
            </a:r>
            <a:endParaRPr sz="16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Модель: CBOW. Тексты</a:t>
            </a:r>
            <a:endParaRPr sz="22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Silhouette Coefficient: 0.283</a:t>
            </a:r>
            <a:endParaRPr sz="16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Модель: Glove. Тексты</a:t>
            </a:r>
            <a:endParaRPr sz="16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Silhouette Coefficient: 0.484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"/>
          <p:cNvSpPr txBox="1"/>
          <p:nvPr>
            <p:ph type="title"/>
          </p:nvPr>
        </p:nvSpPr>
        <p:spPr>
          <a:xfrm>
            <a:off x="585898" y="1447790"/>
            <a:ext cx="5373467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Elbow method</a:t>
            </a:r>
            <a:endParaRPr/>
          </a:p>
        </p:txBody>
      </p:sp>
      <p:sp>
        <p:nvSpPr>
          <p:cNvPr id="301" name="Google Shape;301;p26"/>
          <p:cNvSpPr txBox="1"/>
          <p:nvPr>
            <p:ph idx="4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/>
              <a:t>ANR-Lab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2" name="Google Shape;302;p26"/>
          <p:cNvSpPr txBox="1"/>
          <p:nvPr>
            <p:ph idx="5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en-US"/>
              <a:t>IMDB Dataset Analysis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303" name="Google Shape;303;p26"/>
          <p:cNvSpPr txBox="1"/>
          <p:nvPr>
            <p:ph idx="6" type="body"/>
          </p:nvPr>
        </p:nvSpPr>
        <p:spPr>
          <a:xfrm>
            <a:off x="6259891" y="548720"/>
            <a:ext cx="2369101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en-US"/>
              <a:t>By Davydova Violetta and Sorokina Yulia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304" name="Google Shape;304;p26"/>
          <p:cNvSpPr txBox="1"/>
          <p:nvPr/>
        </p:nvSpPr>
        <p:spPr>
          <a:xfrm>
            <a:off x="951175" y="5718912"/>
            <a:ext cx="467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Img.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Elbow method 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Glove model 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6"/>
          <p:cNvSpPr txBox="1"/>
          <p:nvPr/>
        </p:nvSpPr>
        <p:spPr>
          <a:xfrm>
            <a:off x="6397797" y="5718844"/>
            <a:ext cx="467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Img.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Elbow method 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CBOW model 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9899" y="2145725"/>
            <a:ext cx="4885074" cy="3319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775" y="2210665"/>
            <a:ext cx="4732506" cy="3189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"/>
          <p:cNvSpPr txBox="1"/>
          <p:nvPr>
            <p:ph type="title"/>
          </p:nvPr>
        </p:nvSpPr>
        <p:spPr>
          <a:xfrm>
            <a:off x="585898" y="1447790"/>
            <a:ext cx="5373467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Elbow method</a:t>
            </a:r>
            <a:endParaRPr/>
          </a:p>
        </p:txBody>
      </p:sp>
      <p:sp>
        <p:nvSpPr>
          <p:cNvPr id="313" name="Google Shape;313;p27"/>
          <p:cNvSpPr txBox="1"/>
          <p:nvPr>
            <p:ph idx="4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/>
              <a:t>ANR-Lab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4" name="Google Shape;314;p27"/>
          <p:cNvSpPr txBox="1"/>
          <p:nvPr>
            <p:ph idx="5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en-US"/>
              <a:t>IMDB Dataset Analysis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315" name="Google Shape;315;p27"/>
          <p:cNvSpPr txBox="1"/>
          <p:nvPr>
            <p:ph idx="6" type="body"/>
          </p:nvPr>
        </p:nvSpPr>
        <p:spPr>
          <a:xfrm>
            <a:off x="6259891" y="548720"/>
            <a:ext cx="2369101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en-US"/>
              <a:t>By Davydova Violetta and Sorokina Yulia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316" name="Google Shape;316;p27"/>
          <p:cNvSpPr txBox="1"/>
          <p:nvPr/>
        </p:nvSpPr>
        <p:spPr>
          <a:xfrm>
            <a:off x="4221914" y="5998660"/>
            <a:ext cx="467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Img. Elbow method for Pretrained model 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015" y="2003804"/>
            <a:ext cx="5927834" cy="3994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"/>
          <p:cNvSpPr txBox="1"/>
          <p:nvPr/>
        </p:nvSpPr>
        <p:spPr>
          <a:xfrm>
            <a:off x="2169121" y="880248"/>
            <a:ext cx="7634059" cy="685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 for your attention! 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8"/>
          <p:cNvSpPr txBox="1"/>
          <p:nvPr/>
        </p:nvSpPr>
        <p:spPr>
          <a:xfrm>
            <a:off x="1366345" y="1915942"/>
            <a:ext cx="9616965" cy="685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everyone on these New Year's holidays favorite movies, delicious tangerines (мандарины) and 12 hours of sleep a day ... and without </a:t>
            </a: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retaking exams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...))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0461" y="4466897"/>
            <a:ext cx="2104696" cy="2104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/>
          <p:nvPr>
            <p:ph type="title"/>
          </p:nvPr>
        </p:nvSpPr>
        <p:spPr>
          <a:xfrm>
            <a:off x="3132083" y="1508214"/>
            <a:ext cx="7525407" cy="404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/>
              <a:t>IMDB Dataset of 50K Movie Reviews </a:t>
            </a:r>
            <a:r>
              <a:rPr lang="en-US"/>
              <a:t>from kaggle.com</a:t>
            </a:r>
            <a:br>
              <a:rPr b="1" lang="en-US"/>
            </a:br>
            <a:endParaRPr/>
          </a:p>
        </p:txBody>
      </p:sp>
      <p:sp>
        <p:nvSpPr>
          <p:cNvPr id="188" name="Google Shape;188;p15"/>
          <p:cNvSpPr txBox="1"/>
          <p:nvPr>
            <p:ph idx="3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/>
              <a:t>ANR-Lab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9" name="Google Shape;189;p15"/>
          <p:cNvSpPr txBox="1"/>
          <p:nvPr>
            <p:ph idx="4" type="body"/>
          </p:nvPr>
        </p:nvSpPr>
        <p:spPr>
          <a:xfrm>
            <a:off x="3459163" y="548720"/>
            <a:ext cx="241612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en-US"/>
              <a:t>IMDB Dataset Analysis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90" name="Google Shape;190;p15"/>
          <p:cNvSpPr txBox="1"/>
          <p:nvPr>
            <p:ph idx="5" type="body"/>
          </p:nvPr>
        </p:nvSpPr>
        <p:spPr>
          <a:xfrm>
            <a:off x="6259892" y="548720"/>
            <a:ext cx="2400632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en-US"/>
              <a:t>By Davydova Violetta and Sorokina Yulia</a:t>
            </a:r>
            <a:endParaRPr/>
          </a:p>
        </p:txBody>
      </p:sp>
      <p:pic>
        <p:nvPicPr>
          <p:cNvPr id="191" name="Google Shape;191;p1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4145" r="3258" t="0"/>
          <a:stretch/>
        </p:blipFill>
        <p:spPr>
          <a:xfrm>
            <a:off x="746234" y="2078038"/>
            <a:ext cx="10940941" cy="4325937"/>
          </a:xfrm>
          <a:prstGeom prst="rect">
            <a:avLst/>
          </a:prstGeom>
          <a:solidFill>
            <a:srgbClr val="D9D9D9"/>
          </a:solidFill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>
            <p:ph type="title"/>
          </p:nvPr>
        </p:nvSpPr>
        <p:spPr>
          <a:xfrm>
            <a:off x="585899" y="1447790"/>
            <a:ext cx="4322530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Objective of the project:</a:t>
            </a:r>
            <a:endParaRPr/>
          </a:p>
        </p:txBody>
      </p:sp>
      <p:sp>
        <p:nvSpPr>
          <p:cNvPr id="197" name="Google Shape;197;p16"/>
          <p:cNvSpPr txBox="1"/>
          <p:nvPr>
            <p:ph idx="1" type="body"/>
          </p:nvPr>
        </p:nvSpPr>
        <p:spPr>
          <a:xfrm>
            <a:off x="3917679" y="1516349"/>
            <a:ext cx="7927480" cy="423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</a:pPr>
            <a:r>
              <a:rPr lang="en-US" sz="1600"/>
              <a:t>clustering based on the results obtained by models (CBOW, Glove and Fasttext)</a:t>
            </a:r>
            <a:endParaRPr sz="1600"/>
          </a:p>
        </p:txBody>
      </p:sp>
      <p:sp>
        <p:nvSpPr>
          <p:cNvPr id="198" name="Google Shape;198;p16"/>
          <p:cNvSpPr txBox="1"/>
          <p:nvPr>
            <p:ph idx="4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/>
              <a:t>ANR-Lab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9" name="Google Shape;199;p16"/>
          <p:cNvSpPr txBox="1"/>
          <p:nvPr>
            <p:ph idx="5" type="body"/>
          </p:nvPr>
        </p:nvSpPr>
        <p:spPr>
          <a:xfrm>
            <a:off x="3459162" y="548720"/>
            <a:ext cx="2510713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en-US"/>
              <a:t>IMDB Dataset Analysis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00" name="Google Shape;200;p16"/>
          <p:cNvSpPr txBox="1"/>
          <p:nvPr>
            <p:ph idx="6" type="body"/>
          </p:nvPr>
        </p:nvSpPr>
        <p:spPr>
          <a:xfrm>
            <a:off x="6259891" y="548720"/>
            <a:ext cx="2421653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en-US"/>
              <a:t>By Davydova Violetta and Sorokina Yulia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graphicFrame>
        <p:nvGraphicFramePr>
          <p:cNvPr id="201" name="Google Shape;201;p16"/>
          <p:cNvGraphicFramePr/>
          <p:nvPr/>
        </p:nvGraphicFramePr>
        <p:xfrm>
          <a:off x="585899" y="19400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{43800048-52A0-449E-B7F1-985BA5C54A6E}</a:tableStyleId>
              </a:tblPr>
              <a:tblGrid>
                <a:gridCol w="2026800"/>
                <a:gridCol w="1903050"/>
                <a:gridCol w="1970325"/>
                <a:gridCol w="1730300"/>
                <a:gridCol w="1730300"/>
                <a:gridCol w="1730300"/>
              </a:tblGrid>
              <a:tr h="4320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/>
                        <a:t>CBOW</a:t>
                      </a:r>
                      <a:endParaRPr b="1" sz="2000" u="none" cap="none" strike="noStrike">
                        <a:solidFill>
                          <a:srgbClr val="102D6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US" sz="2400" u="none" cap="none" strike="noStrike"/>
                        <a:t>Glove</a:t>
                      </a:r>
                      <a:endParaRPr b="1" sz="2000" u="none" cap="none" strike="noStrike">
                        <a:solidFill>
                          <a:srgbClr val="102D6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US" sz="2400" u="none" cap="none" strike="noStrike"/>
                        <a:t>Fasttext</a:t>
                      </a:r>
                      <a:endParaRPr b="1" sz="2000" u="none" cap="none" strike="noStrike">
                        <a:solidFill>
                          <a:srgbClr val="102D6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 hMerge="1"/>
              </a:tr>
              <a:tr h="489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b="1" lang="en-US" sz="2800" u="none" cap="none" strike="noStrike"/>
                        <a:t>+</a:t>
                      </a:r>
                      <a:endParaRPr b="1"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b="1" lang="en-US" sz="2800" u="none" cap="none" strike="noStrike"/>
                        <a:t>-</a:t>
                      </a:r>
                      <a:endParaRPr b="1"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b="1" lang="en-US" sz="2800" u="none" cap="none" strike="noStrike"/>
                        <a:t>+</a:t>
                      </a:r>
                      <a:endParaRPr b="1"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b="1" lang="en-US" sz="2800" u="none" cap="none" strike="noStrike"/>
                        <a:t>-</a:t>
                      </a:r>
                      <a:endParaRPr b="1"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b="1" lang="en-US" sz="2800" u="none" cap="none" strike="noStrike"/>
                        <a:t>+</a:t>
                      </a:r>
                      <a:endParaRPr b="1"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b="1" lang="en-US" sz="2800" u="none" cap="none" strike="noStrike"/>
                        <a:t>-</a:t>
                      </a:r>
                      <a:endParaRPr b="1" sz="2800" u="none" cap="none" strike="noStrike"/>
                    </a:p>
                  </a:txBody>
                  <a:tcPr marT="45725" marB="45725" marR="91450" marL="91450"/>
                </a:tc>
              </a:tr>
              <a:tr h="64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/>
                        <a:t>simple architecture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/>
                        <a:t>word-level learning: no information about sentence or context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/>
                        <a:t>simple architecture without a neural network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/>
                        <a:t>poorly handles unknown and rare words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/>
                        <a:t>relatively simple architecture: feed-forward, 1 input, 1 hidden layer, one output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/>
                        <a:t>word-level learning: no information about the sentence or context in which the word is used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</a:tr>
              <a:tr h="102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/>
                        <a:t>learns quickly and generates embeddings</a:t>
                      </a:r>
                      <a:endParaRPr b="0" sz="1300" u="none" cap="none" strike="noStrike">
                        <a:solidFill>
                          <a:srgbClr val="102D6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/>
                        <a:t>ignores the fact that a word can have different meanings depending on the context of use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/>
                        <a:t>the model is fast and this may be sufficient for simple applications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/>
                        <a:t>remains trained at the word level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/>
                        <a:t>(although n-grams add complexity to the generation of embeddings)</a:t>
                      </a:r>
                      <a:endParaRPr sz="13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/>
                        <a:t>the co-</a:t>
                      </a:r>
                      <a:r>
                        <a:rPr lang="en-US" sz="1300"/>
                        <a:t>appearance</a:t>
                      </a:r>
                      <a:r>
                        <a:rPr lang="en-US" sz="1300" u="none" cap="none" strike="noStrike"/>
                        <a:t> is ignored, that is, the model does not account for the different meanings of the word in different contexts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</a:tr>
              <a:tr h="1209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/>
                        <a:t>embeddings have meaning</a:t>
                      </a:r>
                      <a:endParaRPr b="1" sz="1300" u="none" cap="none" strike="noStrike">
                        <a:solidFill>
                          <a:srgbClr val="102D6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/>
                        <a:t>doesn't handle unknown and rare words very well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/>
                        <a:t>meaningful embeddings</a:t>
                      </a:r>
                      <a:endParaRPr b="1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/>
                        <a:t>provides little data about the sentence and context in which the word is used</a:t>
                      </a:r>
                      <a:endParaRPr sz="13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/>
                        <a:t>thanks to n-grams it works well on rare and outdated words</a:t>
                      </a:r>
                      <a:endParaRPr b="1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/>
                        <a:t>(so GloVe may be preferable)</a:t>
                      </a:r>
                      <a:endParaRPr sz="13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 txBox="1"/>
          <p:nvPr>
            <p:ph idx="3" type="body"/>
          </p:nvPr>
        </p:nvSpPr>
        <p:spPr>
          <a:xfrm>
            <a:off x="722649" y="2021775"/>
            <a:ext cx="52383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u="sng">
                <a:solidFill>
                  <a:schemeClr val="dk1"/>
                </a:solidFill>
              </a:rPr>
              <a:t>The </a:t>
            </a:r>
            <a:r>
              <a:rPr lang="en-US" sz="2400" u="sng">
                <a:solidFill>
                  <a:schemeClr val="dk1"/>
                </a:solidFill>
              </a:rPr>
              <a:t>Project implementation steps:</a:t>
            </a:r>
            <a:endParaRPr sz="2400" u="sng">
              <a:solidFill>
                <a:schemeClr val="dk1"/>
              </a:solidFill>
            </a:endParaRPr>
          </a:p>
        </p:txBody>
      </p:sp>
      <p:sp>
        <p:nvSpPr>
          <p:cNvPr id="207" name="Google Shape;207;p17"/>
          <p:cNvSpPr txBox="1"/>
          <p:nvPr>
            <p:ph idx="4" type="body"/>
          </p:nvPr>
        </p:nvSpPr>
        <p:spPr>
          <a:xfrm>
            <a:off x="791952" y="2724974"/>
            <a:ext cx="11116269" cy="286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2400"/>
              <a:buAutoNum type="arabicPeriod"/>
            </a:pPr>
            <a:r>
              <a:rPr lang="en-US" sz="2400"/>
              <a:t>Preprocessing of Data (tokenization, delete stop words, stemmization)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2400"/>
              <a:buAutoNum type="arabicPeriod"/>
            </a:pPr>
            <a:r>
              <a:rPr lang="en-US" sz="2400"/>
              <a:t>Text Data Vectorization (Bag of words (BOW))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2400"/>
              <a:buAutoNum type="arabicPeriod"/>
            </a:pPr>
            <a:r>
              <a:rPr lang="en-US" sz="2400"/>
              <a:t>CBOW/Glove/Fasttext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2400"/>
              <a:buAutoNum type="arabicPeriod"/>
            </a:pPr>
            <a:r>
              <a:rPr lang="en-US" sz="2400"/>
              <a:t>Clustering implementation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2400"/>
              <a:buAutoNum type="arabicPeriod"/>
            </a:pPr>
            <a:r>
              <a:rPr lang="en-US" sz="2400"/>
              <a:t>Conclusions </a:t>
            </a:r>
            <a:endParaRPr/>
          </a:p>
          <a:p>
            <a:pPr indent="-26035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 txBox="1"/>
          <p:nvPr>
            <p:ph idx="5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/>
              <a:t>ANR-Lab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 txBox="1"/>
          <p:nvPr>
            <p:ph idx="6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en-US"/>
              <a:t>IMDB Dataset Analysis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 txBox="1"/>
          <p:nvPr>
            <p:ph idx="7" type="body"/>
          </p:nvPr>
        </p:nvSpPr>
        <p:spPr>
          <a:xfrm>
            <a:off x="6259892" y="548720"/>
            <a:ext cx="2516246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en-US"/>
              <a:t>By Davydova Violetta and Sorokina Yulia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/>
          <p:nvPr>
            <p:ph type="title"/>
          </p:nvPr>
        </p:nvSpPr>
        <p:spPr>
          <a:xfrm>
            <a:off x="585899" y="1447790"/>
            <a:ext cx="4322530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/>
              <a:t>CBOW</a:t>
            </a:r>
            <a:endParaRPr b="1"/>
          </a:p>
        </p:txBody>
      </p:sp>
      <p:sp>
        <p:nvSpPr>
          <p:cNvPr id="216" name="Google Shape;216;p18"/>
          <p:cNvSpPr txBox="1"/>
          <p:nvPr>
            <p:ph idx="2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/>
              <a:t>ANR-Lab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7" name="Google Shape;217;p18"/>
          <p:cNvSpPr txBox="1"/>
          <p:nvPr>
            <p:ph idx="3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en-US"/>
              <a:t>IMDB Dataset Analysis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18" name="Google Shape;218;p18"/>
          <p:cNvSpPr txBox="1"/>
          <p:nvPr>
            <p:ph idx="4" type="body"/>
          </p:nvPr>
        </p:nvSpPr>
        <p:spPr>
          <a:xfrm>
            <a:off x="6259892" y="548720"/>
            <a:ext cx="2526756" cy="523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en-US"/>
              <a:t>By Davydova Violetta and Sorokina Yulia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pic>
        <p:nvPicPr>
          <p:cNvPr id="219" name="Google Shape;2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378" y="2298387"/>
            <a:ext cx="9897604" cy="3524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/>
          <p:nvPr>
            <p:ph type="title"/>
          </p:nvPr>
        </p:nvSpPr>
        <p:spPr>
          <a:xfrm>
            <a:off x="585899" y="1447790"/>
            <a:ext cx="4322530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/>
              <a:t>Glove</a:t>
            </a:r>
            <a:endParaRPr b="1"/>
          </a:p>
        </p:txBody>
      </p:sp>
      <p:sp>
        <p:nvSpPr>
          <p:cNvPr id="225" name="Google Shape;225;p19"/>
          <p:cNvSpPr txBox="1"/>
          <p:nvPr>
            <p:ph idx="2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/>
              <a:t>ANR-Lab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6" name="Google Shape;226;p19"/>
          <p:cNvSpPr txBox="1"/>
          <p:nvPr>
            <p:ph idx="3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en-US"/>
              <a:t>IMDB Dataset Analysis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27" name="Google Shape;227;p19"/>
          <p:cNvSpPr txBox="1"/>
          <p:nvPr>
            <p:ph idx="4" type="body"/>
          </p:nvPr>
        </p:nvSpPr>
        <p:spPr>
          <a:xfrm>
            <a:off x="6259892" y="548720"/>
            <a:ext cx="2526756" cy="523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en-US"/>
              <a:t>By Davydova Violetta and Sorokina Yulia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pic>
        <p:nvPicPr>
          <p:cNvPr id="228" name="Google Shape;22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899" y="2319409"/>
            <a:ext cx="8911658" cy="2970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/>
          <p:nvPr>
            <p:ph type="title"/>
          </p:nvPr>
        </p:nvSpPr>
        <p:spPr>
          <a:xfrm>
            <a:off x="585899" y="1447790"/>
            <a:ext cx="4322530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/>
              <a:t>Fasttext</a:t>
            </a:r>
            <a:endParaRPr b="1"/>
          </a:p>
        </p:txBody>
      </p:sp>
      <p:sp>
        <p:nvSpPr>
          <p:cNvPr id="234" name="Google Shape;234;p20"/>
          <p:cNvSpPr txBox="1"/>
          <p:nvPr>
            <p:ph idx="2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/>
              <a:t>ANR-Lab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5" name="Google Shape;235;p20"/>
          <p:cNvSpPr txBox="1"/>
          <p:nvPr>
            <p:ph idx="3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en-US"/>
              <a:t>IMDB Dataset Analysis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36" name="Google Shape;236;p20"/>
          <p:cNvSpPr txBox="1"/>
          <p:nvPr>
            <p:ph idx="4" type="body"/>
          </p:nvPr>
        </p:nvSpPr>
        <p:spPr>
          <a:xfrm>
            <a:off x="6259892" y="548720"/>
            <a:ext cx="2526756" cy="523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en-US"/>
              <a:t>By Davydova Violetta and Sorokina Yulia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pic>
        <p:nvPicPr>
          <p:cNvPr id="237" name="Google Shape;23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899" y="2319408"/>
            <a:ext cx="7874929" cy="3666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"/>
          <p:cNvSpPr txBox="1"/>
          <p:nvPr>
            <p:ph type="title"/>
          </p:nvPr>
        </p:nvSpPr>
        <p:spPr>
          <a:xfrm>
            <a:off x="585899" y="1447790"/>
            <a:ext cx="4322530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K-Means Clustering</a:t>
            </a:r>
            <a:endParaRPr/>
          </a:p>
        </p:txBody>
      </p:sp>
      <p:sp>
        <p:nvSpPr>
          <p:cNvPr id="243" name="Google Shape;243;p21"/>
          <p:cNvSpPr txBox="1"/>
          <p:nvPr>
            <p:ph idx="4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/>
              <a:t>ANR-Lab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4" name="Google Shape;244;p21"/>
          <p:cNvSpPr txBox="1"/>
          <p:nvPr>
            <p:ph idx="5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en-US"/>
              <a:t>IMDB Dataset Analysis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45" name="Google Shape;245;p21"/>
          <p:cNvSpPr txBox="1"/>
          <p:nvPr>
            <p:ph idx="6" type="body"/>
          </p:nvPr>
        </p:nvSpPr>
        <p:spPr>
          <a:xfrm>
            <a:off x="6259892" y="548720"/>
            <a:ext cx="233757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en-US"/>
              <a:t>By Davydova Violetta and Sorokina Yulia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pic>
        <p:nvPicPr>
          <p:cNvPr id="246" name="Google Shape;24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1093" y="1861430"/>
            <a:ext cx="6446837" cy="4835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"/>
          <p:cNvSpPr txBox="1"/>
          <p:nvPr>
            <p:ph type="title"/>
          </p:nvPr>
        </p:nvSpPr>
        <p:spPr>
          <a:xfrm>
            <a:off x="585899" y="1447790"/>
            <a:ext cx="4322530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WordClouds</a:t>
            </a:r>
            <a:endParaRPr/>
          </a:p>
        </p:txBody>
      </p:sp>
      <p:sp>
        <p:nvSpPr>
          <p:cNvPr id="252" name="Google Shape;252;p22"/>
          <p:cNvSpPr txBox="1"/>
          <p:nvPr>
            <p:ph idx="4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/>
              <a:t>ANR-Lab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3" name="Google Shape;253;p22"/>
          <p:cNvSpPr txBox="1"/>
          <p:nvPr>
            <p:ph idx="5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en-US"/>
              <a:t>IMDB Dataset Analysis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54" name="Google Shape;254;p22"/>
          <p:cNvSpPr txBox="1"/>
          <p:nvPr>
            <p:ph idx="6" type="body"/>
          </p:nvPr>
        </p:nvSpPr>
        <p:spPr>
          <a:xfrm>
            <a:off x="6259892" y="548720"/>
            <a:ext cx="2442674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en-US"/>
              <a:t>By Davydova Violetta and Sorokina Yulia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55" name="Google Shape;255;p22"/>
          <p:cNvSpPr txBox="1"/>
          <p:nvPr/>
        </p:nvSpPr>
        <p:spPr>
          <a:xfrm>
            <a:off x="1143709" y="5748986"/>
            <a:ext cx="467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Img. The more common word cloud image</a:t>
            </a:r>
            <a:endParaRPr sz="1700"/>
          </a:p>
        </p:txBody>
      </p:sp>
      <p:sp>
        <p:nvSpPr>
          <p:cNvPr id="256" name="Google Shape;256;p22"/>
          <p:cNvSpPr txBox="1"/>
          <p:nvPr/>
        </p:nvSpPr>
        <p:spPr>
          <a:xfrm>
            <a:off x="6968063" y="5772067"/>
            <a:ext cx="467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Img. Word cloud image that </a:t>
            </a:r>
            <a:r>
              <a:rPr lang="en-US" sz="1500">
                <a:solidFill>
                  <a:schemeClr val="dk1"/>
                </a:solidFill>
              </a:rPr>
              <a:t>i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different</a:t>
            </a:r>
            <a:endParaRPr sz="1500"/>
          </a:p>
        </p:txBody>
      </p:sp>
      <p:pic>
        <p:nvPicPr>
          <p:cNvPr id="257" name="Google Shape;2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025" y="2020951"/>
            <a:ext cx="5053974" cy="35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1200" y="1963075"/>
            <a:ext cx="4946850" cy="345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