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7" r:id="rId2"/>
    <p:sldId id="666" r:id="rId3"/>
    <p:sldId id="664" r:id="rId4"/>
    <p:sldId id="667" r:id="rId5"/>
    <p:sldId id="66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542"/>
    <a:srgbClr val="FDBE24"/>
    <a:srgbClr val="AB0810"/>
    <a:srgbClr val="DEA900"/>
    <a:srgbClr val="F9DFD5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6523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676" y="92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919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nvo3-ioam-geneve-00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nvo3-ioam-geneve-00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ockners-nvo3-ioam-geneve-00" TargetMode="External"/><Relationship Id="rId2" Type="http://schemas.openxmlformats.org/officeDocument/2006/relationships/hyperlink" Target="https://datatracker.ietf.org/doc/draft-ietf-ippm-ioam-data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ools.ietf.org/html/draft-brockners-sfc-ioam-nsh-00" TargetMode="External"/><Relationship Id="rId4" Type="http://schemas.openxmlformats.org/officeDocument/2006/relationships/hyperlink" Target="https://tools.ietf.org/html/draft-brockners-ioam-vxlan-gpe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 in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draft-brockners-nvo3-ioam-geneve-00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395352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err="1"/>
              <a:t>Vengada</a:t>
            </a:r>
            <a:r>
              <a:rPr lang="en-US" sz="1200" dirty="0"/>
              <a:t> Prasad </a:t>
            </a:r>
            <a:r>
              <a:rPr lang="en-US" sz="1200" dirty="0" err="1" smtClean="0"/>
              <a:t>Govindan</a:t>
            </a:r>
            <a:r>
              <a:rPr lang="en-US" sz="1200" dirty="0" smtClean="0"/>
              <a:t>, 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NVO3; </a:t>
            </a:r>
            <a:r>
              <a:rPr lang="en-US" sz="1200" dirty="0" smtClean="0"/>
              <a:t>November,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OAM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48831" y="2324807"/>
            <a:ext cx="1437859" cy="113948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16598" y="1132446"/>
            <a:ext cx="6547332" cy="35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lvl="0" defTabSz="914400">
              <a:defRPr/>
            </a:pP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400" kern="0" dirty="0">
                <a:solidFill>
                  <a:srgbClr val="FF0000"/>
                </a:solidFill>
              </a:rPr>
              <a:t>within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 the data packet,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(hence “in-situ OAM”) as 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part of an existing/additional header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>
                <a:solidFill>
                  <a:srgbClr val="FF0000"/>
                </a:solidFill>
              </a:rPr>
              <a:t>No</a:t>
            </a:r>
            <a:r>
              <a:rPr lang="en-US" sz="1200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, ..)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“Hybrid, Type-1 OAM” per RFC 7799</a:t>
            </a:r>
          </a:p>
          <a:p>
            <a:pPr lvl="1" indent="-185738" defTabSz="914400">
              <a:spcBef>
                <a:spcPts val="1200"/>
              </a:spcBef>
              <a:defRPr/>
            </a:pPr>
            <a:endParaRPr lang="en-US" kern="0" dirty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Generic, Transport independent data-fields for IOAM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Scope: Per-hop, specific-hops only, end-to-end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Data fields include: Node IDs, interface IDs, timestamps, 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sequence numbers, ...</a:t>
            </a:r>
          </a:p>
          <a:p>
            <a:pPr lvl="1" defTabSz="914400">
              <a:defRPr/>
            </a:pP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Encapsulation</a:t>
            </a:r>
            <a:endParaRPr lang="de-DE" sz="1400" kern="0" dirty="0">
              <a:solidFill>
                <a:srgbClr val="676767">
                  <a:lumMod val="50000"/>
                </a:srgbClr>
              </a:solidFill>
            </a:endParaRP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IOAM data fields can be embedded into a variety of transports, including: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IPv6, SRv6, NSH, GRE, Geneve, VXLAN-GPE 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1314" y="2883077"/>
            <a:ext cx="2680448" cy="277906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OAM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Payload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115797" y="3166276"/>
            <a:ext cx="2675965" cy="672353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30" y="3234382"/>
            <a:ext cx="2370722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6241" y="377801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</a:t>
            </a:r>
            <a:r>
              <a:rPr lang="de-DE" sz="1600" dirty="0" smtClean="0"/>
              <a:t>OAM domain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6404860" y="188002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Node-ID,..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6514861" y="1670823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Ingress/Egress I/F, 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792256" y="169370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Timestamp, Delay,..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7117932" y="176137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Proof of Transit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37282" y="1688287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Sequence number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7542575" y="159677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Generic customer data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0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9906" y="942975"/>
            <a:ext cx="4706331" cy="42524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0 1 2 3 4 5 6 7 8 9 0 1 2 3 4 5 6 7 8 9 0 1 2 3 4 5 6 7 8 9 0 1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Opt Len  |O|C|   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Rsvd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|          Protocol Type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Hdr</a:t>
            </a:r>
            <a:endParaRPr lang="en-US" sz="8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Virtual Network Identifier (VNI)       |    Reserved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Option Class =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IOAM_Trace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Type (incr.) |R|R|R| Length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IOAM-Trace-Type        |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NodeLen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Flags  | Max Length  | Trace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[0]                     |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[1]                     | 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   ...                               ~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[n-1]                   |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[n]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+-+-+-+-+-+-+-+-+-+-+-+-+-+-+-+-+-+-+-+-+-+-+-+-+-+-+-+-+-+-+-+-&lt;--+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Payload + Padding (L2/L3/ESP/...)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sz="8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258189"/>
            <a:ext cx="8345488" cy="731837"/>
          </a:xfrm>
        </p:spPr>
        <p:txBody>
          <a:bodyPr/>
          <a:lstStyle/>
          <a:p>
            <a:r>
              <a:rPr lang="de-DE" dirty="0" smtClean="0"/>
              <a:t>IOAM over Geneve 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draft-brockners-nvo3-ioam-geneve-00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Oval 3"/>
          <p:cNvSpPr/>
          <p:nvPr/>
        </p:nvSpPr>
        <p:spPr>
          <a:xfrm>
            <a:off x="437766" y="1260764"/>
            <a:ext cx="4287982" cy="47798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4725748" y="1499754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868364" y="1350734"/>
            <a:ext cx="184169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err="1" smtClean="0">
                <a:solidFill>
                  <a:srgbClr val="676767">
                    <a:lumMod val="50000"/>
                  </a:srgbClr>
                </a:solidFill>
              </a:rPr>
              <a:t>Geneve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 header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7766" y="1724894"/>
            <a:ext cx="4287982" cy="238990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18820" y="1842735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861436" y="1693715"/>
            <a:ext cx="277687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err="1" smtClean="0">
                <a:solidFill>
                  <a:srgbClr val="676767">
                    <a:lumMod val="50000"/>
                  </a:srgbClr>
                </a:solidFill>
              </a:rPr>
              <a:t>Geneve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 tunnel option</a:t>
            </a:r>
          </a:p>
          <a:p>
            <a:pPr marL="1587" lvl="0" indent="0" defTabSz="914400">
              <a:buNone/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Option Class and Type specify which data field resides in the option.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56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1173829"/>
            <a:ext cx="5343771" cy="3168210"/>
          </a:xfrm>
        </p:spPr>
        <p:txBody>
          <a:bodyPr/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e-DE" sz="1600" dirty="0" smtClean="0">
                <a:solidFill>
                  <a:schemeClr val="tx1">
                    <a:lumMod val="50000"/>
                  </a:schemeClr>
                </a:solidFill>
              </a:rPr>
              <a:t>ection 4: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Discussion of the encapsulation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approach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An encapsulation of IOAM data fields in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should be friendly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an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implementation in both hardware as well as software forwarders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and support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 wide range of deployment cases, including large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networks that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desire to leverage multiple IOAM data fields at the same time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Tunnel option length field:</a:t>
            </a:r>
          </a:p>
          <a:p>
            <a:pPr lvl="1"/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tunnel option limits length to 128 bytes, which limits the range of deployment cases.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Metadata approach discussion:</a:t>
            </a: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Use of the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tunnel option requires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iterative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lookups (nested TLVs) which present a challenge for some hardware implementations.</a:t>
            </a: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Single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length field for all options allows nodes not interested in the IOAM information to skip the information easily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 I.e. no need for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parsing each header of the list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find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the L4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header.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Questions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6182121" y="1883830"/>
            <a:ext cx="2601133" cy="2135069"/>
            <a:chOff x="5940425" y="1745555"/>
            <a:chExt cx="2976092" cy="2442844"/>
          </a:xfrm>
        </p:grpSpPr>
        <p:sp>
          <p:nvSpPr>
            <p:cNvPr id="17" name="Rectangle 16"/>
            <p:cNvSpPr/>
            <p:nvPr/>
          </p:nvSpPr>
          <p:spPr>
            <a:xfrm>
              <a:off x="5940425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0425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425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0425" y="1745555"/>
              <a:ext cx="1153214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53252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3252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53252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3896" y="1745555"/>
              <a:ext cx="1392621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3896" y="1745555"/>
              <a:ext cx="1392621" cy="244284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71339" y="2945275"/>
              <a:ext cx="512074" cy="38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  <a:r>
                <a:rPr lang="de-DE" sz="1600" dirty="0" smtClean="0"/>
                <a:t>s.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28763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181436"/>
            <a:ext cx="8277344" cy="316821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Fields for In-situ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OAM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Adopted by IPPM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ietf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ippm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ioam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-data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encapsulations into protocols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draft-brockners-nvo3-ioam-geneve-00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(this discussion)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draft-brockners-ioam-vxlan-gpe-00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draft-brockners-sfc-ioam-nsh-00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… more to come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marL="292040" lvl="1" indent="0">
              <a:buNone/>
            </a:pP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in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in NVO3 WG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Feedback from NVO3 WG appreciated, especially on open questions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adoption?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and next </a:t>
            </a:r>
            <a:r>
              <a:rPr lang="de-DE" dirty="0"/>
              <a:t>s</a:t>
            </a:r>
            <a:r>
              <a:rPr lang="de-DE" dirty="0" smtClean="0"/>
              <a:t>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0</TotalTime>
  <Words>545</Words>
  <Application>Microsoft Office PowerPoint</Application>
  <PresentationFormat>On-screen Show (16:9)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MS PGothic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Courier New</vt:lpstr>
      <vt:lpstr>Blue theme 2014 16x9</vt:lpstr>
      <vt:lpstr> In-situ OAM (IOAM) in Geneve draft-brockners-nvo3-ioam-geneve-00</vt:lpstr>
      <vt:lpstr>In-situ OAM in a nutshell</vt:lpstr>
      <vt:lpstr>IOAM over Geneve  (draft-brockners-nvo3-ioam-geneve-00)</vt:lpstr>
      <vt:lpstr>Open Questions</vt:lpstr>
      <vt:lpstr>Status and next steps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Frank Brockners (fbrockne)</cp:lastModifiedBy>
  <cp:revision>322</cp:revision>
  <dcterms:created xsi:type="dcterms:W3CDTF">2015-07-14T08:35:48Z</dcterms:created>
  <dcterms:modified xsi:type="dcterms:W3CDTF">2017-11-10T09:18:57Z</dcterms:modified>
</cp:coreProperties>
</file>