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7"/>
  </p:notesMasterIdLst>
  <p:handoutMasterIdLst>
    <p:handoutMasterId r:id="rId8"/>
  </p:handoutMasterIdLst>
  <p:sldIdLst>
    <p:sldId id="457" r:id="rId2"/>
    <p:sldId id="666" r:id="rId3"/>
    <p:sldId id="668" r:id="rId4"/>
    <p:sldId id="667" r:id="rId5"/>
    <p:sldId id="665" r:id="rId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pos="2741">
          <p15:clr>
            <a:srgbClr val="A4A3A4"/>
          </p15:clr>
        </p15:guide>
        <p15:guide id="4" pos="2453">
          <p15:clr>
            <a:srgbClr val="A4A3A4"/>
          </p15:clr>
        </p15:guide>
        <p15:guide id="5" pos="5558">
          <p15:clr>
            <a:srgbClr val="A4A3A4"/>
          </p15:clr>
        </p15:guide>
        <p15:guide id="6" pos="39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9542"/>
    <a:srgbClr val="FDBE24"/>
    <a:srgbClr val="AB0810"/>
    <a:srgbClr val="DEA900"/>
    <a:srgbClr val="F9DFD5"/>
    <a:srgbClr val="FA661C"/>
    <a:srgbClr val="90BDDB"/>
    <a:srgbClr val="335FFA"/>
    <a:srgbClr val="349A97"/>
    <a:srgbClr val="2C9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6523" autoAdjust="0"/>
  </p:normalViewPr>
  <p:slideViewPr>
    <p:cSldViewPr snapToGrid="0" snapToObjects="1" showGuides="1">
      <p:cViewPr varScale="1">
        <p:scale>
          <a:sx n="143" d="100"/>
          <a:sy n="143" d="100"/>
        </p:scale>
        <p:origin x="676" y="92"/>
      </p:cViewPr>
      <p:guideLst>
        <p:guide orient="horz" pos="307"/>
        <p:guide orient="horz" pos="3053"/>
        <p:guide pos="2741"/>
        <p:guide pos="2453"/>
        <p:guide pos="5558"/>
        <p:guide pos="39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_black.ai"/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0" y="324000"/>
            <a:ext cx="949596" cy="585216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64794" y="1347788"/>
            <a:ext cx="4218460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32668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970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28" y="302505"/>
            <a:ext cx="3715995" cy="826447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68572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64" y="302506"/>
            <a:ext cx="3715995" cy="82644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28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05964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0000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61963" y="22831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377728" y="22783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354813" y="22047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3" y="1201094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77728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354812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25828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75" y="1330326"/>
            <a:ext cx="3712779" cy="31019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85718" indent="-85718" algn="l" defTabSz="68572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148706" y="3552444"/>
            <a:ext cx="3506245" cy="2537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47761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3600" indent="-399968" algn="l">
              <a:lnSpc>
                <a:spcPct val="90000"/>
              </a:lnSpc>
              <a:defRPr sz="4600" b="0" i="1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4017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96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3763" y="1439060"/>
            <a:ext cx="3820348" cy="2265389"/>
          </a:xfrm>
        </p:spPr>
        <p:txBody>
          <a:bodyPr lIns="61715" tIns="34288" rIns="61715" bIns="34288" rtlCol="0" anchor="ctr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rgbClr val="2968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61399751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88"/>
            <a:ext cx="8345488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503203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5"/>
            <a:ext cx="8345488" cy="266065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56367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9915" y="3209550"/>
            <a:ext cx="4684867" cy="288131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525" y="2462027"/>
            <a:ext cx="4712557" cy="766763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rgbClr val="3E6B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81" y="1438276"/>
            <a:ext cx="2676525" cy="2166938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00548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456"/>
            <a:ext cx="4007001" cy="304077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4"/>
            <a:ext cx="4073346" cy="303939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29543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354"/>
            <a:ext cx="4003995" cy="3040875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835746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6085116" y="1622395"/>
            <a:ext cx="2318564" cy="2318564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3423230" y="1622395"/>
            <a:ext cx="2318564" cy="2318564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4271" y="1622395"/>
            <a:ext cx="2318564" cy="2318564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7485" y="2800142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436444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98330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1520825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6841860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20260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774821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3422842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6087359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774965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422986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087503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88797" y="387313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436818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101335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19629538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00063" y="3486478"/>
            <a:ext cx="8139112" cy="500992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72800" indent="0">
              <a:lnSpc>
                <a:spcPts val="3680"/>
              </a:lnSpc>
              <a:spcBef>
                <a:spcPts val="0"/>
              </a:spcBef>
              <a:buNone/>
              <a:defRPr sz="24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7249282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37"/>
            <a:ext cx="8563172" cy="2542175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73071393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124705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8971332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0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0" y="3595688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065871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6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800" y="233363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1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68577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0935" y="2480693"/>
            <a:ext cx="6729865" cy="1614419"/>
          </a:xfrm>
        </p:spPr>
        <p:txBody>
          <a:bodyPr>
            <a:noAutofit/>
          </a:bodyPr>
          <a:lstStyle>
            <a:lvl1pPr marL="0" marR="0" indent="0" algn="l" defTabSz="6857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552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59221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607"/>
            <a:ext cx="3630612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4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7669" y="546734"/>
            <a:ext cx="4349918" cy="813985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7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3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3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38" y="233363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63" y="2271713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5" y="2271713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38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38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8995" y="233363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28" y="233363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1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1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761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686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38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704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989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25" y="218947"/>
            <a:ext cx="8513064" cy="76543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52925" y="1077913"/>
            <a:ext cx="8513064" cy="3398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73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16705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0112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42556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9660" y="895601"/>
            <a:ext cx="8398739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11040712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12400" indent="-392400">
              <a:lnSpc>
                <a:spcPts val="444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41371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3281501" y="4897425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IETF 100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7" r:id="rId3"/>
    <p:sldLayoutId id="2147483876" r:id="rId4"/>
    <p:sldLayoutId id="2147483878" r:id="rId5"/>
    <p:sldLayoutId id="2147483881" r:id="rId6"/>
    <p:sldLayoutId id="2147483880" r:id="rId7"/>
    <p:sldLayoutId id="2147483905" r:id="rId8"/>
    <p:sldLayoutId id="2147483906" r:id="rId9"/>
    <p:sldLayoutId id="2147483879" r:id="rId10"/>
    <p:sldLayoutId id="2147483883" r:id="rId11"/>
    <p:sldLayoutId id="2147483886" r:id="rId12"/>
    <p:sldLayoutId id="2147483887" r:id="rId13"/>
    <p:sldLayoutId id="2147483884" r:id="rId14"/>
    <p:sldLayoutId id="2147483885" r:id="rId15"/>
    <p:sldLayoutId id="2147483907" r:id="rId16"/>
    <p:sldLayoutId id="2147483889" r:id="rId17"/>
    <p:sldLayoutId id="2147483890" r:id="rId18"/>
    <p:sldLayoutId id="2147483891" r:id="rId19"/>
    <p:sldLayoutId id="2147483892" r:id="rId20"/>
    <p:sldLayoutId id="2147483893" r:id="rId21"/>
    <p:sldLayoutId id="2147483917" r:id="rId22"/>
    <p:sldLayoutId id="2147483918" r:id="rId23"/>
    <p:sldLayoutId id="2147483895" r:id="rId24"/>
    <p:sldLayoutId id="2147483871" r:id="rId25"/>
    <p:sldLayoutId id="2147483898" r:id="rId26"/>
    <p:sldLayoutId id="2147483908" r:id="rId27"/>
    <p:sldLayoutId id="2147483909" r:id="rId28"/>
    <p:sldLayoutId id="2147483910" r:id="rId29"/>
    <p:sldLayoutId id="2147483911" r:id="rId30"/>
    <p:sldLayoutId id="2147483914" r:id="rId31"/>
    <p:sldLayoutId id="2147483896" r:id="rId32"/>
    <p:sldLayoutId id="2147483912" r:id="rId33"/>
    <p:sldLayoutId id="2147483913" r:id="rId34"/>
    <p:sldLayoutId id="2147483919" r:id="rId35"/>
  </p:sldLayoutIdLst>
  <p:transition spd="slow"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brockners-ioam-vxlan-gpe-00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brockners-ioam-vxlan-gpe-00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brockners-nvo3-ioam-geneve-00" TargetMode="External"/><Relationship Id="rId2" Type="http://schemas.openxmlformats.org/officeDocument/2006/relationships/hyperlink" Target="https://datatracker.ietf.org/doc/draft-ietf-ippm-ioam-data/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tools.ietf.org/html/draft-brockners-sfc-ioam-nsh-00" TargetMode="External"/><Relationship Id="rId4" Type="http://schemas.openxmlformats.org/officeDocument/2006/relationships/hyperlink" Target="https://tools.ietf.org/html/draft-brockners-ioam-vxlan-gpe-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89660" y="1799727"/>
            <a:ext cx="8340725" cy="646112"/>
          </a:xfrm>
        </p:spPr>
        <p:txBody>
          <a:bodyPr/>
          <a:lstStyle/>
          <a:p>
            <a:r>
              <a:rPr lang="en-US" sz="6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In-situ OAM (IOAM) in </a:t>
            </a: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VXLAN-GPE</a:t>
            </a: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draft-brockners-ioam-vxlan-gpe-00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434110" y="3395352"/>
            <a:ext cx="8296275" cy="2873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Frank Brockners, Shwetha Bhandari, </a:t>
            </a:r>
            <a:r>
              <a:rPr lang="en-US" sz="1200" dirty="0" err="1"/>
              <a:t>Vengada</a:t>
            </a:r>
            <a:r>
              <a:rPr lang="en-US" sz="1200" dirty="0"/>
              <a:t> Prasad </a:t>
            </a:r>
            <a:r>
              <a:rPr lang="en-US" sz="1200" dirty="0" err="1" smtClean="0"/>
              <a:t>Govindan</a:t>
            </a:r>
            <a:r>
              <a:rPr lang="en-US" sz="1200" dirty="0" smtClean="0"/>
              <a:t>, Carlos Pignataro (Cisco)</a:t>
            </a:r>
            <a:br>
              <a:rPr lang="en-US" sz="1200" dirty="0" smtClean="0"/>
            </a:br>
            <a:r>
              <a:rPr lang="en-US" sz="1200" dirty="0" smtClean="0"/>
              <a:t>Hannes </a:t>
            </a:r>
            <a:r>
              <a:rPr lang="en-US" sz="1200" dirty="0" err="1" smtClean="0"/>
              <a:t>Gedler</a:t>
            </a:r>
            <a:r>
              <a:rPr lang="en-US" sz="1200" dirty="0" smtClean="0"/>
              <a:t> (</a:t>
            </a:r>
            <a:r>
              <a:rPr lang="en-US" sz="1200" dirty="0" err="1" smtClean="0"/>
              <a:t>rtbrick</a:t>
            </a:r>
            <a:r>
              <a:rPr lang="en-US" sz="1200" dirty="0" smtClean="0"/>
              <a:t>), Steve Youell (JPMC), John Leddy (Comcast)</a:t>
            </a:r>
            <a:br>
              <a:rPr lang="en-US" sz="1200" dirty="0" smtClean="0"/>
            </a:br>
            <a:r>
              <a:rPr lang="en-US" sz="1200" dirty="0" smtClean="0"/>
              <a:t>David Mozes (</a:t>
            </a:r>
            <a:r>
              <a:rPr lang="en-US" sz="1200" dirty="0" err="1" smtClean="0"/>
              <a:t>Mellanox</a:t>
            </a:r>
            <a:r>
              <a:rPr lang="en-US" sz="1200" dirty="0" smtClean="0"/>
              <a:t>), Tal Mizrahi (Marvell), Petr Lapukhov (Facebook)</a:t>
            </a:r>
            <a:br>
              <a:rPr lang="en-US" sz="1200" dirty="0" smtClean="0"/>
            </a:br>
            <a:r>
              <a:rPr lang="en-US" sz="1200" dirty="0" smtClean="0"/>
              <a:t>Remy Chang (Barefoot), Daniel Bernier (Bell Canada)</a:t>
            </a:r>
          </a:p>
          <a:p>
            <a:pPr marL="0" indent="0"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IETF 100 – </a:t>
            </a:r>
            <a:r>
              <a:rPr lang="en-US" sz="1200" dirty="0" smtClean="0"/>
              <a:t>LISP</a:t>
            </a:r>
            <a:r>
              <a:rPr lang="en-US" sz="1200" dirty="0" smtClean="0"/>
              <a:t>; November, </a:t>
            </a:r>
            <a:r>
              <a:rPr lang="en-US" sz="1200" dirty="0" smtClean="0"/>
              <a:t>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3752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In-situ OAM in a nutshell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10800000">
            <a:off x="6548831" y="2324807"/>
            <a:ext cx="1437859" cy="1139485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416598" y="1132446"/>
            <a:ext cx="6547332" cy="355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lvl="0" defTabSz="914400">
              <a:defRPr/>
            </a:pPr>
            <a:r>
              <a:rPr lang="en-US" sz="1400" kern="0" dirty="0">
                <a:solidFill>
                  <a:srgbClr val="676767">
                    <a:lumMod val="50000"/>
                  </a:srgbClr>
                </a:solidFill>
              </a:rPr>
              <a:t>Gather telemetry and OAM information along the path </a:t>
            </a:r>
            <a:r>
              <a:rPr lang="en-US" sz="1400" kern="0" dirty="0">
                <a:solidFill>
                  <a:srgbClr val="FF0000"/>
                </a:solidFill>
              </a:rPr>
              <a:t>within</a:t>
            </a:r>
            <a:r>
              <a:rPr lang="en-US" sz="1400" kern="0" dirty="0">
                <a:solidFill>
                  <a:srgbClr val="676767">
                    <a:lumMod val="50000"/>
                  </a:srgbClr>
                </a:solidFill>
              </a:rPr>
              <a:t> the data packet, </a:t>
            </a: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(hence “in-situ OAM”) as </a:t>
            </a:r>
            <a:r>
              <a:rPr lang="en-US" sz="1400" kern="0" dirty="0">
                <a:solidFill>
                  <a:srgbClr val="676767">
                    <a:lumMod val="50000"/>
                  </a:srgbClr>
                </a:solidFill>
              </a:rPr>
              <a:t>part of an existing/additional header</a:t>
            </a:r>
          </a:p>
          <a:p>
            <a:pPr lvl="1" indent="-185738" defTabSz="914400">
              <a:spcBef>
                <a:spcPts val="1200"/>
              </a:spcBef>
              <a:defRPr/>
            </a:pPr>
            <a:r>
              <a:rPr lang="en-US" sz="1200" kern="0" dirty="0">
                <a:solidFill>
                  <a:srgbClr val="FF0000"/>
                </a:solidFill>
              </a:rPr>
              <a:t>No</a:t>
            </a:r>
            <a:r>
              <a:rPr lang="en-US" sz="1200" kern="0" dirty="0">
                <a:solidFill>
                  <a:srgbClr val="676767">
                    <a:lumMod val="50000"/>
                  </a:srgbClr>
                </a:solidFill>
              </a:rPr>
              <a:t> extra probe-traffic (as with ping, trace, </a:t>
            </a:r>
            <a:r>
              <a:rPr lang="en-US" sz="1200" kern="0" dirty="0" smtClean="0">
                <a:solidFill>
                  <a:srgbClr val="676767">
                    <a:lumMod val="50000"/>
                  </a:srgbClr>
                </a:solidFill>
              </a:rPr>
              <a:t>..)</a:t>
            </a:r>
            <a:endParaRPr lang="en-US" sz="1200" kern="0" dirty="0" smtClean="0">
              <a:solidFill>
                <a:srgbClr val="676767">
                  <a:lumMod val="50000"/>
                </a:srgbClr>
              </a:solidFill>
            </a:endParaRPr>
          </a:p>
          <a:p>
            <a:pPr lvl="1" indent="-185738" defTabSz="914400">
              <a:spcBef>
                <a:spcPts val="1200"/>
              </a:spcBef>
              <a:defRPr/>
            </a:pPr>
            <a:r>
              <a:rPr lang="en-US" sz="1200" kern="0" dirty="0" smtClean="0">
                <a:solidFill>
                  <a:srgbClr val="676767">
                    <a:lumMod val="50000"/>
                  </a:srgbClr>
                </a:solidFill>
              </a:rPr>
              <a:t>“Hybrid, Type-1 OAM” per RFC 7799</a:t>
            </a:r>
          </a:p>
          <a:p>
            <a:pPr lvl="1" indent="-185738" defTabSz="914400">
              <a:spcBef>
                <a:spcPts val="1200"/>
              </a:spcBef>
              <a:defRPr/>
            </a:pPr>
            <a:endParaRPr lang="en-US" kern="0" dirty="0">
              <a:solidFill>
                <a:srgbClr val="676767">
                  <a:lumMod val="50000"/>
                </a:srgbClr>
              </a:solidFill>
            </a:endParaRPr>
          </a:p>
          <a:p>
            <a:pPr lvl="0" defTabSz="914400">
              <a:defRPr/>
            </a:pPr>
            <a:r>
              <a:rPr lang="de-DE" sz="1400" kern="0" dirty="0" smtClean="0">
                <a:solidFill>
                  <a:srgbClr val="676767">
                    <a:lumMod val="50000"/>
                  </a:srgbClr>
                </a:solidFill>
              </a:rPr>
              <a:t>Generic, Transport independent data-fields for IOAM</a:t>
            </a:r>
          </a:p>
          <a:p>
            <a:pPr lvl="1" defTabSz="914400">
              <a:defRPr/>
            </a:pP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Scope: Per-hop, specific-hops only, end-to-end</a:t>
            </a:r>
          </a:p>
          <a:p>
            <a:pPr lvl="1" defTabSz="914400">
              <a:defRPr/>
            </a:pP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Data fields include: Node IDs, interface IDs, timestamps, </a:t>
            </a:r>
            <a:b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</a:b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sequence numbers, ...</a:t>
            </a:r>
          </a:p>
          <a:p>
            <a:pPr lvl="1" defTabSz="914400">
              <a:defRPr/>
            </a:pPr>
            <a:endParaRPr lang="de-DE" sz="1200" kern="0" dirty="0" smtClean="0">
              <a:solidFill>
                <a:srgbClr val="676767">
                  <a:lumMod val="50000"/>
                </a:srgbClr>
              </a:solidFill>
            </a:endParaRPr>
          </a:p>
          <a:p>
            <a:pPr lvl="0" defTabSz="914400">
              <a:defRPr/>
            </a:pPr>
            <a:r>
              <a:rPr lang="de-DE" sz="1400" kern="0" dirty="0" smtClean="0">
                <a:solidFill>
                  <a:srgbClr val="676767">
                    <a:lumMod val="50000"/>
                  </a:srgbClr>
                </a:solidFill>
              </a:rPr>
              <a:t>Encapsulation</a:t>
            </a:r>
            <a:endParaRPr lang="de-DE" sz="1400" kern="0" dirty="0">
              <a:solidFill>
                <a:srgbClr val="676767">
                  <a:lumMod val="50000"/>
                </a:srgbClr>
              </a:solidFill>
            </a:endParaRPr>
          </a:p>
          <a:p>
            <a:pPr lvl="1" defTabSz="914400">
              <a:defRPr/>
            </a:pP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IOAM data fields can be embedded into a variety of transports, including:</a:t>
            </a:r>
            <a:b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</a:b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IPv6, SRv6, NSH, GRE, Geneve, VXLAN-GPE ...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11314" y="2883077"/>
            <a:ext cx="2680448" cy="277906"/>
            <a:chOff x="6284258" y="1720413"/>
            <a:chExt cx="2680448" cy="2779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 6"/>
            <p:cNvSpPr/>
            <p:nvPr/>
          </p:nvSpPr>
          <p:spPr>
            <a:xfrm>
              <a:off x="6284258" y="1720413"/>
              <a:ext cx="770965" cy="27790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Hdr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055223" y="1720413"/>
              <a:ext cx="770965" cy="277906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OAM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826188" y="1720413"/>
              <a:ext cx="1138518" cy="27790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Payload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>
            <a:off x="6115797" y="3166276"/>
            <a:ext cx="2675965" cy="672353"/>
          </a:xfrm>
          <a:custGeom>
            <a:avLst/>
            <a:gdLst>
              <a:gd name="connsiteX0" fmla="*/ 0 w 2675965"/>
              <a:gd name="connsiteY0" fmla="*/ 0 h 672353"/>
              <a:gd name="connsiteX1" fmla="*/ 2675965 w 2675965"/>
              <a:gd name="connsiteY1" fmla="*/ 0 h 672353"/>
              <a:gd name="connsiteX2" fmla="*/ 2147047 w 2675965"/>
              <a:gd name="connsiteY2" fmla="*/ 672353 h 672353"/>
              <a:gd name="connsiteX3" fmla="*/ 797859 w 2675965"/>
              <a:gd name="connsiteY3" fmla="*/ 672353 h 672353"/>
              <a:gd name="connsiteX4" fmla="*/ 0 w 2675965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5965" h="672353">
                <a:moveTo>
                  <a:pt x="0" y="0"/>
                </a:moveTo>
                <a:lnTo>
                  <a:pt x="2675965" y="0"/>
                </a:lnTo>
                <a:lnTo>
                  <a:pt x="2147047" y="672353"/>
                </a:lnTo>
                <a:lnTo>
                  <a:pt x="797859" y="67235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_Cloud_Q308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730" y="3234382"/>
            <a:ext cx="2370722" cy="1195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6241" y="3778019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I</a:t>
            </a:r>
            <a:r>
              <a:rPr lang="de-DE" sz="1600" dirty="0" smtClean="0"/>
              <a:t>OAM domain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 rot="18900000">
            <a:off x="6404860" y="1880021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Node-ID,..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6514861" y="1670823"/>
            <a:ext cx="1479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Ingress/Egress I/F, ..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6792256" y="1693705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Timestamp, Delay,..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7117932" y="1761378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Proof of Transit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7337282" y="1688287"/>
            <a:ext cx="1337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Sequence number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7542575" y="1596772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Generic customer data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108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IOAM over VXLAN-GPE </a:t>
            </a:r>
            <a:br>
              <a:rPr lang="de-DE" dirty="0" smtClean="0"/>
            </a:br>
            <a:r>
              <a:rPr lang="de-DE" sz="2000" dirty="0" smtClean="0"/>
              <a:t>(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hlinkClick r:id="rId2"/>
              </a:rPr>
              <a:t>draft-brockners-ioam-vxlan-gpe-00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09906" y="942975"/>
            <a:ext cx="4706331" cy="425248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7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0 1 2 3 4 5 6 7 8 9 0 1 2 3 4 5 6 7 8 9 0 1 2 3 4 5 6 7 8 9 0 1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Outer Ethernet Header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Outer IP Header  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Outer UDP Header  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lang="en-US" sz="7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R|R|Ver|I|P|R|O</a:t>
            </a: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   Reserved             | NP=</a:t>
            </a:r>
            <a:r>
              <a:rPr lang="en-US" sz="7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IOAM_Trace</a:t>
            </a: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GPE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Virtual Network Identifier (VNI)          | Reserved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Type     |   IOAM HDR </a:t>
            </a:r>
            <a:r>
              <a:rPr lang="en-US" sz="7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Reserved   | Next Protocol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IOAM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IOAM-Trace-Type        |</a:t>
            </a:r>
            <a:r>
              <a:rPr lang="en-US" sz="7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NodeLen</a:t>
            </a: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Flags  | Max Length  | Trace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+-+-+-+-+-+-+-+-+-+-+-+-+-+-+-+-+-+-+-+-+-+-+-+-+-+-+-+-+-+-+-+-+&lt;-+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[0]                     | IOAM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[1]                     |  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                            ...                               ~ 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[n-1]                   | 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[n]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+-+-+-+-+-+-+-+-+-+-+-+-+-+-+-+-+-+-+-+-+-+-+-+-+-+-+-+-+-+-+-+-&lt;--+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Payload + Padding (L2/L3/ESP/...)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                                </a:t>
            </a: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  <a:endParaRPr lang="en-US" sz="700" dirty="0" smtClean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2350" y="1801070"/>
            <a:ext cx="4287982" cy="47798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8" idx="6"/>
          </p:cNvCxnSpPr>
          <p:nvPr/>
        </p:nvCxnSpPr>
        <p:spPr>
          <a:xfrm flipV="1">
            <a:off x="4670332" y="2040060"/>
            <a:ext cx="1149927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5812948" y="1891040"/>
            <a:ext cx="1841693" cy="36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587" lvl="0" indent="0" defTabSz="914400">
              <a:buNone/>
              <a:defRPr/>
            </a:pP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VXLAN-GPE header</a:t>
            </a:r>
            <a:endParaRPr lang="de-DE" sz="1200" kern="0" dirty="0" smtClean="0">
              <a:solidFill>
                <a:srgbClr val="676767">
                  <a:lumMod val="50000"/>
                </a:srgb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2350" y="2265200"/>
            <a:ext cx="4287982" cy="187488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663404" y="2383041"/>
            <a:ext cx="1149927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5806020" y="2234021"/>
            <a:ext cx="3074744" cy="36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587" lvl="0" indent="0" defTabSz="914400">
              <a:buNone/>
              <a:defRPr/>
            </a:pP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IOAM shim header for VXLAN-GPE</a:t>
            </a:r>
            <a:endParaRPr lang="de-DE" sz="1100" kern="0" dirty="0" smtClean="0">
              <a:solidFill>
                <a:srgbClr val="676767">
                  <a:lumMod val="50000"/>
                </a:srgb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31673" y="2417675"/>
            <a:ext cx="1788586" cy="4848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5812953" y="2774333"/>
            <a:ext cx="3074744" cy="36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587" lvl="0" indent="0" defTabSz="914400">
              <a:buNone/>
              <a:defRPr/>
            </a:pP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Specifies the next protocol</a:t>
            </a:r>
            <a:b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</a:b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Allows multiple data field</a:t>
            </a:r>
            <a:endParaRPr lang="de-DE" sz="1100" kern="0" dirty="0" smtClean="0">
              <a:solidFill>
                <a:srgbClr val="676767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495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2301" y="1173829"/>
            <a:ext cx="5407701" cy="3168210"/>
          </a:xfrm>
        </p:spPr>
        <p:txBody>
          <a:bodyPr/>
          <a:lstStyle/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S</a:t>
            </a:r>
            <a:r>
              <a:rPr lang="de-DE" sz="1600" dirty="0" smtClean="0">
                <a:solidFill>
                  <a:schemeClr val="tx1">
                    <a:lumMod val="50000"/>
                  </a:schemeClr>
                </a:solidFill>
              </a:rPr>
              <a:t>ection 4: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Discussion of the encapsulation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approach</a:t>
            </a:r>
          </a:p>
          <a:p>
            <a:pPr lvl="1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An encapsulation of IOAM data fields in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VXLAN-GPE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should be friendly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to an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implementation in both hardware as well as software forwarders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and support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 wide range of deployment cases, including large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networks that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desire to leverage multiple IOAM data fields at the same time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“To nest TLVs or not to”?,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Single GPE protocol type for all IOAM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data categories (trace, proof-of-transit, and edge-to-edge)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or one GPE protocol type per IOAM data category? 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“Next header” approach: S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ingle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GPE protocol type for all IOAM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types: Results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in serial list of IOAM data categories. Avoids iterative lookups. Finding the L4 header requires parsing each header of the list. Current approach in -00 version of the draft. </a:t>
            </a: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“TLV”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approach: One GPE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protocol type per IOAM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category: </a:t>
            </a:r>
            <a:b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Results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in nested TLVs. Requires iterative lookups. Single length field for all options allows nodes not interested in the IOAM information to skip the information easily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Questions</a:t>
            </a:r>
            <a:endParaRPr lang="de-DE" dirty="0"/>
          </a:p>
        </p:txBody>
      </p:sp>
      <p:grpSp>
        <p:nvGrpSpPr>
          <p:cNvPr id="3" name="Group 2"/>
          <p:cNvGrpSpPr/>
          <p:nvPr/>
        </p:nvGrpSpPr>
        <p:grpSpPr>
          <a:xfrm>
            <a:off x="6317542" y="1863032"/>
            <a:ext cx="2601133" cy="2135069"/>
            <a:chOff x="5940425" y="1745555"/>
            <a:chExt cx="2976092" cy="2442844"/>
          </a:xfrm>
        </p:grpSpPr>
        <p:sp>
          <p:nvSpPr>
            <p:cNvPr id="17" name="Rectangle 16"/>
            <p:cNvSpPr/>
            <p:nvPr/>
          </p:nvSpPr>
          <p:spPr>
            <a:xfrm>
              <a:off x="5940425" y="2415888"/>
              <a:ext cx="1153214" cy="542620"/>
            </a:xfrm>
            <a:prstGeom prst="rect">
              <a:avLst/>
            </a:prstGeom>
            <a:noFill/>
            <a:ln w="57150">
              <a:solidFill>
                <a:srgbClr val="489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40425" y="2996514"/>
              <a:ext cx="1153214" cy="54262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40425" y="3577140"/>
              <a:ext cx="1153214" cy="54262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40425" y="1745555"/>
              <a:ext cx="1153214" cy="612636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53252" y="2415888"/>
              <a:ext cx="1153214" cy="542620"/>
            </a:xfrm>
            <a:prstGeom prst="rect">
              <a:avLst/>
            </a:prstGeom>
            <a:noFill/>
            <a:ln w="57150">
              <a:solidFill>
                <a:srgbClr val="489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53252" y="2996514"/>
              <a:ext cx="1153214" cy="54262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53252" y="3577140"/>
              <a:ext cx="1153214" cy="54262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23896" y="1745555"/>
              <a:ext cx="1392621" cy="612636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23896" y="1745555"/>
              <a:ext cx="1392621" cy="2442844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071339" y="2945275"/>
              <a:ext cx="512074" cy="387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v</a:t>
              </a:r>
              <a:r>
                <a:rPr lang="de-DE" sz="1600" dirty="0" smtClean="0"/>
                <a:t>s.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528763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62301" y="1243883"/>
            <a:ext cx="8277344" cy="3168210"/>
          </a:xfrm>
        </p:spPr>
        <p:txBody>
          <a:bodyPr/>
          <a:lstStyle/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Data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Fields for In-situ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OAM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Adopted by IPPM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draft-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ietf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-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ippm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-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ioam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-data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IOAM encapsulations into protocols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3"/>
              </a:rPr>
              <a:t>draft-brockners-nvo3-ioam-geneve-00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4"/>
              </a:rPr>
              <a:t>draft-brockners-ioam-vxlan-gpe-00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(this discussion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5"/>
              </a:rPr>
              <a:t>draft-brockners-sfc-ioam-nsh-00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… more to come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IOAM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VXLAN-GPE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LISP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WG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Feedback from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LISP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WG appreciated, especially on open questions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WG adoption?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Status and next </a:t>
            </a:r>
            <a:r>
              <a:rPr lang="de-DE" dirty="0"/>
              <a:t>s</a:t>
            </a:r>
            <a:r>
              <a:rPr lang="de-DE" dirty="0" smtClean="0"/>
              <a:t>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0521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theme 2014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>
              <a:lumMod val="7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blue theme 2014 16x9</Template>
  <TotalTime>0</TotalTime>
  <Words>564</Words>
  <Application>Microsoft Office PowerPoint</Application>
  <PresentationFormat>On-screen Show (16:9)</PresentationFormat>
  <Paragraphs>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MS PGothic</vt:lpstr>
      <vt:lpstr>Arial</vt:lpstr>
      <vt:lpstr>Broadway</vt:lpstr>
      <vt:lpstr>Calibri</vt:lpstr>
      <vt:lpstr>Ciscolight</vt:lpstr>
      <vt:lpstr>CiscoSans</vt:lpstr>
      <vt:lpstr>CiscoSans ExtraLight</vt:lpstr>
      <vt:lpstr>CiscoSans Thin</vt:lpstr>
      <vt:lpstr>Courier New</vt:lpstr>
      <vt:lpstr>Blue theme 2014 16x9</vt:lpstr>
      <vt:lpstr> In-situ OAM (IOAM) in VXLAN-GPE draft-brockners-ioam-vxlan-gpe-00</vt:lpstr>
      <vt:lpstr>In-situ OAM in a nutshell</vt:lpstr>
      <vt:lpstr>IOAM over VXLAN-GPE  (draft-brockners-ioam-vxlan-gpe-00)</vt:lpstr>
      <vt:lpstr>Open Questions</vt:lpstr>
      <vt:lpstr>Status and next steps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on visibility:  In-band OAM for IPv6</dc:title>
  <dc:creator>Frank Brockners (fbrockne)</dc:creator>
  <cp:lastModifiedBy>Frank Brockners (fbrockne)</cp:lastModifiedBy>
  <cp:revision>321</cp:revision>
  <dcterms:created xsi:type="dcterms:W3CDTF">2015-07-14T08:35:48Z</dcterms:created>
  <dcterms:modified xsi:type="dcterms:W3CDTF">2017-11-08T10:12:17Z</dcterms:modified>
</cp:coreProperties>
</file>