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7"/>
  </p:notesMasterIdLst>
  <p:handoutMasterIdLst>
    <p:handoutMasterId r:id="rId8"/>
  </p:handoutMasterIdLst>
  <p:sldIdLst>
    <p:sldId id="457" r:id="rId2"/>
    <p:sldId id="666" r:id="rId3"/>
    <p:sldId id="669" r:id="rId4"/>
    <p:sldId id="668" r:id="rId5"/>
    <p:sldId id="665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pos="2741">
          <p15:clr>
            <a:srgbClr val="A4A3A4"/>
          </p15:clr>
        </p15:guide>
        <p15:guide id="4" pos="2453">
          <p15:clr>
            <a:srgbClr val="A4A3A4"/>
          </p15:clr>
        </p15:guide>
        <p15:guide id="5" pos="5558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542"/>
    <a:srgbClr val="FDBE24"/>
    <a:srgbClr val="AB0810"/>
    <a:srgbClr val="DEA900"/>
    <a:srgbClr val="F9DFD5"/>
    <a:srgbClr val="FA661C"/>
    <a:srgbClr val="90BDDB"/>
    <a:srgbClr val="335FFA"/>
    <a:srgbClr val="349A97"/>
    <a:srgbClr val="2C9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6523" autoAdjust="0"/>
  </p:normalViewPr>
  <p:slideViewPr>
    <p:cSldViewPr snapToGrid="0" snapToObjects="1" showGuides="1">
      <p:cViewPr varScale="1">
        <p:scale>
          <a:sx n="143" d="100"/>
          <a:sy n="143" d="100"/>
        </p:scale>
        <p:origin x="676" y="92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218947"/>
            <a:ext cx="8513064" cy="76543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2925" y="1077913"/>
            <a:ext cx="8513064" cy="3398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73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3281501" y="4897425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IETF 100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7" r:id="rId3"/>
    <p:sldLayoutId id="2147483876" r:id="rId4"/>
    <p:sldLayoutId id="2147483878" r:id="rId5"/>
    <p:sldLayoutId id="2147483881" r:id="rId6"/>
    <p:sldLayoutId id="2147483880" r:id="rId7"/>
    <p:sldLayoutId id="2147483905" r:id="rId8"/>
    <p:sldLayoutId id="2147483906" r:id="rId9"/>
    <p:sldLayoutId id="2147483879" r:id="rId10"/>
    <p:sldLayoutId id="2147483883" r:id="rId11"/>
    <p:sldLayoutId id="2147483886" r:id="rId12"/>
    <p:sldLayoutId id="2147483887" r:id="rId13"/>
    <p:sldLayoutId id="2147483884" r:id="rId14"/>
    <p:sldLayoutId id="2147483885" r:id="rId15"/>
    <p:sldLayoutId id="2147483907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917" r:id="rId22"/>
    <p:sldLayoutId id="2147483918" r:id="rId23"/>
    <p:sldLayoutId id="2147483895" r:id="rId24"/>
    <p:sldLayoutId id="2147483871" r:id="rId25"/>
    <p:sldLayoutId id="2147483898" r:id="rId26"/>
    <p:sldLayoutId id="2147483908" r:id="rId27"/>
    <p:sldLayoutId id="2147483909" r:id="rId28"/>
    <p:sldLayoutId id="2147483910" r:id="rId29"/>
    <p:sldLayoutId id="2147483911" r:id="rId30"/>
    <p:sldLayoutId id="2147483914" r:id="rId31"/>
    <p:sldLayoutId id="2147483896" r:id="rId32"/>
    <p:sldLayoutId id="2147483912" r:id="rId33"/>
    <p:sldLayoutId id="2147483913" r:id="rId34"/>
    <p:sldLayoutId id="2147483919" r:id="rId35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rockners-sfc-ioam-nsh-00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brockners-nvo3-ioam-geneve-00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brockners-nvo3-ioam-geneve-00" TargetMode="External"/><Relationship Id="rId2" Type="http://schemas.openxmlformats.org/officeDocument/2006/relationships/hyperlink" Target="https://datatracker.ietf.org/doc/draft-ietf-ippm-ioam-data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tools.ietf.org/html/draft-brockners-sfc-ioam-nsh-00" TargetMode="External"/><Relationship Id="rId4" Type="http://schemas.openxmlformats.org/officeDocument/2006/relationships/hyperlink" Target="https://tools.ietf.org/html/draft-brockners-ioam-vxlan-gpe-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9660" y="1799727"/>
            <a:ext cx="8340725" cy="646112"/>
          </a:xfrm>
        </p:spPr>
        <p:txBody>
          <a:bodyPr/>
          <a:lstStyle/>
          <a:p>
            <a: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In-situ OAM (IOAM) in </a:t>
            </a: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NSH</a:t>
            </a:r>
            <a:b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draft-brockners-sfc-ioam-nsh-00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434110" y="3395352"/>
            <a:ext cx="8296275" cy="287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Frank Brockners, Shwetha Bhandari, </a:t>
            </a:r>
            <a:r>
              <a:rPr lang="en-US" sz="1200" dirty="0" err="1"/>
              <a:t>Vengada</a:t>
            </a:r>
            <a:r>
              <a:rPr lang="en-US" sz="1200" dirty="0"/>
              <a:t> Prasad </a:t>
            </a:r>
            <a:r>
              <a:rPr lang="en-US" sz="1200" dirty="0" err="1" smtClean="0"/>
              <a:t>Govindan</a:t>
            </a:r>
            <a:r>
              <a:rPr lang="en-US" sz="1200" dirty="0" smtClean="0"/>
              <a:t>, Carlos Pignataro (Cisco)</a:t>
            </a:r>
            <a:br>
              <a:rPr lang="en-US" sz="1200" dirty="0" smtClean="0"/>
            </a:br>
            <a:r>
              <a:rPr lang="en-US" sz="1200" dirty="0" smtClean="0"/>
              <a:t>Hannes </a:t>
            </a:r>
            <a:r>
              <a:rPr lang="en-US" sz="1200" dirty="0" err="1" smtClean="0"/>
              <a:t>Gedler</a:t>
            </a:r>
            <a:r>
              <a:rPr lang="en-US" sz="1200" dirty="0" smtClean="0"/>
              <a:t> (</a:t>
            </a:r>
            <a:r>
              <a:rPr lang="en-US" sz="1200" dirty="0" err="1" smtClean="0"/>
              <a:t>rtbrick</a:t>
            </a:r>
            <a:r>
              <a:rPr lang="en-US" sz="1200" dirty="0" smtClean="0"/>
              <a:t>), Steve Youell (JPMC), John Leddy (Comcast)</a:t>
            </a:r>
            <a:br>
              <a:rPr lang="en-US" sz="1200" dirty="0" smtClean="0"/>
            </a:br>
            <a:r>
              <a:rPr lang="en-US" sz="1200" dirty="0" smtClean="0"/>
              <a:t>David Mozes (</a:t>
            </a:r>
            <a:r>
              <a:rPr lang="en-US" sz="1200" dirty="0" err="1" smtClean="0"/>
              <a:t>Mellanox</a:t>
            </a:r>
            <a:r>
              <a:rPr lang="en-US" sz="1200" dirty="0" smtClean="0"/>
              <a:t>), Tal Mizrahi (Marvell), Petr Lapukhov (Facebook)</a:t>
            </a:r>
            <a:br>
              <a:rPr lang="en-US" sz="1200" dirty="0" smtClean="0"/>
            </a:br>
            <a:r>
              <a:rPr lang="en-US" sz="1200" dirty="0" smtClean="0"/>
              <a:t>Remy Chang (Barefoot), Daniel Bernier (Bell Canada)</a:t>
            </a:r>
          </a:p>
          <a:p>
            <a:pPr marL="0" indent="0"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IETF 100 – </a:t>
            </a:r>
            <a:r>
              <a:rPr lang="en-US" sz="1200" dirty="0" smtClean="0"/>
              <a:t>SFC WG</a:t>
            </a:r>
            <a:r>
              <a:rPr lang="en-US" sz="1200" dirty="0" smtClean="0"/>
              <a:t>; November,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3752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In-situ OAM in a nutshell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6548831" y="2324807"/>
            <a:ext cx="1437859" cy="1139485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416598" y="1132446"/>
            <a:ext cx="6547332" cy="355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lvl="0" defTabSz="914400">
              <a:defRPr/>
            </a:pP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Gather telemetry and OAM information along the path </a:t>
            </a:r>
            <a:r>
              <a:rPr lang="en-US" sz="1400" kern="0" dirty="0">
                <a:solidFill>
                  <a:srgbClr val="FF0000"/>
                </a:solidFill>
              </a:rPr>
              <a:t>within</a:t>
            </a: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 the data packet, 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(hence “in-situ OAM”) as </a:t>
            </a: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part of an existing/additional header</a:t>
            </a:r>
          </a:p>
          <a:p>
            <a:pPr lvl="1" indent="-185738" defTabSz="914400">
              <a:spcBef>
                <a:spcPts val="1200"/>
              </a:spcBef>
              <a:defRPr/>
            </a:pPr>
            <a:r>
              <a:rPr lang="en-US" sz="1200" kern="0" dirty="0">
                <a:solidFill>
                  <a:srgbClr val="FF0000"/>
                </a:solidFill>
              </a:rPr>
              <a:t>No</a:t>
            </a:r>
            <a:r>
              <a:rPr lang="en-US" sz="1200" kern="0" dirty="0">
                <a:solidFill>
                  <a:srgbClr val="676767">
                    <a:lumMod val="50000"/>
                  </a:srgbClr>
                </a:solidFill>
              </a:rPr>
              <a:t> extra probe-traffic (as with ping, trace, </a:t>
            </a: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..)</a:t>
            </a:r>
            <a:endParaRPr lang="en-US" sz="1200" kern="0" dirty="0" smtClean="0">
              <a:solidFill>
                <a:srgbClr val="676767">
                  <a:lumMod val="50000"/>
                </a:srgbClr>
              </a:solidFill>
            </a:endParaRPr>
          </a:p>
          <a:p>
            <a:pPr lvl="1" indent="-185738" defTabSz="914400">
              <a:spcBef>
                <a:spcPts val="1200"/>
              </a:spcBef>
              <a:defRPr/>
            </a:pP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“Hybrid, Type-1 OAM” per RFC 7799</a:t>
            </a:r>
          </a:p>
          <a:p>
            <a:pPr lvl="1" indent="-185738" defTabSz="914400">
              <a:spcBef>
                <a:spcPts val="1200"/>
              </a:spcBef>
              <a:defRPr/>
            </a:pPr>
            <a:endParaRPr lang="en-US" kern="0" dirty="0">
              <a:solidFill>
                <a:srgbClr val="676767">
                  <a:lumMod val="50000"/>
                </a:srgbClr>
              </a:solidFill>
            </a:endParaRPr>
          </a:p>
          <a:p>
            <a:pPr lvl="0" defTabSz="914400">
              <a:defRPr/>
            </a:pPr>
            <a:r>
              <a:rPr lang="de-DE" sz="1400" kern="0" dirty="0" smtClean="0">
                <a:solidFill>
                  <a:srgbClr val="676767">
                    <a:lumMod val="50000"/>
                  </a:srgbClr>
                </a:solidFill>
              </a:rPr>
              <a:t>Generic, Transport independent data-fields for IOAM</a:t>
            </a: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Scope: Per-hop, specific-hops only, end-to-end</a:t>
            </a: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Data fields include: Node IDs, interface IDs, timestamps, </a:t>
            </a:r>
            <a:b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sequence numbers, ...</a:t>
            </a:r>
          </a:p>
          <a:p>
            <a:pPr lvl="1" defTabSz="914400">
              <a:defRPr/>
            </a:pPr>
            <a:endParaRPr lang="de-DE" sz="1200" kern="0" dirty="0" smtClean="0">
              <a:solidFill>
                <a:srgbClr val="676767">
                  <a:lumMod val="50000"/>
                </a:srgbClr>
              </a:solidFill>
            </a:endParaRPr>
          </a:p>
          <a:p>
            <a:pPr lvl="0" defTabSz="914400">
              <a:defRPr/>
            </a:pPr>
            <a:r>
              <a:rPr lang="de-DE" sz="1400" kern="0" dirty="0" smtClean="0">
                <a:solidFill>
                  <a:srgbClr val="676767">
                    <a:lumMod val="50000"/>
                  </a:srgbClr>
                </a:solidFill>
              </a:rPr>
              <a:t>Encapsulation</a:t>
            </a:r>
            <a:endParaRPr lang="de-DE" sz="1400" kern="0" dirty="0">
              <a:solidFill>
                <a:srgbClr val="676767">
                  <a:lumMod val="50000"/>
                </a:srgbClr>
              </a:solidFill>
            </a:endParaRP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IOAM data fields can be embedded into a variety of transports, including:</a:t>
            </a:r>
            <a:b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IPv6, SRv6, NSH, GRE, Geneve, VXLAN-GPE ...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11314" y="2883077"/>
            <a:ext cx="2680448" cy="277906"/>
            <a:chOff x="6284258" y="1720413"/>
            <a:chExt cx="2680448" cy="2779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6284258" y="1720413"/>
              <a:ext cx="770965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Hdr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55223" y="1720413"/>
              <a:ext cx="770965" cy="277906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OAM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26188" y="1720413"/>
              <a:ext cx="1138518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Payload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6115797" y="3166276"/>
            <a:ext cx="2675965" cy="672353"/>
          </a:xfrm>
          <a:custGeom>
            <a:avLst/>
            <a:gdLst>
              <a:gd name="connsiteX0" fmla="*/ 0 w 2675965"/>
              <a:gd name="connsiteY0" fmla="*/ 0 h 672353"/>
              <a:gd name="connsiteX1" fmla="*/ 2675965 w 2675965"/>
              <a:gd name="connsiteY1" fmla="*/ 0 h 672353"/>
              <a:gd name="connsiteX2" fmla="*/ 2147047 w 2675965"/>
              <a:gd name="connsiteY2" fmla="*/ 672353 h 672353"/>
              <a:gd name="connsiteX3" fmla="*/ 797859 w 2675965"/>
              <a:gd name="connsiteY3" fmla="*/ 672353 h 672353"/>
              <a:gd name="connsiteX4" fmla="*/ 0 w 2675965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5965" h="672353">
                <a:moveTo>
                  <a:pt x="0" y="0"/>
                </a:moveTo>
                <a:lnTo>
                  <a:pt x="2675965" y="0"/>
                </a:lnTo>
                <a:lnTo>
                  <a:pt x="2147047" y="672353"/>
                </a:lnTo>
                <a:lnTo>
                  <a:pt x="797859" y="67235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_Cloud_Q308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730" y="3234382"/>
            <a:ext cx="2370722" cy="119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6241" y="3778019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</a:t>
            </a:r>
            <a:r>
              <a:rPr lang="de-DE" sz="1600" dirty="0" smtClean="0"/>
              <a:t>OAM domain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8900000">
            <a:off x="6404860" y="1880021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Node-ID,..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6514861" y="1670823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Ingress/Egress I/F, 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6792256" y="1693705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Timestamp, Delay,..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7117932" y="176137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Proof of Transit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7337282" y="1688287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Sequence number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7542575" y="1596772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Generic customer data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108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09906" y="942975"/>
            <a:ext cx="4706331" cy="425248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0                   1                   2                   3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0 1 2 3 4 5 6 7 8 9 0 1 2 3 4 5 6 7 8 9 0 1 2 3 4 5 6 7 8 9 0 1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+-+-+-+-+-+-+-+-+-+-+-+-+-+-+-+-+-+-+-+-+-+-+-+-+-+-+-+-+-+-+-+-+&lt;-+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Ver|O|C|R|R|R|R|R|R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Length  |  MD Type      | NP=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IOAM_Trace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Service Path 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Identifer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| Service Index | 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...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+-+-+-+-+-+-+-+-+-+-+-+-+-+-+-+-+-+-+-+-+-+-+-+-+-+-+-+-+-+-+-+-+&lt;-+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Type     |   IOAM HDR 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Reserved   | Next Protocol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IOAM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IOAM-Trace-Type       |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NodeLen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Flags  | Octets-left | Trace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+-+-+-+-+-+-+-+-+-+-+-+-+-+-+-+-+-+-+-+-+-+-+-+-+-+-+-+-+-+-+-+-+&lt;-+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[0]                     | IOAM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[1]                     | 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                            ...                               ~ 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[n-1]                   |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[n]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+-+-+-+-+-+-+-+-+-+-+-+-+-+-+-+-+-+-+-+-+-+-+-+-+-+-+-+-+-+-+-+-&lt;--+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Payload + Padding (L2/L3/ESP/...)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  <a:endParaRPr lang="en-US" sz="700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66" y="258189"/>
            <a:ext cx="8345488" cy="731837"/>
          </a:xfrm>
        </p:spPr>
        <p:txBody>
          <a:bodyPr/>
          <a:lstStyle/>
          <a:p>
            <a:r>
              <a:rPr lang="de-DE" dirty="0" smtClean="0"/>
              <a:t>IOAM over </a:t>
            </a:r>
            <a:r>
              <a:rPr lang="de-DE" dirty="0" smtClean="0"/>
              <a:t>NSH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2000" dirty="0" smtClean="0"/>
              <a:t>(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draft-brockners-sfc-ioam-nsh-00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12" name="Oval 11"/>
          <p:cNvSpPr/>
          <p:nvPr/>
        </p:nvSpPr>
        <p:spPr>
          <a:xfrm>
            <a:off x="375417" y="1196831"/>
            <a:ext cx="4287982" cy="47798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 flipV="1">
            <a:off x="4663399" y="1435821"/>
            <a:ext cx="114992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5806015" y="1286801"/>
            <a:ext cx="1841693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NSH 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header</a:t>
            </a:r>
            <a:endParaRPr lang="de-DE" sz="12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5417" y="1860967"/>
            <a:ext cx="4287982" cy="187488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656471" y="1978808"/>
            <a:ext cx="114992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4"/>
          <p:cNvSpPr txBox="1">
            <a:spLocks/>
          </p:cNvSpPr>
          <p:nvPr/>
        </p:nvSpPr>
        <p:spPr bwMode="auto">
          <a:xfrm>
            <a:off x="5799087" y="1830308"/>
            <a:ext cx="3074744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IOAM shim header for 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NSH</a:t>
            </a:r>
            <a:endParaRPr lang="de-DE" sz="11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24740" y="2013442"/>
            <a:ext cx="1788586" cy="484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5806020" y="2262864"/>
            <a:ext cx="3074744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Specifies the next protocol</a:t>
            </a:r>
            <a:b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Allows multiple data field</a:t>
            </a:r>
            <a:endParaRPr lang="de-DE" sz="11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21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2301" y="1173829"/>
            <a:ext cx="5407701" cy="3168210"/>
          </a:xfrm>
        </p:spPr>
        <p:txBody>
          <a:bodyPr/>
          <a:lstStyle/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de-DE" sz="1400" dirty="0" smtClean="0">
                <a:solidFill>
                  <a:schemeClr val="tx1">
                    <a:lumMod val="50000"/>
                  </a:schemeClr>
                </a:solidFill>
              </a:rPr>
              <a:t>ection 4: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Discussion of the encapsulation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approach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An encapsulation of IOAM data fields in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NSH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should be friendly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to an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implementation in both hardware as well as software forwarders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and support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 wide range of deployment cases, including large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networks that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desire to leverage multiple IOAM data fields at the same time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“To nest TLVs or not to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”?,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i.e. use MD Type 2 to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encapsulate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IOAM data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categories (trace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, proof-of-transit, and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edge-to-edge) or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use the next header approach 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“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Next header” approach: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Results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in serial list of IOAM data categories.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Avoids iterative lookups. Finding the L4 header requires parsing each header of the list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Current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approach in -00 version of the draft. 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“TLV” approach using MD Type 2: Results in nested TLVs. Requires iterative lookups. Single length field for all options allows nodes not interested in the IOAM information to skip the information easily.</a:t>
            </a:r>
            <a:b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Approach taken by the VPP open source implementation</a:t>
            </a:r>
          </a:p>
          <a:p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Total length of IOAM data?</a:t>
            </a:r>
            <a:b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MD Type 2 offers 6 bits for length = 256 of 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</a:rPr>
              <a:t>encap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 data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Questions</a:t>
            </a:r>
            <a:endParaRPr lang="de-DE" dirty="0"/>
          </a:p>
        </p:txBody>
      </p:sp>
      <p:grpSp>
        <p:nvGrpSpPr>
          <p:cNvPr id="3" name="Group 2"/>
          <p:cNvGrpSpPr/>
          <p:nvPr/>
        </p:nvGrpSpPr>
        <p:grpSpPr>
          <a:xfrm>
            <a:off x="6265523" y="1767857"/>
            <a:ext cx="2601133" cy="2135069"/>
            <a:chOff x="5940425" y="1745555"/>
            <a:chExt cx="2976092" cy="2442844"/>
          </a:xfrm>
        </p:grpSpPr>
        <p:sp>
          <p:nvSpPr>
            <p:cNvPr id="17" name="Rectangle 16"/>
            <p:cNvSpPr/>
            <p:nvPr/>
          </p:nvSpPr>
          <p:spPr>
            <a:xfrm>
              <a:off x="5940425" y="2415888"/>
              <a:ext cx="1153214" cy="542620"/>
            </a:xfrm>
            <a:prstGeom prst="rect">
              <a:avLst/>
            </a:prstGeom>
            <a:noFill/>
            <a:ln w="57150">
              <a:solidFill>
                <a:srgbClr val="48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0425" y="2996514"/>
              <a:ext cx="1153214" cy="54262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0425" y="3577140"/>
              <a:ext cx="1153214" cy="5426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0425" y="1745555"/>
              <a:ext cx="1153214" cy="61263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53252" y="2415888"/>
              <a:ext cx="1153214" cy="542620"/>
            </a:xfrm>
            <a:prstGeom prst="rect">
              <a:avLst/>
            </a:prstGeom>
            <a:noFill/>
            <a:ln w="57150">
              <a:solidFill>
                <a:srgbClr val="48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53252" y="2996514"/>
              <a:ext cx="1153214" cy="54262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53252" y="3577140"/>
              <a:ext cx="1153214" cy="5426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23896" y="1745555"/>
              <a:ext cx="1392621" cy="61263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23896" y="1745555"/>
              <a:ext cx="1392621" cy="244284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071339" y="2945275"/>
              <a:ext cx="512074" cy="387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v</a:t>
              </a:r>
              <a:r>
                <a:rPr lang="de-DE" sz="1600" dirty="0" smtClean="0"/>
                <a:t>s.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077415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1" y="1243883"/>
            <a:ext cx="8277344" cy="3168210"/>
          </a:xfrm>
        </p:spPr>
        <p:txBody>
          <a:bodyPr/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Data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Fields for In-situ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OAM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Adopted by IPPM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ietf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ippm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ioam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-data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IOAM encapsulations into protocols</a:t>
            </a:r>
          </a:p>
          <a:p>
            <a:pPr lvl="1"/>
            <a:r>
              <a:rPr lang="en-US" sz="1400" dirty="0">
                <a:solidFill>
                  <a:schemeClr val="tx1">
                    <a:lumMod val="50000"/>
                  </a:schemeClr>
                </a:solidFill>
                <a:hlinkClick r:id="rId3"/>
              </a:rPr>
              <a:t>draft-brockners-nvo3-ioam-geneve-00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4"/>
              </a:rPr>
              <a:t>draft-brockners-ioam-vxlan-gpe-00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5"/>
              </a:rPr>
              <a:t>draft-brockners-sfc-ioam-nsh-00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(this discussion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… more to come…</a:t>
            </a: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IOAM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NSH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SFC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WG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Feedback from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SFC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WG appreciated, especially on open questions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WG adoption?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 and next </a:t>
            </a:r>
            <a:r>
              <a:rPr lang="de-DE" dirty="0"/>
              <a:t>s</a:t>
            </a:r>
            <a:r>
              <a:rPr lang="de-DE" dirty="0" smtClean="0"/>
              <a:t>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52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blue theme 2014 16x9</Template>
  <TotalTime>0</TotalTime>
  <Words>569</Words>
  <Application>Microsoft Office PowerPoint</Application>
  <PresentationFormat>On-screen Show (16:9)</PresentationFormat>
  <Paragraphs>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MS PGothic</vt:lpstr>
      <vt:lpstr>Arial</vt:lpstr>
      <vt:lpstr>Broadway</vt:lpstr>
      <vt:lpstr>Calibri</vt:lpstr>
      <vt:lpstr>Ciscolight</vt:lpstr>
      <vt:lpstr>CiscoSans</vt:lpstr>
      <vt:lpstr>CiscoSans ExtraLight</vt:lpstr>
      <vt:lpstr>CiscoSans Thin</vt:lpstr>
      <vt:lpstr>Courier New</vt:lpstr>
      <vt:lpstr>Blue theme 2014 16x9</vt:lpstr>
      <vt:lpstr> In-situ OAM (IOAM) in NSH draft-brockners-sfc-ioam-nsh-00</vt:lpstr>
      <vt:lpstr>In-situ OAM in a nutshell</vt:lpstr>
      <vt:lpstr>IOAM over NSH  (draft-brockners-sfc-ioam-nsh-00)</vt:lpstr>
      <vt:lpstr>Open Questions</vt:lpstr>
      <vt:lpstr>Status and next steps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on visibility:  In-band OAM for IPv6</dc:title>
  <dc:creator>Frank Brockners (fbrockne)</dc:creator>
  <cp:lastModifiedBy>Frank Brockners (fbrockne)</cp:lastModifiedBy>
  <cp:revision>323</cp:revision>
  <dcterms:created xsi:type="dcterms:W3CDTF">2015-07-14T08:35:48Z</dcterms:created>
  <dcterms:modified xsi:type="dcterms:W3CDTF">2017-11-08T10:22:26Z</dcterms:modified>
</cp:coreProperties>
</file>